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36004500"/>
  <p:notesSz cx="6669088" cy="9928225"/>
  <p:defaultTextStyle>
    <a:defPPr>
      <a:defRPr lang="en-US"/>
    </a:defPPr>
    <a:lvl1pPr marL="0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087422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174843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262266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349688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437110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524531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611953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699377" algn="l" defTabSz="4174843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6228"/>
    <a:srgbClr val="953735"/>
    <a:srgbClr val="10253F"/>
    <a:srgbClr val="215968"/>
    <a:srgbClr val="984807"/>
    <a:srgbClr val="E46C0A"/>
    <a:srgbClr val="403152"/>
    <a:srgbClr val="1E1C11"/>
    <a:srgbClr val="C9F1FF"/>
    <a:srgbClr val="D2E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889" autoAdjust="0"/>
  </p:normalViewPr>
  <p:slideViewPr>
    <p:cSldViewPr>
      <p:cViewPr varScale="1">
        <p:scale>
          <a:sx n="15" d="100"/>
          <a:sy n="15" d="100"/>
        </p:scale>
        <p:origin x="1574" y="82"/>
      </p:cViewPr>
      <p:guideLst>
        <p:guide orient="horz" pos="11340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4832" tIns="47416" rIns="94832" bIns="474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4832" tIns="47416" rIns="94832" bIns="47416" rtlCol="0"/>
          <a:lstStyle>
            <a:lvl1pPr algn="r">
              <a:defRPr sz="1200"/>
            </a:lvl1pPr>
          </a:lstStyle>
          <a:p>
            <a:fld id="{9281E4DE-EB0E-4FB2-BE29-FC865D9A50F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2"/>
          </a:xfrm>
          <a:prstGeom prst="rect">
            <a:avLst/>
          </a:prstGeom>
        </p:spPr>
        <p:txBody>
          <a:bodyPr vert="horz" lIns="94832" tIns="47416" rIns="94832" bIns="474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2"/>
          </a:xfrm>
          <a:prstGeom prst="rect">
            <a:avLst/>
          </a:prstGeom>
        </p:spPr>
        <p:txBody>
          <a:bodyPr vert="horz" lIns="94832" tIns="47416" rIns="94832" bIns="47416" rtlCol="0" anchor="b"/>
          <a:lstStyle>
            <a:lvl1pPr algn="r">
              <a:defRPr sz="1200"/>
            </a:lvl1pPr>
          </a:lstStyle>
          <a:p>
            <a:fld id="{DE247C12-2C6F-4F8F-A764-8CB2FE9A4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91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542" cy="496412"/>
          </a:xfrm>
          <a:prstGeom prst="rect">
            <a:avLst/>
          </a:prstGeom>
        </p:spPr>
        <p:txBody>
          <a:bodyPr vert="horz" lIns="93210" tIns="46605" rIns="93210" bIns="46605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777036" y="0"/>
            <a:ext cx="2890542" cy="496412"/>
          </a:xfrm>
          <a:prstGeom prst="rect">
            <a:avLst/>
          </a:prstGeom>
        </p:spPr>
        <p:txBody>
          <a:bodyPr vert="horz" lIns="93210" tIns="46605" rIns="93210" bIns="46605" rtlCol="0"/>
          <a:lstStyle>
            <a:lvl1pPr algn="r">
              <a:defRPr sz="1200"/>
            </a:lvl1pPr>
          </a:lstStyle>
          <a:p>
            <a:fld id="{3E584B8C-6791-43BC-8657-E0D5B19B8FC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660525" y="746125"/>
            <a:ext cx="33480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0" tIns="46605" rIns="93210" bIns="4660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67513" y="4715907"/>
            <a:ext cx="5334062" cy="4467701"/>
          </a:xfrm>
          <a:prstGeom prst="rect">
            <a:avLst/>
          </a:prstGeom>
        </p:spPr>
        <p:txBody>
          <a:bodyPr vert="horz" lIns="93210" tIns="46605" rIns="93210" bIns="46605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114"/>
            <a:ext cx="2890542" cy="496412"/>
          </a:xfrm>
          <a:prstGeom prst="rect">
            <a:avLst/>
          </a:prstGeom>
        </p:spPr>
        <p:txBody>
          <a:bodyPr vert="horz" lIns="93210" tIns="46605" rIns="93210" bIns="4660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777036" y="9430114"/>
            <a:ext cx="2890542" cy="496412"/>
          </a:xfrm>
          <a:prstGeom prst="rect">
            <a:avLst/>
          </a:prstGeom>
        </p:spPr>
        <p:txBody>
          <a:bodyPr vert="horz" lIns="93210" tIns="46605" rIns="93210" bIns="46605" rtlCol="0" anchor="b"/>
          <a:lstStyle>
            <a:lvl1pPr algn="r">
              <a:defRPr sz="1200"/>
            </a:lvl1pPr>
          </a:lstStyle>
          <a:p>
            <a:fld id="{CE1D45D3-6F33-4661-B928-7F2CD090EC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2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45D3-6F33-4661-B928-7F2CD090EC6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8847" y="625078"/>
            <a:ext cx="23652956" cy="3125391"/>
          </a:xfrm>
        </p:spPr>
        <p:txBody>
          <a:bodyPr/>
          <a:lstStyle>
            <a:lvl1pPr marL="0" indent="0">
              <a:buNone/>
              <a:defRPr sz="12700"/>
            </a:lvl1pPr>
          </a:lstStyle>
          <a:p>
            <a:pPr algn="ctr"/>
            <a:r>
              <a:rPr lang="en-US" sz="6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This is a Scientific Poster Template created by </a:t>
            </a:r>
            <a:r>
              <a:rPr lang="en-US" sz="6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Graphicsland</a:t>
            </a:r>
            <a:r>
              <a:rPr lang="en-US" sz="6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&amp; MakeSigns.com </a:t>
            </a:r>
            <a:br>
              <a:rPr lang="en-US" sz="6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en-US" sz="6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Your poster title would go on these lines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68847" y="4250532"/>
            <a:ext cx="23652956" cy="2000249"/>
          </a:xfrm>
        </p:spPr>
        <p:txBody>
          <a:bodyPr/>
          <a:lstStyle>
            <a:lvl1pPr marL="0" indent="0">
              <a:buNone/>
              <a:defRPr sz="12700"/>
            </a:lvl1pPr>
          </a:lstStyle>
          <a:p>
            <a:pPr algn="ctr"/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Author Name, RN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; Author Name, Ph.D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, Author Name, RN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2,3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; Author Name, Ph.D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1,4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 </a:t>
            </a:r>
            <a:br>
              <a:rPr lang="en-US" sz="43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1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3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  <a:r>
              <a:rPr lang="en-US" sz="4300" baseline="30000" dirty="0">
                <a:solidFill>
                  <a:schemeClr val="bg1"/>
                </a:solidFill>
                <a:cs typeface="Arial" pitchFamily="34" charset="0"/>
              </a:rPr>
              <a:t>4</a:t>
            </a:r>
            <a:r>
              <a:rPr lang="en-US" sz="4300" dirty="0">
                <a:solidFill>
                  <a:schemeClr val="bg1"/>
                </a:solidFill>
                <a:cs typeface="Arial" pitchFamily="34" charset="0"/>
              </a:rPr>
              <a:t>Name of University, City, State; </a:t>
            </a:r>
          </a:p>
        </p:txBody>
      </p:sp>
    </p:spTree>
    <p:extLst>
      <p:ext uri="{BB962C8B-B14F-4D97-AF65-F5344CB8AC3E}">
        <p14:creationId xmlns:p14="http://schemas.microsoft.com/office/powerpoint/2010/main" val="8042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576821" y="4617247"/>
            <a:ext cx="26243907" cy="98303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33860" y="4617247"/>
            <a:ext cx="78202897" cy="98303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7" y="23136230"/>
            <a:ext cx="27543443" cy="7150894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7" y="15260246"/>
            <a:ext cx="27543443" cy="787598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422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4843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26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6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711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53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195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3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33857" y="26886697"/>
            <a:ext cx="52223400" cy="76034506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97327" y="26886697"/>
            <a:ext cx="52223404" cy="76034506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4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1441851"/>
            <a:ext cx="29163644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5" y="8059344"/>
            <a:ext cx="14317416" cy="3358750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422" indent="0">
              <a:buNone/>
              <a:defRPr sz="9200" b="1"/>
            </a:lvl2pPr>
            <a:lvl3pPr marL="4174843" indent="0">
              <a:buNone/>
              <a:defRPr sz="8300" b="1"/>
            </a:lvl3pPr>
            <a:lvl4pPr marL="6262266" indent="0">
              <a:buNone/>
              <a:defRPr sz="7300" b="1"/>
            </a:lvl4pPr>
            <a:lvl5pPr marL="8349688" indent="0">
              <a:buNone/>
              <a:defRPr sz="7300" b="1"/>
            </a:lvl5pPr>
            <a:lvl6pPr marL="10437110" indent="0">
              <a:buNone/>
              <a:defRPr sz="7300" b="1"/>
            </a:lvl6pPr>
            <a:lvl7pPr marL="12524531" indent="0">
              <a:buNone/>
              <a:defRPr sz="7300" b="1"/>
            </a:lvl7pPr>
            <a:lvl8pPr marL="14611953" indent="0">
              <a:buNone/>
              <a:defRPr sz="7300" b="1"/>
            </a:lvl8pPr>
            <a:lvl9pPr marL="16699377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5" y="11418095"/>
            <a:ext cx="14317416" cy="2074426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8059344"/>
            <a:ext cx="14323040" cy="3358750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422" indent="0">
              <a:buNone/>
              <a:defRPr sz="9200" b="1"/>
            </a:lvl2pPr>
            <a:lvl3pPr marL="4174843" indent="0">
              <a:buNone/>
              <a:defRPr sz="8300" b="1"/>
            </a:lvl3pPr>
            <a:lvl4pPr marL="6262266" indent="0">
              <a:buNone/>
              <a:defRPr sz="7300" b="1"/>
            </a:lvl4pPr>
            <a:lvl5pPr marL="8349688" indent="0">
              <a:buNone/>
              <a:defRPr sz="7300" b="1"/>
            </a:lvl5pPr>
            <a:lvl6pPr marL="10437110" indent="0">
              <a:buNone/>
              <a:defRPr sz="7300" b="1"/>
            </a:lvl6pPr>
            <a:lvl7pPr marL="12524531" indent="0">
              <a:buNone/>
              <a:defRPr sz="7300" b="1"/>
            </a:lvl7pPr>
            <a:lvl8pPr marL="14611953" indent="0">
              <a:buNone/>
              <a:defRPr sz="7300" b="1"/>
            </a:lvl8pPr>
            <a:lvl9pPr marL="16699377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1418095"/>
            <a:ext cx="14323040" cy="2074426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1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1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6" y="1433513"/>
            <a:ext cx="10660709" cy="6100763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2" y="1433515"/>
            <a:ext cx="18114765" cy="30728844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6" y="7534277"/>
            <a:ext cx="10660709" cy="24628082"/>
          </a:xfrm>
        </p:spPr>
        <p:txBody>
          <a:bodyPr/>
          <a:lstStyle>
            <a:lvl1pPr marL="0" indent="0">
              <a:buNone/>
              <a:defRPr sz="6400"/>
            </a:lvl1pPr>
            <a:lvl2pPr marL="2087422" indent="0">
              <a:buNone/>
              <a:defRPr sz="5400"/>
            </a:lvl2pPr>
            <a:lvl3pPr marL="4174843" indent="0">
              <a:buNone/>
              <a:defRPr sz="4600"/>
            </a:lvl3pPr>
            <a:lvl4pPr marL="6262266" indent="0">
              <a:buNone/>
              <a:defRPr sz="4100"/>
            </a:lvl4pPr>
            <a:lvl5pPr marL="8349688" indent="0">
              <a:buNone/>
              <a:defRPr sz="4100"/>
            </a:lvl5pPr>
            <a:lvl6pPr marL="10437110" indent="0">
              <a:buNone/>
              <a:defRPr sz="4100"/>
            </a:lvl6pPr>
            <a:lvl7pPr marL="12524531" indent="0">
              <a:buNone/>
              <a:defRPr sz="4100"/>
            </a:lvl7pPr>
            <a:lvl8pPr marL="14611953" indent="0">
              <a:buNone/>
              <a:defRPr sz="4100"/>
            </a:lvl8pPr>
            <a:lvl9pPr marL="16699377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1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2" y="25203152"/>
            <a:ext cx="19442430" cy="2975376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2" y="3217070"/>
            <a:ext cx="19442430" cy="21602700"/>
          </a:xfrm>
        </p:spPr>
        <p:txBody>
          <a:bodyPr/>
          <a:lstStyle>
            <a:lvl1pPr marL="0" indent="0">
              <a:buNone/>
              <a:defRPr sz="14600"/>
            </a:lvl1pPr>
            <a:lvl2pPr marL="2087422" indent="0">
              <a:buNone/>
              <a:defRPr sz="12700"/>
            </a:lvl2pPr>
            <a:lvl3pPr marL="4174843" indent="0">
              <a:buNone/>
              <a:defRPr sz="10900"/>
            </a:lvl3pPr>
            <a:lvl4pPr marL="6262266" indent="0">
              <a:buNone/>
              <a:defRPr sz="9200"/>
            </a:lvl4pPr>
            <a:lvl5pPr marL="8349688" indent="0">
              <a:buNone/>
              <a:defRPr sz="9200"/>
            </a:lvl5pPr>
            <a:lvl6pPr marL="10437110" indent="0">
              <a:buNone/>
              <a:defRPr sz="9200"/>
            </a:lvl6pPr>
            <a:lvl7pPr marL="12524531" indent="0">
              <a:buNone/>
              <a:defRPr sz="9200"/>
            </a:lvl7pPr>
            <a:lvl8pPr marL="14611953" indent="0">
              <a:buNone/>
              <a:defRPr sz="9200"/>
            </a:lvl8pPr>
            <a:lvl9pPr marL="16699377" indent="0">
              <a:buNone/>
              <a:defRPr sz="9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2" y="28178527"/>
            <a:ext cx="19442430" cy="4225524"/>
          </a:xfrm>
        </p:spPr>
        <p:txBody>
          <a:bodyPr/>
          <a:lstStyle>
            <a:lvl1pPr marL="0" indent="0">
              <a:buNone/>
              <a:defRPr sz="6400"/>
            </a:lvl1pPr>
            <a:lvl2pPr marL="2087422" indent="0">
              <a:buNone/>
              <a:defRPr sz="5400"/>
            </a:lvl2pPr>
            <a:lvl3pPr marL="4174843" indent="0">
              <a:buNone/>
              <a:defRPr sz="4600"/>
            </a:lvl3pPr>
            <a:lvl4pPr marL="6262266" indent="0">
              <a:buNone/>
              <a:defRPr sz="4100"/>
            </a:lvl4pPr>
            <a:lvl5pPr marL="8349688" indent="0">
              <a:buNone/>
              <a:defRPr sz="4100"/>
            </a:lvl5pPr>
            <a:lvl6pPr marL="10437110" indent="0">
              <a:buNone/>
              <a:defRPr sz="4100"/>
            </a:lvl6pPr>
            <a:lvl7pPr marL="12524531" indent="0">
              <a:buNone/>
              <a:defRPr sz="4100"/>
            </a:lvl7pPr>
            <a:lvl8pPr marL="14611953" indent="0">
              <a:buNone/>
              <a:defRPr sz="4100"/>
            </a:lvl8pPr>
            <a:lvl9pPr marL="16699377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9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4" y="1441851"/>
            <a:ext cx="29163644" cy="6000750"/>
          </a:xfrm>
          <a:prstGeom prst="rect">
            <a:avLst/>
          </a:prstGeom>
        </p:spPr>
        <p:txBody>
          <a:bodyPr vert="horz" lIns="417485" tIns="208742" rIns="417485" bIns="20874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4" y="8401052"/>
            <a:ext cx="29163644" cy="23761307"/>
          </a:xfrm>
          <a:prstGeom prst="rect">
            <a:avLst/>
          </a:prstGeom>
        </p:spPr>
        <p:txBody>
          <a:bodyPr vert="horz" lIns="417485" tIns="208742" rIns="417485" bIns="2087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33370842"/>
            <a:ext cx="7560945" cy="1916906"/>
          </a:xfrm>
          <a:prstGeom prst="rect">
            <a:avLst/>
          </a:prstGeom>
        </p:spPr>
        <p:txBody>
          <a:bodyPr vert="horz" lIns="417485" tIns="208742" rIns="417485" bIns="20874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F909-3568-40F5-8205-05484158C88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6" y="33370842"/>
            <a:ext cx="10261282" cy="1916906"/>
          </a:xfrm>
          <a:prstGeom prst="rect">
            <a:avLst/>
          </a:prstGeom>
        </p:spPr>
        <p:txBody>
          <a:bodyPr vert="horz" lIns="417485" tIns="208742" rIns="417485" bIns="20874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2" y="33370842"/>
            <a:ext cx="7560945" cy="1916906"/>
          </a:xfrm>
          <a:prstGeom prst="rect">
            <a:avLst/>
          </a:prstGeom>
        </p:spPr>
        <p:txBody>
          <a:bodyPr vert="horz" lIns="417485" tIns="208742" rIns="417485" bIns="20874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0D005-FB29-4DA1-AF6A-7002CDC4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4843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567" indent="-1565567" algn="l" defTabSz="4174843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061" indent="-1304639" algn="l" defTabSz="4174843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555" indent="-1043711" algn="l" defTabSz="4174843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977" indent="-1043711" algn="l" defTabSz="4174843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3399" indent="-1043711" algn="l" defTabSz="4174843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820" indent="-1043711" algn="l" defTabSz="417484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242" indent="-1043711" algn="l" defTabSz="417484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666" indent="-1043711" algn="l" defTabSz="417484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3087" indent="-1043711" algn="l" defTabSz="4174843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422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843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266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688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110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531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953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377" algn="l" defTabSz="4174843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-1764" y="0"/>
            <a:ext cx="32405814" cy="36004500"/>
          </a:xfrm>
          <a:prstGeom prst="rect">
            <a:avLst/>
          </a:prstGeom>
          <a:gradFill>
            <a:gsLst>
              <a:gs pos="100000">
                <a:schemeClr val="accent2">
                  <a:lumMod val="40000"/>
                  <a:lumOff val="60000"/>
                </a:schemeClr>
              </a:gs>
              <a:gs pos="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/>
          </a:p>
        </p:txBody>
      </p:sp>
      <p:sp>
        <p:nvSpPr>
          <p:cNvPr id="26" name="Rounded Rectangle 25"/>
          <p:cNvSpPr/>
          <p:nvPr/>
        </p:nvSpPr>
        <p:spPr>
          <a:xfrm>
            <a:off x="9488674" y="5192084"/>
            <a:ext cx="22617173" cy="24079200"/>
          </a:xfrm>
          <a:prstGeom prst="roundRect">
            <a:avLst>
              <a:gd name="adj" fmla="val 4189"/>
            </a:avLst>
          </a:prstGeom>
          <a:solidFill>
            <a:srgbClr val="1E1C11">
              <a:alpha val="50196"/>
            </a:srgb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 dirty="0"/>
          </a:p>
        </p:txBody>
      </p:sp>
      <p:sp>
        <p:nvSpPr>
          <p:cNvPr id="27" name="Rounded Rectangle 26"/>
          <p:cNvSpPr/>
          <p:nvPr/>
        </p:nvSpPr>
        <p:spPr>
          <a:xfrm>
            <a:off x="361727" y="295172"/>
            <a:ext cx="31680598" cy="4127471"/>
          </a:xfrm>
          <a:prstGeom prst="roundRect">
            <a:avLst/>
          </a:prstGeom>
          <a:solidFill>
            <a:srgbClr val="4F6228">
              <a:alpha val="50196"/>
            </a:srgb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 dirty="0"/>
          </a:p>
        </p:txBody>
      </p:sp>
      <p:sp>
        <p:nvSpPr>
          <p:cNvPr id="28" name="TextBox 27"/>
          <p:cNvSpPr txBox="1"/>
          <p:nvPr/>
        </p:nvSpPr>
        <p:spPr>
          <a:xfrm>
            <a:off x="9963716" y="5276850"/>
            <a:ext cx="54262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Results and Discussion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00025" y="11764566"/>
            <a:ext cx="8810034" cy="6215846"/>
          </a:xfrm>
          <a:prstGeom prst="roundRect">
            <a:avLst>
              <a:gd name="adj" fmla="val 11729"/>
            </a:avLst>
          </a:prstGeom>
          <a:solidFill>
            <a:schemeClr val="accent2">
              <a:lumMod val="75000"/>
              <a:alpha val="50196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zh-CN" sz="2400" dirty="0"/>
          </a:p>
        </p:txBody>
      </p:sp>
      <p:sp>
        <p:nvSpPr>
          <p:cNvPr id="32" name="Rounded Rectangle 31"/>
          <p:cNvSpPr/>
          <p:nvPr/>
        </p:nvSpPr>
        <p:spPr>
          <a:xfrm>
            <a:off x="231358" y="18671393"/>
            <a:ext cx="8810034" cy="17121334"/>
          </a:xfrm>
          <a:prstGeom prst="roundRect">
            <a:avLst>
              <a:gd name="adj" fmla="val 11729"/>
            </a:avLst>
          </a:prstGeom>
          <a:solidFill>
            <a:schemeClr val="accent6">
              <a:lumMod val="50000"/>
              <a:alpha val="49804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598833" y="11840766"/>
            <a:ext cx="67878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Introduction </a:t>
            </a:r>
            <a:r>
              <a:rPr lang="x-none" altLang="zh-CN" sz="4400" b="1" i="1" dirty="0">
                <a:solidFill>
                  <a:schemeClr val="bg1"/>
                </a:solidFill>
              </a:rPr>
              <a:t>and motivation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8884" y="18934909"/>
            <a:ext cx="43677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Device Simulation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9373238" y="29792132"/>
            <a:ext cx="11905637" cy="6174599"/>
          </a:xfrm>
          <a:prstGeom prst="roundRect">
            <a:avLst>
              <a:gd name="adj" fmla="val 8712"/>
            </a:avLst>
          </a:prstGeom>
          <a:solidFill>
            <a:schemeClr val="tx2">
              <a:lumMod val="50000"/>
              <a:alpha val="50196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/>
          </a:p>
        </p:txBody>
      </p:sp>
      <p:sp>
        <p:nvSpPr>
          <p:cNvPr id="43" name="Rounded Rectangle 42"/>
          <p:cNvSpPr/>
          <p:nvPr/>
        </p:nvSpPr>
        <p:spPr>
          <a:xfrm>
            <a:off x="21493187" y="29792133"/>
            <a:ext cx="10626406" cy="6000594"/>
          </a:xfrm>
          <a:prstGeom prst="roundRect">
            <a:avLst>
              <a:gd name="adj" fmla="val 11729"/>
            </a:avLst>
          </a:prstGeom>
          <a:solidFill>
            <a:schemeClr val="accent4">
              <a:lumMod val="50000"/>
              <a:alpha val="50196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/>
          </a:p>
        </p:txBody>
      </p:sp>
      <p:sp>
        <p:nvSpPr>
          <p:cNvPr id="45" name="TextBox 44"/>
          <p:cNvSpPr txBox="1"/>
          <p:nvPr/>
        </p:nvSpPr>
        <p:spPr>
          <a:xfrm>
            <a:off x="9545630" y="29889450"/>
            <a:ext cx="29225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Conclusions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817518" y="29881897"/>
            <a:ext cx="27211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References</a:t>
            </a:r>
          </a:p>
        </p:txBody>
      </p:sp>
      <p:sp>
        <p:nvSpPr>
          <p:cNvPr id="5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2254" y="448771"/>
            <a:ext cx="31179541" cy="240412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Terahertz </a:t>
            </a:r>
            <a:r>
              <a:rPr lang="en-US" altLang="zh-CN" sz="9600" b="1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altLang="zh-CN" sz="9600" b="1" dirty="0">
                <a:latin typeface="Times New Roman" pitchFamily="18" charset="0"/>
                <a:cs typeface="Times New Roman" pitchFamily="18" charset="0"/>
              </a:rPr>
              <a:t> Schottky varactor based on inverted trapezoidal metal-brim terminal structure</a:t>
            </a:r>
            <a:endParaRPr lang="en-US" sz="6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31"/>
          <p:cNvSpPr/>
          <p:nvPr/>
        </p:nvSpPr>
        <p:spPr>
          <a:xfrm>
            <a:off x="200025" y="5121590"/>
            <a:ext cx="8810034" cy="6392943"/>
          </a:xfrm>
          <a:prstGeom prst="roundRect">
            <a:avLst>
              <a:gd name="adj" fmla="val 11729"/>
            </a:avLst>
          </a:prstGeom>
          <a:solidFill>
            <a:schemeClr val="accent6">
              <a:lumMod val="50000"/>
              <a:alpha val="49804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/>
          </a:p>
        </p:txBody>
      </p:sp>
      <p:sp>
        <p:nvSpPr>
          <p:cNvPr id="30" name="TextBox 29"/>
          <p:cNvSpPr txBox="1"/>
          <p:nvPr/>
        </p:nvSpPr>
        <p:spPr>
          <a:xfrm>
            <a:off x="581025" y="5117009"/>
            <a:ext cx="21582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Abstract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620" y="5678834"/>
            <a:ext cx="822707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2800" b="1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 Schottky barrier varactor based on inverted trapezoidal metal-brim terminal structure was first proposed for terahertz frequency multiplier application. Compared with conventional varactor, simulation results show that inverted trapezoidal metal-brim structure effectively increases capacitance modulation capability, reduces the tunneling current and improve the breakdown characteristics. Thus, the proposed terminal structure could optimize the performance of </a:t>
            </a:r>
            <a:r>
              <a:rPr lang="en-US" altLang="zh-CN" sz="2800" b="1" dirty="0" err="1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 terahertz frequency multiplier, which could be widely used in Terahertz communication regions, imaging systems, radiometers, and so on.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4567" y="12602766"/>
            <a:ext cx="81197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High output power and high efficiency solid state terahertz sources were seriously required in THz regions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en-US" altLang="zh-CN" sz="3200" b="1" dirty="0" err="1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GaN</a:t>
            </a:r>
            <a:r>
              <a:rPr lang="en-US" altLang="zh-CN" sz="32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 material show many advantages in Terahertz application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THz </a:t>
            </a:r>
            <a:r>
              <a:rPr lang="en-US" altLang="zh-CN" sz="3200" b="1" dirty="0" err="1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GaN</a:t>
            </a:r>
            <a:r>
              <a:rPr lang="en-US" altLang="zh-CN" sz="32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-based Schottky barrier varactor showing new characteristics</a:t>
            </a:r>
            <a:r>
              <a:rPr lang="en-US" altLang="zh-CN" sz="3200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  </a:t>
            </a:r>
          </a:p>
          <a:p>
            <a:pPr marL="342900" indent="-3429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Metal-brim terminal structure has the advantages of reducing leakage current and eliminating edge capacitance effect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2254" y="2307964"/>
            <a:ext cx="31179541" cy="1966292"/>
          </a:xfrm>
        </p:spPr>
        <p:txBody>
          <a:bodyPr>
            <a:noAutofit/>
          </a:bodyPr>
          <a:lstStyle/>
          <a:p>
            <a:pPr algn="ctr"/>
            <a:r>
              <a:rPr lang="en-GB" altLang="zh-CN" sz="5000" dirty="0" err="1">
                <a:latin typeface="Times New Roman" pitchFamily="18" charset="0"/>
                <a:cs typeface="Times New Roman" pitchFamily="18" charset="0"/>
              </a:rPr>
              <a:t>Luwei</a:t>
            </a:r>
            <a:r>
              <a:rPr lang="en-GB" altLang="zh-CN" sz="5000" dirty="0">
                <a:latin typeface="Times New Roman" pitchFamily="18" charset="0"/>
                <a:cs typeface="Times New Roman" pitchFamily="18" charset="0"/>
              </a:rPr>
              <a:t> Qi, Weibo Wang, </a:t>
            </a:r>
            <a:r>
              <a:rPr lang="en-GB" altLang="zh-CN" sz="5000" dirty="0" err="1">
                <a:latin typeface="Times New Roman" pitchFamily="18" charset="0"/>
                <a:cs typeface="Times New Roman" pitchFamily="18" charset="0"/>
              </a:rPr>
              <a:t>Hongqi</a:t>
            </a:r>
            <a:r>
              <a:rPr lang="en-GB" altLang="zh-CN" sz="5000" dirty="0">
                <a:latin typeface="Times New Roman" pitchFamily="18" charset="0"/>
                <a:cs typeface="Times New Roman" pitchFamily="18" charset="0"/>
              </a:rPr>
              <a:t> Tao, </a:t>
            </a:r>
            <a:r>
              <a:rPr lang="en-GB" altLang="zh-CN" sz="5000" dirty="0" err="1">
                <a:latin typeface="Times New Roman" pitchFamily="18" charset="0"/>
                <a:cs typeface="Times New Roman" pitchFamily="18" charset="0"/>
              </a:rPr>
              <a:t>Xuming</a:t>
            </a:r>
            <a:r>
              <a:rPr lang="en-GB" altLang="zh-CN" sz="5000" dirty="0">
                <a:latin typeface="Times New Roman" pitchFamily="18" charset="0"/>
                <a:cs typeface="Times New Roman" pitchFamily="18" charset="0"/>
              </a:rPr>
              <a:t> Yu, </a:t>
            </a:r>
            <a:r>
              <a:rPr lang="en-GB" altLang="zh-CN" sz="5000" dirty="0" err="1">
                <a:latin typeface="Times New Roman" pitchFamily="18" charset="0"/>
                <a:cs typeface="Times New Roman" pitchFamily="18" charset="0"/>
              </a:rPr>
              <a:t>Jin</a:t>
            </a:r>
            <a:r>
              <a:rPr lang="en-GB" altLang="zh-CN" sz="5000" dirty="0">
                <a:latin typeface="Times New Roman" pitchFamily="18" charset="0"/>
                <a:cs typeface="Times New Roman" pitchFamily="18" charset="0"/>
              </a:rPr>
              <a:t> Meng, </a:t>
            </a:r>
            <a:r>
              <a:rPr lang="en-GB" altLang="zh-CN" sz="5000" dirty="0" err="1">
                <a:latin typeface="Times New Roman" pitchFamily="18" charset="0"/>
                <a:cs typeface="Times New Roman" pitchFamily="18" charset="0"/>
              </a:rPr>
              <a:t>Dehai</a:t>
            </a:r>
            <a:r>
              <a:rPr lang="en-GB" altLang="zh-CN" sz="5000" dirty="0">
                <a:latin typeface="Times New Roman" pitchFamily="18" charset="0"/>
                <a:cs typeface="Times New Roman" pitchFamily="18" charset="0"/>
              </a:rPr>
              <a:t> Zhang</a:t>
            </a:r>
          </a:p>
          <a:p>
            <a:pPr algn="ctr"/>
            <a:r>
              <a:rPr lang="en-GB" altLang="zh-CN" sz="3800" dirty="0">
                <a:latin typeface="Times New Roman" pitchFamily="18" charset="0"/>
                <a:cs typeface="Times New Roman" pitchFamily="18" charset="0"/>
              </a:rPr>
              <a:t>Nanjing Electronic Devices Institute</a:t>
            </a:r>
            <a:endParaRPr lang="zh-CN" altLang="zh-CN" sz="5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5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1727" y="25384809"/>
            <a:ext cx="81197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p"/>
            </a:pPr>
            <a:r>
              <a:rPr lang="en-US" altLang="zh-CN" sz="3200" b="1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 bulk-material structure:</a:t>
            </a:r>
            <a:endParaRPr lang="en-US" altLang="zh-CN" sz="2800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      - a </a:t>
            </a:r>
            <a:r>
              <a:rPr lang="en-US" altLang="zh-CN" sz="2800" dirty="0">
                <a:latin typeface="Times New Roman" panose="02020603050405020304" pitchFamily="18" charset="0"/>
                <a:ea typeface="华文新魏" pitchFamily="2" charset="-122"/>
                <a:cs typeface="Times New Roman" panose="02020603050405020304" pitchFamily="18" charset="0"/>
              </a:rPr>
              <a:t>0.3μm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-thick lightly doped n-type </a:t>
            </a:r>
            <a:r>
              <a:rPr lang="en-US" altLang="zh-CN" sz="2800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layer</a:t>
            </a:r>
          </a:p>
          <a:p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      - a </a:t>
            </a:r>
            <a:r>
              <a:rPr lang="en-US" altLang="zh-CN" sz="2800" dirty="0">
                <a:latin typeface="Times New Roman" panose="02020603050405020304" pitchFamily="18" charset="0"/>
                <a:ea typeface="华文新魏" pitchFamily="2" charset="-122"/>
                <a:cs typeface="Times New Roman" panose="02020603050405020304" pitchFamily="18" charset="0"/>
              </a:rPr>
              <a:t>3μm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-thick heavily doped n-type </a:t>
            </a:r>
            <a:r>
              <a:rPr lang="en-US" altLang="zh-CN" sz="2800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layer</a:t>
            </a:r>
          </a:p>
          <a:p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      - a </a:t>
            </a:r>
            <a:r>
              <a:rPr lang="en-US" altLang="zh-CN" sz="2800" dirty="0">
                <a:latin typeface="Times New Roman" panose="02020603050405020304" pitchFamily="18" charset="0"/>
                <a:ea typeface="华文新魏" pitchFamily="2" charset="-122"/>
                <a:cs typeface="Times New Roman" panose="02020603050405020304" pitchFamily="18" charset="0"/>
              </a:rPr>
              <a:t>2μm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-thick high resistance </a:t>
            </a:r>
            <a:r>
              <a:rPr lang="en-US" altLang="zh-CN" sz="2800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layer</a:t>
            </a:r>
          </a:p>
          <a:p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      - </a:t>
            </a:r>
            <a:r>
              <a:rPr lang="en-US" altLang="zh-CN" sz="2800" dirty="0" err="1">
                <a:latin typeface="华文新魏" pitchFamily="2" charset="-122"/>
                <a:ea typeface="华文新魏" pitchFamily="2" charset="-122"/>
              </a:rPr>
              <a:t>SiC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 substrate	</a:t>
            </a:r>
          </a:p>
          <a:p>
            <a:pPr marL="457200" indent="-457200">
              <a:buFont typeface="Wingdings" pitchFamily="2" charset="2"/>
              <a:buChar char="p"/>
            </a:pPr>
            <a:r>
              <a:rPr lang="en-US" altLang="zh-CN" sz="3200" b="1" dirty="0" err="1">
                <a:latin typeface="华文新魏" pitchFamily="2" charset="-122"/>
                <a:ea typeface="华文新魏" pitchFamily="2" charset="-122"/>
              </a:rPr>
              <a:t>Sentaurus</a:t>
            </a: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 TCAD simulation:</a:t>
            </a:r>
          </a:p>
          <a:p>
            <a:r>
              <a:rPr lang="en-US" altLang="zh-CN" sz="2800" b="1" dirty="0">
                <a:latin typeface="华文新魏" pitchFamily="2" charset="-122"/>
                <a:ea typeface="华文新魏" pitchFamily="2" charset="-122"/>
              </a:rPr>
              <a:t>       </a:t>
            </a:r>
            <a:endParaRPr lang="en-US" altLang="zh-CN" sz="28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78875" y="13569935"/>
            <a:ext cx="104397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DC characteristics:</a:t>
            </a:r>
          </a:p>
          <a:p>
            <a:pPr algn="just"/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The simulated I-V curve of </a:t>
            </a:r>
            <a:r>
              <a:rPr lang="en-US" altLang="zh-CN" sz="3200" b="1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 varactors with three shapes of metal-brim structure display the similar DC characteristics.</a:t>
            </a:r>
            <a:endParaRPr lang="en-US" altLang="zh-CN" sz="3200" dirty="0">
              <a:latin typeface="华文新魏" pitchFamily="2" charset="-122"/>
              <a:ea typeface="华文新魏" pitchFamily="2" charset="-122"/>
            </a:endParaRPr>
          </a:p>
        </p:txBody>
      </p:sp>
      <p:cxnSp>
        <p:nvCxnSpPr>
          <p:cNvPr id="48" name="直接连接符 47"/>
          <p:cNvCxnSpPr>
            <a:cxnSpLocks/>
          </p:cNvCxnSpPr>
          <p:nvPr/>
        </p:nvCxnSpPr>
        <p:spPr>
          <a:xfrm>
            <a:off x="9488674" y="16083789"/>
            <a:ext cx="22553651" cy="4570"/>
          </a:xfrm>
          <a:prstGeom prst="line">
            <a:avLst/>
          </a:prstGeom>
          <a:ln w="762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588553" y="16462744"/>
            <a:ext cx="120706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C-V simulation results and Current density distribution:</a:t>
            </a:r>
          </a:p>
          <a:p>
            <a:pPr algn="just"/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     </a:t>
            </a:r>
            <a:endParaRPr lang="en-US" altLang="zh-CN" sz="32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71375" y="25049723"/>
            <a:ext cx="12039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Nonlinear C-V characteristics:</a:t>
            </a:r>
          </a:p>
          <a:p>
            <a:pPr algn="just">
              <a:lnSpc>
                <a:spcPct val="150000"/>
              </a:lnSpc>
            </a:pPr>
            <a:r>
              <a:rPr lang="en-GB" altLang="zh-CN" sz="2800" dirty="0"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en-US" altLang="zh-CN" sz="2800" dirty="0">
                <a:latin typeface="华文新魏" pitchFamily="2" charset="-122"/>
                <a:ea typeface="华文新魏" pitchFamily="2" charset="-122"/>
              </a:rPr>
              <a:t>The inverted trapezoidal structure could increase the capacitance modulation ratio, thus improving the conversion efficiency of nonlinear capacitance in frequency multiplier applications.</a:t>
            </a:r>
            <a:r>
              <a:rPr lang="en-US" altLang="zh-CN" sz="2800" b="1" dirty="0">
                <a:latin typeface="华文新魏" pitchFamily="2" charset="-122"/>
                <a:ea typeface="华文新魏" pitchFamily="2" charset="-122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latin typeface="华文新魏" pitchFamily="2" charset="-122"/>
                <a:ea typeface="华文新魏" pitchFamily="2" charset="-122"/>
              </a:rPr>
              <a:t>       This was because the inverted trapezoidal structure increases the rate of depletion layer charges with voltage bias.</a:t>
            </a: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21612225" y="30803850"/>
            <a:ext cx="101637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[1]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Marso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M.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for THz sources[C]//The Eighth International Conference on Advanced Semiconductor Devices and Microsystems. IEEE, 2010, 147-154.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[2]Chattopadhyay G. Technology, capabilities, and performance of low power terahertz sources [J]. IEEE Transactions on Terahertz Science and Technology, 2011, 1(1): 33-53.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[3]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Mittleman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D M. Twenty years of terahertz imaging[J]. Optics express, 2018, 26(8): 9417-9431.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[4]Dhillon S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S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,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Vitiello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M S and Linfield E H. The 2017 terahertz science and technology roadmap[J]. Journal of Physics D: Applied Physics, 2017, 50(4): 043001.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[5]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Siles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J V,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Grajal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J. Capabilities of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Schottky multipliers for LO power generation at millimeter-wave bands[C]. 19th International Symposium on Space Terahertz Technology. 2008:504-507.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[6]Liang S, Song X and Zhang L. A 177–183 GHz High-Power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-Based Frequency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Doubler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With Over 200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mW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Output Power[J]. IEEE Electron Device Letters, 2020, 41(5): 669-672.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[7]Tian C, Yang H, Dong J, Huang J and Zhang H. </a:t>
            </a:r>
            <a:r>
              <a:rPr lang="en-US" altLang="zh-CN" sz="1800" dirty="0" err="1">
                <a:latin typeface="华文新魏" pitchFamily="2" charset="-122"/>
                <a:ea typeface="华文新魏" pitchFamily="2" charset="-122"/>
              </a:rPr>
              <a:t>Desigh</a:t>
            </a:r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 and Fabrication of GaAs Planar Schottky Varactor Diode with the Exponential Doping Structure [J]. Chinese Journal of Electron Devices, 2011, 34(1): 29-32.</a:t>
            </a:r>
          </a:p>
          <a:p>
            <a:pPr algn="just"/>
            <a:r>
              <a:rPr lang="en-US" altLang="zh-CN" sz="1800" dirty="0">
                <a:latin typeface="华文新魏" pitchFamily="2" charset="-122"/>
                <a:ea typeface="华文新魏" pitchFamily="2" charset="-122"/>
              </a:rPr>
              <a:t>[8]Qi L, Meng J and Liu X. Optimization of terahertz monolithic integrated frequency multiplier based on trap-assisted physics model of THz Schottky barrier varactor[J]. Chinese Physics B, 2020, 29(10): 104212.</a:t>
            </a:r>
            <a:endParaRPr lang="zh-CN" altLang="en-US" sz="28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489057" y="30696084"/>
            <a:ext cx="1110500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Field plate structure could increase the breakdown voltage, but it could not completely eliminate the leakage current at the junction edge.</a:t>
            </a:r>
          </a:p>
          <a:p>
            <a:pPr marL="457200" indent="-4572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The metal-brim structure showed the best breakdown voltage by eliminating the edge leakage effect.</a:t>
            </a:r>
          </a:p>
          <a:p>
            <a:pPr marL="457200" indent="-4572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The inverted trapezoidal metal-brim terminal structure provided better nonlinear C-V characteristics and breakdown characteristics.</a:t>
            </a:r>
          </a:p>
          <a:p>
            <a:pPr marL="457200" indent="-457200" algn="just">
              <a:buFont typeface="Wingdings" pitchFamily="2" charset="2"/>
              <a:buChar char="p"/>
            </a:pP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This terminal structure provides a feasible scheme for the optimization of THz </a:t>
            </a:r>
            <a:r>
              <a:rPr lang="en-US" altLang="zh-CN" sz="3200" b="1" dirty="0" err="1">
                <a:latin typeface="华文新魏" pitchFamily="2" charset="-122"/>
                <a:ea typeface="华文新魏" pitchFamily="2" charset="-122"/>
              </a:rPr>
              <a:t>GaN</a:t>
            </a:r>
            <a:r>
              <a:rPr lang="en-US" altLang="zh-CN" sz="3200" b="1" dirty="0">
                <a:latin typeface="华文新魏" pitchFamily="2" charset="-122"/>
                <a:ea typeface="华文新魏" pitchFamily="2" charset="-122"/>
              </a:rPr>
              <a:t>-based multipliers.</a:t>
            </a:r>
          </a:p>
          <a:p>
            <a:pPr marL="457200" indent="-457200" algn="just">
              <a:buFont typeface="Wingdings" pitchFamily="2" charset="2"/>
              <a:buChar char="p"/>
            </a:pP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C97F409-6B83-4CB7-B0B3-CC3912EF7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03" y="19872152"/>
            <a:ext cx="8379304" cy="5400000"/>
          </a:xfrm>
          <a:prstGeom prst="rect">
            <a:avLst/>
          </a:prstGeom>
        </p:spPr>
      </p:pic>
      <p:grpSp>
        <p:nvGrpSpPr>
          <p:cNvPr id="106" name="组合 105">
            <a:extLst>
              <a:ext uri="{FF2B5EF4-FFF2-40B4-BE49-F238E27FC236}">
                <a16:creationId xmlns:a16="http://schemas.microsoft.com/office/drawing/2014/main" id="{8A6CE2C6-D5BB-4602-94A4-9612F91FD9CC}"/>
              </a:ext>
            </a:extLst>
          </p:cNvPr>
          <p:cNvGrpSpPr/>
          <p:nvPr/>
        </p:nvGrpSpPr>
        <p:grpSpPr>
          <a:xfrm>
            <a:off x="921007" y="28500472"/>
            <a:ext cx="7468296" cy="6858615"/>
            <a:chOff x="-20328" y="15240"/>
            <a:chExt cx="7468296" cy="6858615"/>
          </a:xfrm>
        </p:grpSpPr>
        <p:sp>
          <p:nvSpPr>
            <p:cNvPr id="107" name="椭圆 106">
              <a:extLst>
                <a:ext uri="{FF2B5EF4-FFF2-40B4-BE49-F238E27FC236}">
                  <a16:creationId xmlns:a16="http://schemas.microsoft.com/office/drawing/2014/main" id="{09FBF5DF-BC13-4786-9BF5-B2FEDF281EAF}"/>
                </a:ext>
              </a:extLst>
            </p:cNvPr>
            <p:cNvSpPr/>
            <p:nvPr/>
          </p:nvSpPr>
          <p:spPr>
            <a:xfrm>
              <a:off x="612559" y="182880"/>
              <a:ext cx="1473692" cy="44704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Begin</a:t>
              </a:r>
              <a:endPara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08" name="直接箭头连接符 107">
              <a:extLst>
                <a:ext uri="{FF2B5EF4-FFF2-40B4-BE49-F238E27FC236}">
                  <a16:creationId xmlns:a16="http://schemas.microsoft.com/office/drawing/2014/main" id="{6A53F8A8-347D-464A-B112-4845BA26FA5F}"/>
                </a:ext>
              </a:extLst>
            </p:cNvPr>
            <p:cNvCxnSpPr>
              <a:cxnSpLocks/>
              <a:stCxn id="107" idx="4"/>
            </p:cNvCxnSpPr>
            <p:nvPr/>
          </p:nvCxnSpPr>
          <p:spPr>
            <a:xfrm>
              <a:off x="1349405" y="629920"/>
              <a:ext cx="12029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矩形: 圆角 108">
              <a:extLst>
                <a:ext uri="{FF2B5EF4-FFF2-40B4-BE49-F238E27FC236}">
                  <a16:creationId xmlns:a16="http://schemas.microsoft.com/office/drawing/2014/main" id="{E615EB26-993C-4265-8768-EAC12718657E}"/>
                </a:ext>
              </a:extLst>
            </p:cNvPr>
            <p:cNvSpPr/>
            <p:nvPr/>
          </p:nvSpPr>
          <p:spPr>
            <a:xfrm>
              <a:off x="0" y="1026160"/>
              <a:ext cx="2722867" cy="4470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Device structure</a:t>
              </a:r>
              <a:endPara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10" name="直接箭头连接符 109">
              <a:extLst>
                <a:ext uri="{FF2B5EF4-FFF2-40B4-BE49-F238E27FC236}">
                  <a16:creationId xmlns:a16="http://schemas.microsoft.com/office/drawing/2014/main" id="{676D8CE2-B8D9-4FD5-888A-77FA7221FB9E}"/>
                </a:ext>
              </a:extLst>
            </p:cNvPr>
            <p:cNvCxnSpPr/>
            <p:nvPr/>
          </p:nvCxnSpPr>
          <p:spPr>
            <a:xfrm>
              <a:off x="1341106" y="147320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矩形: 圆角 110">
              <a:extLst>
                <a:ext uri="{FF2B5EF4-FFF2-40B4-BE49-F238E27FC236}">
                  <a16:creationId xmlns:a16="http://schemas.microsoft.com/office/drawing/2014/main" id="{50ED33DC-0528-4BD1-8957-46C848D17E84}"/>
                </a:ext>
              </a:extLst>
            </p:cNvPr>
            <p:cNvSpPr/>
            <p:nvPr/>
          </p:nvSpPr>
          <p:spPr>
            <a:xfrm>
              <a:off x="0" y="1869440"/>
              <a:ext cx="2722867" cy="4470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Define material</a:t>
              </a:r>
              <a:endPara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12" name="直接箭头连接符 111">
              <a:extLst>
                <a:ext uri="{FF2B5EF4-FFF2-40B4-BE49-F238E27FC236}">
                  <a16:creationId xmlns:a16="http://schemas.microsoft.com/office/drawing/2014/main" id="{9589F7FE-2E61-4DCF-B8D4-00CA9CD841FE}"/>
                </a:ext>
              </a:extLst>
            </p:cNvPr>
            <p:cNvCxnSpPr/>
            <p:nvPr/>
          </p:nvCxnSpPr>
          <p:spPr>
            <a:xfrm>
              <a:off x="1341106" y="231648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矩形: 圆角 112">
              <a:extLst>
                <a:ext uri="{FF2B5EF4-FFF2-40B4-BE49-F238E27FC236}">
                  <a16:creationId xmlns:a16="http://schemas.microsoft.com/office/drawing/2014/main" id="{743EF37F-0C62-449E-B3A4-22F37FDFD197}"/>
                </a:ext>
              </a:extLst>
            </p:cNvPr>
            <p:cNvSpPr/>
            <p:nvPr/>
          </p:nvSpPr>
          <p:spPr>
            <a:xfrm>
              <a:off x="0" y="2712720"/>
              <a:ext cx="2722867" cy="4470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Doping and meshing</a:t>
              </a:r>
              <a:endParaRPr lang="zh-CN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14" name="直接箭头连接符 113">
              <a:extLst>
                <a:ext uri="{FF2B5EF4-FFF2-40B4-BE49-F238E27FC236}">
                  <a16:creationId xmlns:a16="http://schemas.microsoft.com/office/drawing/2014/main" id="{0CE19DDF-53CF-4E97-8E55-81BAFDA55872}"/>
                </a:ext>
              </a:extLst>
            </p:cNvPr>
            <p:cNvCxnSpPr/>
            <p:nvPr/>
          </p:nvCxnSpPr>
          <p:spPr>
            <a:xfrm>
              <a:off x="1320778" y="315976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矩形: 圆角 114">
              <a:extLst>
                <a:ext uri="{FF2B5EF4-FFF2-40B4-BE49-F238E27FC236}">
                  <a16:creationId xmlns:a16="http://schemas.microsoft.com/office/drawing/2014/main" id="{7E3545B6-8E2D-4DB3-A6B2-26161EB4A6AF}"/>
                </a:ext>
              </a:extLst>
            </p:cNvPr>
            <p:cNvSpPr/>
            <p:nvPr/>
          </p:nvSpPr>
          <p:spPr>
            <a:xfrm>
              <a:off x="-20328" y="3556000"/>
              <a:ext cx="2722867" cy="762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Boundary conditions </a:t>
              </a:r>
              <a:endPara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16" name="直接箭头连接符 115">
              <a:extLst>
                <a:ext uri="{FF2B5EF4-FFF2-40B4-BE49-F238E27FC236}">
                  <a16:creationId xmlns:a16="http://schemas.microsoft.com/office/drawing/2014/main" id="{E933D712-52E3-4F94-A0F2-E5CE7B5699C5}"/>
                </a:ext>
              </a:extLst>
            </p:cNvPr>
            <p:cNvCxnSpPr>
              <a:cxnSpLocks/>
            </p:cNvCxnSpPr>
            <p:nvPr/>
          </p:nvCxnSpPr>
          <p:spPr>
            <a:xfrm>
              <a:off x="2722867" y="3934460"/>
              <a:ext cx="4978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箭头连接符 116">
              <a:extLst>
                <a:ext uri="{FF2B5EF4-FFF2-40B4-BE49-F238E27FC236}">
                  <a16:creationId xmlns:a16="http://schemas.microsoft.com/office/drawing/2014/main" id="{B945A392-E2C7-41E4-9F46-9DCE8813CE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20729" y="406400"/>
              <a:ext cx="0" cy="35356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箭头连接符 117">
              <a:extLst>
                <a:ext uri="{FF2B5EF4-FFF2-40B4-BE49-F238E27FC236}">
                  <a16:creationId xmlns:a16="http://schemas.microsoft.com/office/drawing/2014/main" id="{E8020284-0A60-401A-B1CC-7CBA52E91FB2}"/>
                </a:ext>
              </a:extLst>
            </p:cNvPr>
            <p:cNvCxnSpPr>
              <a:cxnSpLocks/>
            </p:cNvCxnSpPr>
            <p:nvPr/>
          </p:nvCxnSpPr>
          <p:spPr>
            <a:xfrm>
              <a:off x="3220729" y="406400"/>
              <a:ext cx="82295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椭圆 118">
              <a:extLst>
                <a:ext uri="{FF2B5EF4-FFF2-40B4-BE49-F238E27FC236}">
                  <a16:creationId xmlns:a16="http://schemas.microsoft.com/office/drawing/2014/main" id="{92035044-2AC8-48D1-87EF-9C942E8CFFF3}"/>
                </a:ext>
              </a:extLst>
            </p:cNvPr>
            <p:cNvSpPr/>
            <p:nvPr/>
          </p:nvSpPr>
          <p:spPr>
            <a:xfrm>
              <a:off x="4023317" y="15240"/>
              <a:ext cx="3096253" cy="72644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Device Modeling</a:t>
              </a:r>
              <a:endPara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20" name="直接箭头连接符 119">
              <a:extLst>
                <a:ext uri="{FF2B5EF4-FFF2-40B4-BE49-F238E27FC236}">
                  <a16:creationId xmlns:a16="http://schemas.microsoft.com/office/drawing/2014/main" id="{4BF4A93A-86BF-40F8-8555-C081CA284287}"/>
                </a:ext>
              </a:extLst>
            </p:cNvPr>
            <p:cNvCxnSpPr/>
            <p:nvPr/>
          </p:nvCxnSpPr>
          <p:spPr>
            <a:xfrm>
              <a:off x="5571435" y="74930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矩形: 圆角 120">
              <a:extLst>
                <a:ext uri="{FF2B5EF4-FFF2-40B4-BE49-F238E27FC236}">
                  <a16:creationId xmlns:a16="http://schemas.microsoft.com/office/drawing/2014/main" id="{3DC5A20B-9754-458D-8323-A918BF11D426}"/>
                </a:ext>
              </a:extLst>
            </p:cNvPr>
            <p:cNvSpPr/>
            <p:nvPr/>
          </p:nvSpPr>
          <p:spPr>
            <a:xfrm>
              <a:off x="4230329" y="1145540"/>
              <a:ext cx="2722867" cy="7264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Solving the equilibrium states</a:t>
              </a:r>
              <a:endPara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22" name="直接箭头连接符 121">
              <a:extLst>
                <a:ext uri="{FF2B5EF4-FFF2-40B4-BE49-F238E27FC236}">
                  <a16:creationId xmlns:a16="http://schemas.microsoft.com/office/drawing/2014/main" id="{EC5E8D74-13FA-443B-BF06-11173CA1D6CD}"/>
                </a:ext>
              </a:extLst>
            </p:cNvPr>
            <p:cNvCxnSpPr>
              <a:cxnSpLocks/>
            </p:cNvCxnSpPr>
            <p:nvPr/>
          </p:nvCxnSpPr>
          <p:spPr>
            <a:xfrm>
              <a:off x="5551107" y="1889760"/>
              <a:ext cx="0" cy="2438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矩形: 圆角 122">
              <a:extLst>
                <a:ext uri="{FF2B5EF4-FFF2-40B4-BE49-F238E27FC236}">
                  <a16:creationId xmlns:a16="http://schemas.microsoft.com/office/drawing/2014/main" id="{D36C1D68-B7DA-4F38-B098-08F085AD411F}"/>
                </a:ext>
              </a:extLst>
            </p:cNvPr>
            <p:cNvSpPr/>
            <p:nvPr/>
          </p:nvSpPr>
          <p:spPr>
            <a:xfrm>
              <a:off x="4210001" y="2133600"/>
              <a:ext cx="2722867" cy="762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Solving Drift-diffusion equations </a:t>
              </a:r>
              <a:endParaRPr lang="zh-CN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24" name="直接箭头连接符 123">
              <a:extLst>
                <a:ext uri="{FF2B5EF4-FFF2-40B4-BE49-F238E27FC236}">
                  <a16:creationId xmlns:a16="http://schemas.microsoft.com/office/drawing/2014/main" id="{AA1B53C7-139F-4ADD-988A-965419977D39}"/>
                </a:ext>
              </a:extLst>
            </p:cNvPr>
            <p:cNvCxnSpPr/>
            <p:nvPr/>
          </p:nvCxnSpPr>
          <p:spPr>
            <a:xfrm>
              <a:off x="5554361" y="286766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矩形: 圆角 124">
              <a:extLst>
                <a:ext uri="{FF2B5EF4-FFF2-40B4-BE49-F238E27FC236}">
                  <a16:creationId xmlns:a16="http://schemas.microsoft.com/office/drawing/2014/main" id="{07F0C9AF-B16F-4AA4-B129-31A8605DADBC}"/>
                </a:ext>
              </a:extLst>
            </p:cNvPr>
            <p:cNvSpPr/>
            <p:nvPr/>
          </p:nvSpPr>
          <p:spPr>
            <a:xfrm>
              <a:off x="4213255" y="3263900"/>
              <a:ext cx="2722867" cy="762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Quasi-static scanning</a:t>
              </a:r>
              <a:endPara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26" name="菱形 125">
              <a:extLst>
                <a:ext uri="{FF2B5EF4-FFF2-40B4-BE49-F238E27FC236}">
                  <a16:creationId xmlns:a16="http://schemas.microsoft.com/office/drawing/2014/main" id="{A8545867-B481-41B9-A500-090D5C16D693}"/>
                </a:ext>
              </a:extLst>
            </p:cNvPr>
            <p:cNvSpPr/>
            <p:nvPr/>
          </p:nvSpPr>
          <p:spPr>
            <a:xfrm>
              <a:off x="4561833" y="4419600"/>
              <a:ext cx="1957059" cy="762000"/>
            </a:xfrm>
            <a:prstGeom prst="diamond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convergence</a:t>
              </a:r>
              <a:endParaRPr lang="zh-CN" altLang="en-US" sz="11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27" name="直接箭头连接符 126">
              <a:extLst>
                <a:ext uri="{FF2B5EF4-FFF2-40B4-BE49-F238E27FC236}">
                  <a16:creationId xmlns:a16="http://schemas.microsoft.com/office/drawing/2014/main" id="{1C22147D-8939-4BAE-B712-5A31FE5BB676}"/>
                </a:ext>
              </a:extLst>
            </p:cNvPr>
            <p:cNvCxnSpPr/>
            <p:nvPr/>
          </p:nvCxnSpPr>
          <p:spPr>
            <a:xfrm>
              <a:off x="5540363" y="402590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箭头连接符 127">
              <a:extLst>
                <a:ext uri="{FF2B5EF4-FFF2-40B4-BE49-F238E27FC236}">
                  <a16:creationId xmlns:a16="http://schemas.microsoft.com/office/drawing/2014/main" id="{68581DE8-A885-4FC9-8C7D-59885519E395}"/>
                </a:ext>
              </a:extLst>
            </p:cNvPr>
            <p:cNvCxnSpPr/>
            <p:nvPr/>
          </p:nvCxnSpPr>
          <p:spPr>
            <a:xfrm>
              <a:off x="5574688" y="5204460"/>
              <a:ext cx="0" cy="3962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文本框 128">
              <a:extLst>
                <a:ext uri="{FF2B5EF4-FFF2-40B4-BE49-F238E27FC236}">
                  <a16:creationId xmlns:a16="http://schemas.microsoft.com/office/drawing/2014/main" id="{749F24C9-B5DA-48B9-98ED-6A7AC5FEB02D}"/>
                </a:ext>
              </a:extLst>
            </p:cNvPr>
            <p:cNvSpPr txBox="1"/>
            <p:nvPr/>
          </p:nvSpPr>
          <p:spPr>
            <a:xfrm>
              <a:off x="5540362" y="5103475"/>
              <a:ext cx="5950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yes</a:t>
              </a:r>
              <a:endParaRPr lang="zh-CN" altLang="en-US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0" name="椭圆 129">
              <a:extLst>
                <a:ext uri="{FF2B5EF4-FFF2-40B4-BE49-F238E27FC236}">
                  <a16:creationId xmlns:a16="http://schemas.microsoft.com/office/drawing/2014/main" id="{6E00DACB-21D7-447C-A8A5-53C5A8870860}"/>
                </a:ext>
              </a:extLst>
            </p:cNvPr>
            <p:cNvSpPr/>
            <p:nvPr/>
          </p:nvSpPr>
          <p:spPr>
            <a:xfrm>
              <a:off x="4971987" y="6426815"/>
              <a:ext cx="1219200" cy="447040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End</a:t>
              </a:r>
              <a:endPara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cxnSp>
          <p:nvCxnSpPr>
            <p:cNvPr id="131" name="直接箭头连接符 130">
              <a:extLst>
                <a:ext uri="{FF2B5EF4-FFF2-40B4-BE49-F238E27FC236}">
                  <a16:creationId xmlns:a16="http://schemas.microsoft.com/office/drawing/2014/main" id="{C66C9656-C937-416E-A606-A09057D963D3}"/>
                </a:ext>
              </a:extLst>
            </p:cNvPr>
            <p:cNvCxnSpPr>
              <a:cxnSpLocks/>
            </p:cNvCxnSpPr>
            <p:nvPr/>
          </p:nvCxnSpPr>
          <p:spPr>
            <a:xfrm>
              <a:off x="6518892" y="4813300"/>
              <a:ext cx="929076" cy="2224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文本框 131">
              <a:extLst>
                <a:ext uri="{FF2B5EF4-FFF2-40B4-BE49-F238E27FC236}">
                  <a16:creationId xmlns:a16="http://schemas.microsoft.com/office/drawing/2014/main" id="{37215F98-C980-4F1C-B4A4-8FFD778206EA}"/>
                </a:ext>
              </a:extLst>
            </p:cNvPr>
            <p:cNvSpPr txBox="1"/>
            <p:nvPr/>
          </p:nvSpPr>
          <p:spPr>
            <a:xfrm>
              <a:off x="6621735" y="43942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no</a:t>
              </a:r>
              <a:endParaRPr lang="zh-CN" altLang="en-US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3" name="直接箭头连接符 132">
              <a:extLst>
                <a:ext uri="{FF2B5EF4-FFF2-40B4-BE49-F238E27FC236}">
                  <a16:creationId xmlns:a16="http://schemas.microsoft.com/office/drawing/2014/main" id="{6C994069-A99D-4969-BF13-C65ADE2F0C5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24386" y="937260"/>
              <a:ext cx="23582" cy="391860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箭头连接符 133">
              <a:extLst>
                <a:ext uri="{FF2B5EF4-FFF2-40B4-BE49-F238E27FC236}">
                  <a16:creationId xmlns:a16="http://schemas.microsoft.com/office/drawing/2014/main" id="{DBA448A1-61E6-4BEF-8A3F-4EDF969FF83F}"/>
                </a:ext>
              </a:extLst>
            </p:cNvPr>
            <p:cNvCxnSpPr>
              <a:cxnSpLocks/>
            </p:cNvCxnSpPr>
            <p:nvPr/>
          </p:nvCxnSpPr>
          <p:spPr>
            <a:xfrm>
              <a:off x="5591762" y="937260"/>
              <a:ext cx="1832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矩形: 圆角 134">
              <a:extLst>
                <a:ext uri="{FF2B5EF4-FFF2-40B4-BE49-F238E27FC236}">
                  <a16:creationId xmlns:a16="http://schemas.microsoft.com/office/drawing/2014/main" id="{BD3A26DB-ABA8-430B-A654-633D76B26395}"/>
                </a:ext>
              </a:extLst>
            </p:cNvPr>
            <p:cNvSpPr/>
            <p:nvPr/>
          </p:nvSpPr>
          <p:spPr>
            <a:xfrm>
              <a:off x="4215769" y="5605780"/>
              <a:ext cx="2722867" cy="4470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Results</a:t>
              </a:r>
              <a:endParaRPr lang="zh-CN" altLang="en-US" sz="24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cxnSp>
          <p:nvCxnSpPr>
            <p:cNvPr id="136" name="直接箭头连接符 135">
              <a:extLst>
                <a:ext uri="{FF2B5EF4-FFF2-40B4-BE49-F238E27FC236}">
                  <a16:creationId xmlns:a16="http://schemas.microsoft.com/office/drawing/2014/main" id="{ECBFCF64-1E3C-458B-973D-38BCFBB472C4}"/>
                </a:ext>
              </a:extLst>
            </p:cNvPr>
            <p:cNvCxnSpPr>
              <a:cxnSpLocks/>
              <a:stCxn id="135" idx="2"/>
              <a:endCxn id="130" idx="0"/>
            </p:cNvCxnSpPr>
            <p:nvPr/>
          </p:nvCxnSpPr>
          <p:spPr>
            <a:xfrm>
              <a:off x="5577203" y="6052820"/>
              <a:ext cx="4384" cy="37399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组合 136">
            <a:extLst>
              <a:ext uri="{FF2B5EF4-FFF2-40B4-BE49-F238E27FC236}">
                <a16:creationId xmlns:a16="http://schemas.microsoft.com/office/drawing/2014/main" id="{620A5000-8DC1-49D3-8B20-6A7B8E239BE8}"/>
              </a:ext>
            </a:extLst>
          </p:cNvPr>
          <p:cNvGrpSpPr>
            <a:grpSpLocks noChangeAspect="1"/>
          </p:cNvGrpSpPr>
          <p:nvPr/>
        </p:nvGrpSpPr>
        <p:grpSpPr>
          <a:xfrm>
            <a:off x="10413007" y="6181820"/>
            <a:ext cx="9953876" cy="9288000"/>
            <a:chOff x="5607209" y="2256297"/>
            <a:chExt cx="2451113" cy="2287151"/>
          </a:xfrm>
        </p:grpSpPr>
        <p:grpSp>
          <p:nvGrpSpPr>
            <p:cNvPr id="138" name="组合 137">
              <a:extLst>
                <a:ext uri="{FF2B5EF4-FFF2-40B4-BE49-F238E27FC236}">
                  <a16:creationId xmlns:a16="http://schemas.microsoft.com/office/drawing/2014/main" id="{475FD56F-4493-4618-AF62-C35101C145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7751" y="2256297"/>
              <a:ext cx="2450571" cy="696950"/>
              <a:chOff x="2442521" y="1253200"/>
              <a:chExt cx="4648842" cy="1322146"/>
            </a:xfrm>
          </p:grpSpPr>
          <p:sp>
            <p:nvSpPr>
              <p:cNvPr id="163" name="矩形 162">
                <a:extLst>
                  <a:ext uri="{FF2B5EF4-FFF2-40B4-BE49-F238E27FC236}">
                    <a16:creationId xmlns:a16="http://schemas.microsoft.com/office/drawing/2014/main" id="{201ED2A3-B6A2-43BF-ABD2-FF3BA39C8FC4}"/>
                  </a:ext>
                </a:extLst>
              </p:cNvPr>
              <p:cNvSpPr/>
              <p:nvPr/>
            </p:nvSpPr>
            <p:spPr>
              <a:xfrm>
                <a:off x="2442521" y="2479522"/>
                <a:ext cx="4648328" cy="95824"/>
              </a:xfrm>
              <a:prstGeom prst="rect">
                <a:avLst/>
              </a:prstGeom>
              <a:solidFill>
                <a:srgbClr val="3535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4" name="矩形 163">
                <a:extLst>
                  <a:ext uri="{FF2B5EF4-FFF2-40B4-BE49-F238E27FC236}">
                    <a16:creationId xmlns:a16="http://schemas.microsoft.com/office/drawing/2014/main" id="{FD551BB2-C768-41EE-9FBF-EEFB72E575B0}"/>
                  </a:ext>
                </a:extLst>
              </p:cNvPr>
              <p:cNvSpPr/>
              <p:nvPr/>
            </p:nvSpPr>
            <p:spPr>
              <a:xfrm>
                <a:off x="2443035" y="2141428"/>
                <a:ext cx="4648328" cy="344333"/>
              </a:xfrm>
              <a:prstGeom prst="rect">
                <a:avLst/>
              </a:prstGeom>
              <a:solidFill>
                <a:srgbClr val="01CC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5" name="梯形 164">
                <a:extLst>
                  <a:ext uri="{FF2B5EF4-FFF2-40B4-BE49-F238E27FC236}">
                    <a16:creationId xmlns:a16="http://schemas.microsoft.com/office/drawing/2014/main" id="{CF85414B-5A20-43AC-9412-83F6D68879FC}"/>
                  </a:ext>
                </a:extLst>
              </p:cNvPr>
              <p:cNvSpPr/>
              <p:nvPr/>
            </p:nvSpPr>
            <p:spPr>
              <a:xfrm rot="10800000">
                <a:off x="4884080" y="1774578"/>
                <a:ext cx="1206651" cy="704724"/>
              </a:xfrm>
              <a:prstGeom prst="trapezoid">
                <a:avLst>
                  <a:gd name="adj" fmla="val 20862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6" name="梯形 165">
                <a:extLst>
                  <a:ext uri="{FF2B5EF4-FFF2-40B4-BE49-F238E27FC236}">
                    <a16:creationId xmlns:a16="http://schemas.microsoft.com/office/drawing/2014/main" id="{19C31B28-3AF3-4E7D-AED9-EE991563323A}"/>
                  </a:ext>
                </a:extLst>
              </p:cNvPr>
              <p:cNvSpPr/>
              <p:nvPr/>
            </p:nvSpPr>
            <p:spPr>
              <a:xfrm rot="10800000">
                <a:off x="3594732" y="1521143"/>
                <a:ext cx="902658" cy="621855"/>
              </a:xfrm>
              <a:prstGeom prst="trapezoid">
                <a:avLst>
                  <a:gd name="adj" fmla="val 16877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67" name="矩形 166">
                <a:extLst>
                  <a:ext uri="{FF2B5EF4-FFF2-40B4-BE49-F238E27FC236}">
                    <a16:creationId xmlns:a16="http://schemas.microsoft.com/office/drawing/2014/main" id="{A950F653-B4E0-48EB-A1CF-25AB4909879A}"/>
                  </a:ext>
                </a:extLst>
              </p:cNvPr>
              <p:cNvSpPr/>
              <p:nvPr/>
            </p:nvSpPr>
            <p:spPr>
              <a:xfrm>
                <a:off x="3569617" y="1253200"/>
                <a:ext cx="3521745" cy="174681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8" name="矩形 167">
                <a:extLst>
                  <a:ext uri="{FF2B5EF4-FFF2-40B4-BE49-F238E27FC236}">
                    <a16:creationId xmlns:a16="http://schemas.microsoft.com/office/drawing/2014/main" id="{0FF396D0-CCEC-403C-AF1F-3946D7855528}"/>
                  </a:ext>
                </a:extLst>
              </p:cNvPr>
              <p:cNvSpPr/>
              <p:nvPr/>
            </p:nvSpPr>
            <p:spPr>
              <a:xfrm>
                <a:off x="6167321" y="1394808"/>
                <a:ext cx="924042" cy="766090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9" name="矩形 168">
                <a:extLst>
                  <a:ext uri="{FF2B5EF4-FFF2-40B4-BE49-F238E27FC236}">
                    <a16:creationId xmlns:a16="http://schemas.microsoft.com/office/drawing/2014/main" id="{97669079-2A76-44E1-B413-5C199E2016B2}"/>
                  </a:ext>
                </a:extLst>
              </p:cNvPr>
              <p:cNvSpPr/>
              <p:nvPr/>
            </p:nvSpPr>
            <p:spPr>
              <a:xfrm>
                <a:off x="2443033" y="1253423"/>
                <a:ext cx="845463" cy="885641"/>
              </a:xfrm>
              <a:prstGeom prst="rect">
                <a:avLst/>
              </a:prstGeom>
              <a:solidFill>
                <a:srgbClr val="FFFF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0" name="矩形 169">
                <a:extLst>
                  <a:ext uri="{FF2B5EF4-FFF2-40B4-BE49-F238E27FC236}">
                    <a16:creationId xmlns:a16="http://schemas.microsoft.com/office/drawing/2014/main" id="{6EF0E8D9-6499-4C3B-9940-27774733E587}"/>
                  </a:ext>
                </a:extLst>
              </p:cNvPr>
              <p:cNvSpPr/>
              <p:nvPr/>
            </p:nvSpPr>
            <p:spPr>
              <a:xfrm>
                <a:off x="3566544" y="1294230"/>
                <a:ext cx="955874" cy="231709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39" name="组合 138">
              <a:extLst>
                <a:ext uri="{FF2B5EF4-FFF2-40B4-BE49-F238E27FC236}">
                  <a16:creationId xmlns:a16="http://schemas.microsoft.com/office/drawing/2014/main" id="{F8E15A78-7BA5-4A45-94A7-AFE9CAED3B9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7480" y="3047714"/>
              <a:ext cx="2450571" cy="696950"/>
              <a:chOff x="2442521" y="1253200"/>
              <a:chExt cx="4648842" cy="1322146"/>
            </a:xfrm>
          </p:grpSpPr>
          <p:sp>
            <p:nvSpPr>
              <p:cNvPr id="155" name="矩形 154">
                <a:extLst>
                  <a:ext uri="{FF2B5EF4-FFF2-40B4-BE49-F238E27FC236}">
                    <a16:creationId xmlns:a16="http://schemas.microsoft.com/office/drawing/2014/main" id="{9CDF97F1-1C7E-4576-B3F6-2583AD5486C9}"/>
                  </a:ext>
                </a:extLst>
              </p:cNvPr>
              <p:cNvSpPr/>
              <p:nvPr/>
            </p:nvSpPr>
            <p:spPr>
              <a:xfrm>
                <a:off x="2442521" y="2479522"/>
                <a:ext cx="4648328" cy="95824"/>
              </a:xfrm>
              <a:prstGeom prst="rect">
                <a:avLst/>
              </a:prstGeom>
              <a:solidFill>
                <a:srgbClr val="3535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矩形 155">
                <a:extLst>
                  <a:ext uri="{FF2B5EF4-FFF2-40B4-BE49-F238E27FC236}">
                    <a16:creationId xmlns:a16="http://schemas.microsoft.com/office/drawing/2014/main" id="{0630EC8B-7380-44B8-A55C-2FA33B53A2E9}"/>
                  </a:ext>
                </a:extLst>
              </p:cNvPr>
              <p:cNvSpPr/>
              <p:nvPr/>
            </p:nvSpPr>
            <p:spPr>
              <a:xfrm>
                <a:off x="2443035" y="2141428"/>
                <a:ext cx="4648328" cy="344333"/>
              </a:xfrm>
              <a:prstGeom prst="rect">
                <a:avLst/>
              </a:prstGeom>
              <a:solidFill>
                <a:srgbClr val="01CC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梯形 156">
                <a:extLst>
                  <a:ext uri="{FF2B5EF4-FFF2-40B4-BE49-F238E27FC236}">
                    <a16:creationId xmlns:a16="http://schemas.microsoft.com/office/drawing/2014/main" id="{E3AC4780-8CBC-4FC5-ACD0-2D85093BB0E9}"/>
                  </a:ext>
                </a:extLst>
              </p:cNvPr>
              <p:cNvSpPr/>
              <p:nvPr/>
            </p:nvSpPr>
            <p:spPr>
              <a:xfrm rot="10800000">
                <a:off x="4884080" y="1774578"/>
                <a:ext cx="1206651" cy="704724"/>
              </a:xfrm>
              <a:prstGeom prst="trapezoid">
                <a:avLst>
                  <a:gd name="adj" fmla="val 20862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8" name="梯形 157">
                <a:extLst>
                  <a:ext uri="{FF2B5EF4-FFF2-40B4-BE49-F238E27FC236}">
                    <a16:creationId xmlns:a16="http://schemas.microsoft.com/office/drawing/2014/main" id="{24F2A231-3CB2-41A2-960A-22FB3B59B086}"/>
                  </a:ext>
                </a:extLst>
              </p:cNvPr>
              <p:cNvSpPr/>
              <p:nvPr/>
            </p:nvSpPr>
            <p:spPr>
              <a:xfrm rot="10800000">
                <a:off x="3594732" y="1521143"/>
                <a:ext cx="902658" cy="621855"/>
              </a:xfrm>
              <a:prstGeom prst="trapezoid">
                <a:avLst>
                  <a:gd name="adj" fmla="val 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59" name="矩形 158">
                <a:extLst>
                  <a:ext uri="{FF2B5EF4-FFF2-40B4-BE49-F238E27FC236}">
                    <a16:creationId xmlns:a16="http://schemas.microsoft.com/office/drawing/2014/main" id="{D796D631-E8EC-4018-BD74-38D403D911AB}"/>
                  </a:ext>
                </a:extLst>
              </p:cNvPr>
              <p:cNvSpPr/>
              <p:nvPr/>
            </p:nvSpPr>
            <p:spPr>
              <a:xfrm>
                <a:off x="3569617" y="1253200"/>
                <a:ext cx="3521745" cy="174681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0" name="矩形 159">
                <a:extLst>
                  <a:ext uri="{FF2B5EF4-FFF2-40B4-BE49-F238E27FC236}">
                    <a16:creationId xmlns:a16="http://schemas.microsoft.com/office/drawing/2014/main" id="{0CDE45A7-06AD-497F-8380-6B07A594067C}"/>
                  </a:ext>
                </a:extLst>
              </p:cNvPr>
              <p:cNvSpPr/>
              <p:nvPr/>
            </p:nvSpPr>
            <p:spPr>
              <a:xfrm>
                <a:off x="6167321" y="1394808"/>
                <a:ext cx="924042" cy="766090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1" name="矩形 160">
                <a:extLst>
                  <a:ext uri="{FF2B5EF4-FFF2-40B4-BE49-F238E27FC236}">
                    <a16:creationId xmlns:a16="http://schemas.microsoft.com/office/drawing/2014/main" id="{78666FE2-E409-4A2A-BDE2-6CDBC78B9158}"/>
                  </a:ext>
                </a:extLst>
              </p:cNvPr>
              <p:cNvSpPr/>
              <p:nvPr/>
            </p:nvSpPr>
            <p:spPr>
              <a:xfrm>
                <a:off x="2443033" y="1253423"/>
                <a:ext cx="845463" cy="885641"/>
              </a:xfrm>
              <a:prstGeom prst="rect">
                <a:avLst/>
              </a:prstGeom>
              <a:solidFill>
                <a:srgbClr val="FFFF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2" name="矩形 161">
                <a:extLst>
                  <a:ext uri="{FF2B5EF4-FFF2-40B4-BE49-F238E27FC236}">
                    <a16:creationId xmlns:a16="http://schemas.microsoft.com/office/drawing/2014/main" id="{ADEAB246-C952-4093-B4D3-900B9354DE30}"/>
                  </a:ext>
                </a:extLst>
              </p:cNvPr>
              <p:cNvSpPr/>
              <p:nvPr/>
            </p:nvSpPr>
            <p:spPr>
              <a:xfrm>
                <a:off x="3566544" y="1294230"/>
                <a:ext cx="955874" cy="231709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0" name="组合 139">
              <a:extLst>
                <a:ext uri="{FF2B5EF4-FFF2-40B4-BE49-F238E27FC236}">
                  <a16:creationId xmlns:a16="http://schemas.microsoft.com/office/drawing/2014/main" id="{065B4340-8907-4A95-8C08-E8FFEDDBE5C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7209" y="3846498"/>
              <a:ext cx="2450571" cy="696950"/>
              <a:chOff x="2442521" y="1253200"/>
              <a:chExt cx="4648842" cy="1322146"/>
            </a:xfrm>
          </p:grpSpPr>
          <p:sp>
            <p:nvSpPr>
              <p:cNvPr id="147" name="矩形 146">
                <a:extLst>
                  <a:ext uri="{FF2B5EF4-FFF2-40B4-BE49-F238E27FC236}">
                    <a16:creationId xmlns:a16="http://schemas.microsoft.com/office/drawing/2014/main" id="{8020230F-8A52-4AC7-9D12-C6C93B30FFDF}"/>
                  </a:ext>
                </a:extLst>
              </p:cNvPr>
              <p:cNvSpPr/>
              <p:nvPr/>
            </p:nvSpPr>
            <p:spPr>
              <a:xfrm>
                <a:off x="2442521" y="2479522"/>
                <a:ext cx="4648328" cy="95824"/>
              </a:xfrm>
              <a:prstGeom prst="rect">
                <a:avLst/>
              </a:prstGeom>
              <a:solidFill>
                <a:srgbClr val="3535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矩形 147">
                <a:extLst>
                  <a:ext uri="{FF2B5EF4-FFF2-40B4-BE49-F238E27FC236}">
                    <a16:creationId xmlns:a16="http://schemas.microsoft.com/office/drawing/2014/main" id="{5AD02C79-5FF3-4762-8670-A5054859FA49}"/>
                  </a:ext>
                </a:extLst>
              </p:cNvPr>
              <p:cNvSpPr/>
              <p:nvPr/>
            </p:nvSpPr>
            <p:spPr>
              <a:xfrm>
                <a:off x="2443035" y="2141428"/>
                <a:ext cx="4648328" cy="344333"/>
              </a:xfrm>
              <a:prstGeom prst="rect">
                <a:avLst/>
              </a:prstGeom>
              <a:solidFill>
                <a:srgbClr val="01CC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梯形 148">
                <a:extLst>
                  <a:ext uri="{FF2B5EF4-FFF2-40B4-BE49-F238E27FC236}">
                    <a16:creationId xmlns:a16="http://schemas.microsoft.com/office/drawing/2014/main" id="{09ECFA9F-B520-47D0-974A-E191C014DB6D}"/>
                  </a:ext>
                </a:extLst>
              </p:cNvPr>
              <p:cNvSpPr/>
              <p:nvPr/>
            </p:nvSpPr>
            <p:spPr>
              <a:xfrm rot="10800000">
                <a:off x="4884080" y="1774578"/>
                <a:ext cx="1206651" cy="704724"/>
              </a:xfrm>
              <a:prstGeom prst="trapezoid">
                <a:avLst>
                  <a:gd name="adj" fmla="val 20862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0" name="梯形 149">
                <a:extLst>
                  <a:ext uri="{FF2B5EF4-FFF2-40B4-BE49-F238E27FC236}">
                    <a16:creationId xmlns:a16="http://schemas.microsoft.com/office/drawing/2014/main" id="{D4172A46-66FC-4D50-A20F-B14F8D0F8EF6}"/>
                  </a:ext>
                </a:extLst>
              </p:cNvPr>
              <p:cNvSpPr/>
              <p:nvPr/>
            </p:nvSpPr>
            <p:spPr>
              <a:xfrm>
                <a:off x="3565822" y="1521143"/>
                <a:ext cx="902657" cy="621855"/>
              </a:xfrm>
              <a:prstGeom prst="trapezoid">
                <a:avLst>
                  <a:gd name="adj" fmla="val 16877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51" name="矩形 150">
                <a:extLst>
                  <a:ext uri="{FF2B5EF4-FFF2-40B4-BE49-F238E27FC236}">
                    <a16:creationId xmlns:a16="http://schemas.microsoft.com/office/drawing/2014/main" id="{AF187FDA-6880-4E14-BEE7-FE4068F16F5C}"/>
                  </a:ext>
                </a:extLst>
              </p:cNvPr>
              <p:cNvSpPr/>
              <p:nvPr/>
            </p:nvSpPr>
            <p:spPr>
              <a:xfrm>
                <a:off x="3569617" y="1253200"/>
                <a:ext cx="3521745" cy="174681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2" name="矩形 151">
                <a:extLst>
                  <a:ext uri="{FF2B5EF4-FFF2-40B4-BE49-F238E27FC236}">
                    <a16:creationId xmlns:a16="http://schemas.microsoft.com/office/drawing/2014/main" id="{9A500A41-85BD-4149-A021-CC1D7DA33A25}"/>
                  </a:ext>
                </a:extLst>
              </p:cNvPr>
              <p:cNvSpPr/>
              <p:nvPr/>
            </p:nvSpPr>
            <p:spPr>
              <a:xfrm>
                <a:off x="6167321" y="1394808"/>
                <a:ext cx="924042" cy="766090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3" name="矩形 152">
                <a:extLst>
                  <a:ext uri="{FF2B5EF4-FFF2-40B4-BE49-F238E27FC236}">
                    <a16:creationId xmlns:a16="http://schemas.microsoft.com/office/drawing/2014/main" id="{F27F3501-DF9D-4A5E-ACA3-41BAA4E7262C}"/>
                  </a:ext>
                </a:extLst>
              </p:cNvPr>
              <p:cNvSpPr/>
              <p:nvPr/>
            </p:nvSpPr>
            <p:spPr>
              <a:xfrm>
                <a:off x="2443033" y="1253423"/>
                <a:ext cx="845463" cy="885641"/>
              </a:xfrm>
              <a:prstGeom prst="rect">
                <a:avLst/>
              </a:prstGeom>
              <a:solidFill>
                <a:srgbClr val="FFFF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4" name="矩形 153">
                <a:extLst>
                  <a:ext uri="{FF2B5EF4-FFF2-40B4-BE49-F238E27FC236}">
                    <a16:creationId xmlns:a16="http://schemas.microsoft.com/office/drawing/2014/main" id="{1A4D1E62-F8A5-45D6-9A8F-4E9B4FC70BBC}"/>
                  </a:ext>
                </a:extLst>
              </p:cNvPr>
              <p:cNvSpPr/>
              <p:nvPr/>
            </p:nvSpPr>
            <p:spPr>
              <a:xfrm>
                <a:off x="3566544" y="1294230"/>
                <a:ext cx="955874" cy="231709"/>
              </a:xfrm>
              <a:prstGeom prst="rect">
                <a:avLst/>
              </a:prstGeom>
              <a:solidFill>
                <a:srgbClr val="F0EA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41" name="文本框 140">
              <a:extLst>
                <a:ext uri="{FF2B5EF4-FFF2-40B4-BE49-F238E27FC236}">
                  <a16:creationId xmlns:a16="http://schemas.microsoft.com/office/drawing/2014/main" id="{E82F88AF-1061-4E5E-AEA6-935EE351960D}"/>
                </a:ext>
              </a:extLst>
            </p:cNvPr>
            <p:cNvSpPr txBox="1"/>
            <p:nvPr/>
          </p:nvSpPr>
          <p:spPr>
            <a:xfrm>
              <a:off x="6824320" y="2342778"/>
              <a:ext cx="870968" cy="1340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800" b="1" kern="1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Inverted trapezoid</a:t>
              </a:r>
              <a:endParaRPr lang="zh-CN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2" name="对话气泡: 椭圆形 141">
              <a:extLst>
                <a:ext uri="{FF2B5EF4-FFF2-40B4-BE49-F238E27FC236}">
                  <a16:creationId xmlns:a16="http://schemas.microsoft.com/office/drawing/2014/main" id="{7D6574D7-3445-42F3-A06E-530ECC6F7E7A}"/>
                </a:ext>
              </a:extLst>
            </p:cNvPr>
            <p:cNvSpPr/>
            <p:nvPr/>
          </p:nvSpPr>
          <p:spPr>
            <a:xfrm>
              <a:off x="5981137" y="2332461"/>
              <a:ext cx="884242" cy="454179"/>
            </a:xfrm>
            <a:prstGeom prst="wedgeEllipseCallout">
              <a:avLst>
                <a:gd name="adj1" fmla="val 46949"/>
                <a:gd name="adj2" fmla="val -29035"/>
              </a:avLst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3" name="文本框 142">
              <a:extLst>
                <a:ext uri="{FF2B5EF4-FFF2-40B4-BE49-F238E27FC236}">
                  <a16:creationId xmlns:a16="http://schemas.microsoft.com/office/drawing/2014/main" id="{97431CBF-5878-4415-97D2-B556154D2AC2}"/>
                </a:ext>
              </a:extLst>
            </p:cNvPr>
            <p:cNvSpPr txBox="1"/>
            <p:nvPr/>
          </p:nvSpPr>
          <p:spPr>
            <a:xfrm>
              <a:off x="6982534" y="3142399"/>
              <a:ext cx="1024519" cy="1340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800" b="1" kern="1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Rectangle</a:t>
              </a:r>
              <a:endParaRPr lang="zh-CN" altLang="en-US" sz="13800" dirty="0">
                <a:solidFill>
                  <a:schemeClr val="bg1"/>
                </a:solidFill>
              </a:endParaRPr>
            </a:p>
          </p:txBody>
        </p:sp>
        <p:sp>
          <p:nvSpPr>
            <p:cNvPr id="144" name="对话气泡: 椭圆形 143">
              <a:extLst>
                <a:ext uri="{FF2B5EF4-FFF2-40B4-BE49-F238E27FC236}">
                  <a16:creationId xmlns:a16="http://schemas.microsoft.com/office/drawing/2014/main" id="{80641FBD-1901-4082-96E4-CAB96831E352}"/>
                </a:ext>
              </a:extLst>
            </p:cNvPr>
            <p:cNvSpPr/>
            <p:nvPr/>
          </p:nvSpPr>
          <p:spPr>
            <a:xfrm>
              <a:off x="6009999" y="3127957"/>
              <a:ext cx="884242" cy="454179"/>
            </a:xfrm>
            <a:prstGeom prst="wedgeEllipseCallout">
              <a:avLst>
                <a:gd name="adj1" fmla="val 59021"/>
                <a:gd name="adj2" fmla="val -25770"/>
              </a:avLst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文本框 144">
              <a:extLst>
                <a:ext uri="{FF2B5EF4-FFF2-40B4-BE49-F238E27FC236}">
                  <a16:creationId xmlns:a16="http://schemas.microsoft.com/office/drawing/2014/main" id="{AE370729-7E0E-40E6-BA4E-3DEE4CF29FF3}"/>
                </a:ext>
              </a:extLst>
            </p:cNvPr>
            <p:cNvSpPr txBox="1"/>
            <p:nvPr/>
          </p:nvSpPr>
          <p:spPr>
            <a:xfrm>
              <a:off x="6945064" y="3967338"/>
              <a:ext cx="884242" cy="1340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800" b="1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zh-CN" sz="2800" b="1" kern="1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rapezoid</a:t>
              </a:r>
              <a:endParaRPr lang="zh-CN" altLang="en-US" sz="13800" dirty="0">
                <a:solidFill>
                  <a:schemeClr val="bg1"/>
                </a:solidFill>
              </a:endParaRPr>
            </a:p>
          </p:txBody>
        </p:sp>
        <p:sp>
          <p:nvSpPr>
            <p:cNvPr id="146" name="对话气泡: 椭圆形 145">
              <a:extLst>
                <a:ext uri="{FF2B5EF4-FFF2-40B4-BE49-F238E27FC236}">
                  <a16:creationId xmlns:a16="http://schemas.microsoft.com/office/drawing/2014/main" id="{450FEB2A-F1F6-4969-AAE7-1441F14C5284}"/>
                </a:ext>
              </a:extLst>
            </p:cNvPr>
            <p:cNvSpPr/>
            <p:nvPr/>
          </p:nvSpPr>
          <p:spPr>
            <a:xfrm>
              <a:off x="5968237" y="3917419"/>
              <a:ext cx="884242" cy="454179"/>
            </a:xfrm>
            <a:prstGeom prst="wedgeEllipseCallout">
              <a:avLst>
                <a:gd name="adj1" fmla="val 59954"/>
                <a:gd name="adj2" fmla="val -23795"/>
              </a:avLst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027" name="Picture 3">
            <a:extLst>
              <a:ext uri="{FF2B5EF4-FFF2-40B4-BE49-F238E27FC236}">
                <a16:creationId xmlns:a16="http://schemas.microsoft.com/office/drawing/2014/main" id="{86797043-16D6-4C2F-B47C-671166565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0975" y="16176570"/>
            <a:ext cx="10160843" cy="134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5AA0A9F5-CA42-4710-8CC9-273CB09C3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6449" y="4684317"/>
            <a:ext cx="11752321" cy="90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09494B9B-243F-4764-B794-FBC0FD8DE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869" y="16313194"/>
            <a:ext cx="11946314" cy="90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1" name="直接连接符 170">
            <a:extLst>
              <a:ext uri="{FF2B5EF4-FFF2-40B4-BE49-F238E27FC236}">
                <a16:creationId xmlns:a16="http://schemas.microsoft.com/office/drawing/2014/main" id="{465EC0C1-C658-4CF9-A2D0-A8EABC4976A0}"/>
              </a:ext>
            </a:extLst>
          </p:cNvPr>
          <p:cNvCxnSpPr>
            <a:cxnSpLocks/>
          </p:cNvCxnSpPr>
          <p:nvPr/>
        </p:nvCxnSpPr>
        <p:spPr>
          <a:xfrm>
            <a:off x="20931337" y="5291589"/>
            <a:ext cx="40526" cy="10792200"/>
          </a:xfrm>
          <a:prstGeom prst="line">
            <a:avLst/>
          </a:prstGeom>
          <a:ln w="762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404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683</Words>
  <Application>Microsoft Office PowerPoint</Application>
  <PresentationFormat>自定义</PresentationFormat>
  <Paragraphs>58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黑体</vt:lpstr>
      <vt:lpstr>华文新魏</vt:lpstr>
      <vt:lpstr>Arial</vt:lpstr>
      <vt:lpstr>Calibri</vt:lpstr>
      <vt:lpstr>Times New Roman</vt:lpstr>
      <vt:lpstr>Wingdings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qi7luwei@163.com</cp:lastModifiedBy>
  <cp:revision>128</cp:revision>
  <cp:lastPrinted>2012-07-31T19:59:21Z</cp:lastPrinted>
  <dcterms:created xsi:type="dcterms:W3CDTF">2012-07-31T16:06:49Z</dcterms:created>
  <dcterms:modified xsi:type="dcterms:W3CDTF">2021-08-19T02:58:35Z</dcterms:modified>
  <cp:category>research posters template</cp:category>
</cp:coreProperties>
</file>