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zh-CN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6283" autoAdjust="0"/>
  </p:normalViewPr>
  <p:slideViewPr>
    <p:cSldViewPr>
      <p:cViewPr>
        <p:scale>
          <a:sx n="25" d="100"/>
          <a:sy n="25" d="100"/>
        </p:scale>
        <p:origin x="-1344" y="3030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3B5F7-8EAF-4F56-BE00-B14786D5BBA2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CFD54-71F0-4D34-A904-2CF8CD31D5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77412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CFD54-71F0-4D34-A904-2CF8CD31D53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9839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85752" y="687242"/>
            <a:ext cx="29784777" cy="5500726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 fontScale="40000" lnSpcReduction="20000"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An </a:t>
            </a:r>
            <a:r>
              <a:rPr lang="en-US" dirty="0" smtClean="0"/>
              <a:t>Overview on Mission-Driven Networking Technologies in Data Link</a:t>
            </a:r>
            <a:endParaRPr lang="en-US" altLang="zh-CN" dirty="0" smtClean="0"/>
          </a:p>
          <a:p>
            <a:r>
              <a:rPr lang="en-US" altLang="zh-CN" sz="13500" dirty="0" smtClean="0"/>
              <a:t>Yuan Yongqiong</a:t>
            </a:r>
            <a:r>
              <a:rPr lang="en-US" altLang="zh-CN" sz="13500" baseline="30000" dirty="0" smtClean="0"/>
              <a:t>1,2 </a:t>
            </a:r>
            <a:r>
              <a:rPr lang="en-US" altLang="zh-CN" sz="13500" dirty="0"/>
              <a:t>*, </a:t>
            </a:r>
            <a:r>
              <a:rPr lang="en-US" altLang="zh-CN" sz="13500" dirty="0" err="1" smtClean="0"/>
              <a:t>Hu</a:t>
            </a:r>
            <a:r>
              <a:rPr lang="en-US" altLang="zh-CN" sz="13500" dirty="0" smtClean="0"/>
              <a:t> Junfeng</a:t>
            </a:r>
            <a:r>
              <a:rPr lang="en-US" altLang="zh-CN" sz="13500" baseline="30000" dirty="0" smtClean="0"/>
              <a:t>1,2</a:t>
            </a:r>
            <a:r>
              <a:rPr lang="en-US" altLang="zh-CN" sz="13500" dirty="0" smtClean="0"/>
              <a:t> </a:t>
            </a:r>
            <a:r>
              <a:rPr lang="en-US" altLang="zh-CN" sz="13500" dirty="0"/>
              <a:t>,</a:t>
            </a:r>
            <a:r>
              <a:rPr lang="en-US" altLang="zh-CN" sz="18000" dirty="0" smtClean="0"/>
              <a:t> </a:t>
            </a:r>
            <a:r>
              <a:rPr lang="en-US" altLang="zh-CN" sz="13500" dirty="0" smtClean="0"/>
              <a:t>Zhang liang</a:t>
            </a:r>
            <a:r>
              <a:rPr lang="en-US" altLang="zh-CN" sz="13500" baseline="30000" dirty="0" smtClean="0"/>
              <a:t>1,2</a:t>
            </a:r>
            <a:r>
              <a:rPr lang="en-US" altLang="zh-CN" sz="18000" baseline="30000" dirty="0" smtClean="0"/>
              <a:t> </a:t>
            </a:r>
            <a:r>
              <a:rPr lang="zh-CN" altLang="en-US" sz="18000" dirty="0" smtClean="0"/>
              <a:t> </a:t>
            </a:r>
            <a:endParaRPr lang="en-US" altLang="zh-CN" sz="18000" dirty="0"/>
          </a:p>
          <a:p>
            <a:r>
              <a:rPr lang="en-US" altLang="zh-CN" sz="13500" baseline="30000" dirty="0" smtClean="0"/>
              <a:t>1</a:t>
            </a:r>
            <a:r>
              <a:rPr lang="en-US" altLang="zh-CN" sz="13500" dirty="0" smtClean="0"/>
              <a:t>Key </a:t>
            </a:r>
            <a:r>
              <a:rPr lang="en-US" altLang="zh-CN" sz="13500" dirty="0"/>
              <a:t>Laboratory of Technology on Data link</a:t>
            </a:r>
          </a:p>
          <a:p>
            <a:r>
              <a:rPr lang="en-US" altLang="zh-CN" sz="13500" baseline="30000" dirty="0" smtClean="0"/>
              <a:t>2</a:t>
            </a:r>
            <a:r>
              <a:rPr lang="en-US" altLang="zh-CN" sz="13500" dirty="0" smtClean="0"/>
              <a:t>China </a:t>
            </a:r>
            <a:r>
              <a:rPr lang="en-US" altLang="zh-CN" sz="13500" dirty="0"/>
              <a:t>Electronics Technology Group Corporation (CETC), 20th </a:t>
            </a:r>
            <a:r>
              <a:rPr lang="en-US" altLang="zh-CN" sz="13500" dirty="0" smtClean="0"/>
              <a:t>Institute, Xi’an</a:t>
            </a:r>
            <a:r>
              <a:rPr lang="en-US" altLang="zh-CN" sz="13500" dirty="0"/>
              <a:t>, China </a:t>
            </a:r>
          </a:p>
          <a:p>
            <a:r>
              <a:rPr lang="en-US" altLang="zh-CN" sz="13500" dirty="0"/>
              <a:t>*</a:t>
            </a:r>
            <a:r>
              <a:rPr lang="en-US" altLang="zh-CN" sz="13500" dirty="0" smtClean="0"/>
              <a:t>E-mail: </a:t>
            </a:r>
            <a:r>
              <a:rPr lang="en-US" altLang="zh-CN" sz="13500" dirty="0" smtClean="0"/>
              <a:t>joannayuan2015@163.com</a:t>
            </a:r>
            <a:endParaRPr lang="zh-CN" altLang="en-US" sz="13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44843" y="521942"/>
            <a:ext cx="699773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圆角矩形 17"/>
          <p:cNvSpPr/>
          <p:nvPr/>
        </p:nvSpPr>
        <p:spPr>
          <a:xfrm>
            <a:off x="638073" y="5641920"/>
            <a:ext cx="29075266" cy="5332394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51730" y="144016"/>
            <a:ext cx="1861065" cy="13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0" name="圆角矩形 59"/>
          <p:cNvSpPr/>
          <p:nvPr/>
        </p:nvSpPr>
        <p:spPr>
          <a:xfrm>
            <a:off x="566635" y="22715602"/>
            <a:ext cx="29139221" cy="14476458"/>
          </a:xfrm>
          <a:prstGeom prst="roundRect">
            <a:avLst>
              <a:gd name="adj" fmla="val 4878"/>
            </a:avLst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2711095" y="5616464"/>
            <a:ext cx="45915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/>
              <a:t>RELEVANT WORK</a:t>
            </a:r>
            <a:endParaRPr lang="zh-CN" altLang="en-US" sz="4800" b="1" i="1" dirty="0"/>
          </a:p>
        </p:txBody>
      </p:sp>
      <p:sp>
        <p:nvSpPr>
          <p:cNvPr id="45" name="矩形 44"/>
          <p:cNvSpPr/>
          <p:nvPr/>
        </p:nvSpPr>
        <p:spPr>
          <a:xfrm>
            <a:off x="1209577" y="23001354"/>
            <a:ext cx="290703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/>
              <a:t>COMPARISON AND INTEGRATION DEVELOPMENT ANALYSIS OF MISSION DRIVEN NETWORKING TECHNOLOGIES</a:t>
            </a:r>
            <a:endParaRPr lang="zh-CN" altLang="en-US" sz="4800" b="1" i="1" dirty="0"/>
          </a:p>
        </p:txBody>
      </p:sp>
      <p:graphicFrame>
        <p:nvGraphicFramePr>
          <p:cNvPr id="53" name="表格 52"/>
          <p:cNvGraphicFramePr>
            <a:graphicFrameLocks noGrp="1"/>
          </p:cNvGraphicFramePr>
          <p:nvPr/>
        </p:nvGraphicFramePr>
        <p:xfrm>
          <a:off x="1209577" y="23930048"/>
          <a:ext cx="28003695" cy="12911250"/>
        </p:xfrm>
        <a:graphic>
          <a:graphicData uri="http://schemas.openxmlformats.org/drawingml/2006/table">
            <a:tbl>
              <a:tblPr/>
              <a:tblGrid>
                <a:gridCol w="5204170"/>
                <a:gridCol w="13921077"/>
                <a:gridCol w="8878448"/>
              </a:tblGrid>
              <a:tr h="617552">
                <a:tc>
                  <a:txBody>
                    <a:bodyPr/>
                    <a:lstStyle/>
                    <a:p>
                      <a:pPr indent="182880" algn="ctr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endParaRPr lang="en-US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Advantages.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2880" algn="ctr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Limitations.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866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NPG-based networking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can distinguish the way of using cyber source according to the characteristics of tasks.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Based on the pre planning method, the integrated design of application message network structure access mode has high resource utilization efficiency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resource utilization based on pre planning and supplemented by dynamic slot allocation has low network management overhead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Limited resource dynamic adjustment, poor ability to adapt to dynamic changes and critical tasks 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Poor scalability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410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Information-based networking technology for a heterogeneous data link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Dual sensing (mission and channel) for traffic management and control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 planned and on-the-spot tasks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 heterogeneous multi-link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Adapt to the contested environment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Limited awareness and understand of missions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Medium network management overhead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375">
                <a:tc>
                  <a:txBody>
                    <a:bodyPr/>
                    <a:lstStyle/>
                    <a:p>
                      <a:pPr indent="182880"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Network slicing technology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Solve the network transmission requirements of application services with different bandwidth, delay and number of network user nodes. 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utilization of network resources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Adapt to the needs of business scenarios by providing end-to-end customized services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Poor ability to adapt to dynamic critical tasks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network management overhead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9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82880" algn="l"/>
                        </a:tabLst>
                      </a:pPr>
                      <a:r>
                        <a:rPr lang="en-US" sz="4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consideration against the contested  environment</a:t>
                      </a:r>
                      <a:endParaRPr lang="zh-CN" sz="4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8" name="圆角矩形 57"/>
          <p:cNvSpPr/>
          <p:nvPr/>
        </p:nvSpPr>
        <p:spPr>
          <a:xfrm>
            <a:off x="495197" y="37549250"/>
            <a:ext cx="29139221" cy="4643470"/>
          </a:xfrm>
          <a:prstGeom prst="roundRect">
            <a:avLst>
              <a:gd name="adj" fmla="val 6457"/>
            </a:avLst>
          </a:prstGeom>
          <a:noFill/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3370913" y="37620688"/>
            <a:ext cx="35381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/>
              <a:t>CONCLUSION</a:t>
            </a:r>
            <a:endParaRPr lang="zh-CN" altLang="en-US" sz="4800" b="1" i="1" dirty="0" smtClean="0"/>
          </a:p>
        </p:txBody>
      </p:sp>
      <p:sp>
        <p:nvSpPr>
          <p:cNvPr id="61" name="矩形 60"/>
          <p:cNvSpPr/>
          <p:nvPr/>
        </p:nvSpPr>
        <p:spPr>
          <a:xfrm>
            <a:off x="780949" y="38263630"/>
            <a:ext cx="300753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800" dirty="0" smtClean="0"/>
              <a:t>tactical data link </a:t>
            </a:r>
            <a:r>
              <a:rPr lang="en-US" sz="4400" dirty="0" smtClean="0"/>
              <a:t>network </a:t>
            </a:r>
            <a:r>
              <a:rPr lang="en-US" sz="4800" dirty="0" smtClean="0"/>
              <a:t>has gradually changed from mission-oriented single data link network </a:t>
            </a:r>
            <a:r>
              <a:rPr lang="en-US" sz="4800" dirty="0" smtClean="0"/>
              <a:t>to </a:t>
            </a:r>
            <a:r>
              <a:rPr lang="en-US" sz="4800" dirty="0" smtClean="0"/>
              <a:t>mission-driven multi-functional heterogeneous data link integrated </a:t>
            </a:r>
            <a:r>
              <a:rPr lang="en-US" sz="4800" dirty="0" smtClean="0"/>
              <a:t>network</a:t>
            </a:r>
          </a:p>
          <a:p>
            <a:pPr>
              <a:buFont typeface="Wingdings" pitchFamily="2" charset="2"/>
              <a:buChar char="ü"/>
            </a:pPr>
            <a:r>
              <a:rPr lang="en-US" sz="4800" dirty="0" smtClean="0"/>
              <a:t>Future </a:t>
            </a:r>
            <a:r>
              <a:rPr lang="en-US" sz="4800" dirty="0" smtClean="0"/>
              <a:t>heterogeneous data link networking can leverage the following techniques to enhance </a:t>
            </a:r>
            <a:r>
              <a:rPr lang="en-US" sz="4800" dirty="0" smtClean="0"/>
              <a:t>understanding of missions and flexibility in using network resources:</a:t>
            </a:r>
          </a:p>
          <a:p>
            <a:pPr marL="1257300" lvl="2" indent="-533400">
              <a:buFont typeface="Arial" pitchFamily="34" charset="0"/>
              <a:buChar char="•"/>
            </a:pPr>
            <a:r>
              <a:rPr lang="en-US" sz="4800" dirty="0" smtClean="0"/>
              <a:t> Software defined networking</a:t>
            </a:r>
          </a:p>
        </p:txBody>
      </p:sp>
      <p:sp>
        <p:nvSpPr>
          <p:cNvPr id="64" name="矩形 63"/>
          <p:cNvSpPr/>
          <p:nvPr/>
        </p:nvSpPr>
        <p:spPr>
          <a:xfrm>
            <a:off x="7710435" y="41264026"/>
            <a:ext cx="65018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14600" lvl="2" indent="-647700">
              <a:buFont typeface="Arial" pitchFamily="34" charset="0"/>
              <a:buChar char="•"/>
            </a:pPr>
            <a:r>
              <a:rPr lang="en-US" sz="4400" dirty="0" smtClean="0"/>
              <a:t> Network slicing </a:t>
            </a:r>
          </a:p>
        </p:txBody>
      </p:sp>
      <p:sp>
        <p:nvSpPr>
          <p:cNvPr id="65" name="矩形 64"/>
          <p:cNvSpPr/>
          <p:nvPr/>
        </p:nvSpPr>
        <p:spPr>
          <a:xfrm>
            <a:off x="12425343" y="41264026"/>
            <a:ext cx="98022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14600" lvl="2" indent="-647700">
              <a:buFont typeface="Arial" pitchFamily="34" charset="0"/>
              <a:buChar char="•"/>
            </a:pPr>
            <a:r>
              <a:rPr lang="en-US" sz="4400" dirty="0" smtClean="0"/>
              <a:t>network function virtualization</a:t>
            </a:r>
          </a:p>
        </p:txBody>
      </p:sp>
      <p:sp>
        <p:nvSpPr>
          <p:cNvPr id="66" name="矩形 65"/>
          <p:cNvSpPr/>
          <p:nvPr/>
        </p:nvSpPr>
        <p:spPr>
          <a:xfrm>
            <a:off x="20802253" y="41264026"/>
            <a:ext cx="84594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14600" lvl="2" indent="-647700">
              <a:buFont typeface="Arial" pitchFamily="34" charset="0"/>
              <a:buChar char="•"/>
            </a:pPr>
            <a:r>
              <a:rPr lang="en-US" sz="4400" dirty="0" smtClean="0"/>
              <a:t>Intent-driven networking</a:t>
            </a:r>
            <a:endParaRPr lang="zh-CN" altLang="en-US" sz="4400" dirty="0"/>
          </a:p>
        </p:txBody>
      </p:sp>
      <p:sp>
        <p:nvSpPr>
          <p:cNvPr id="67" name="矩形 66"/>
          <p:cNvSpPr/>
          <p:nvPr/>
        </p:nvSpPr>
        <p:spPr>
          <a:xfrm>
            <a:off x="1495329" y="6379690"/>
            <a:ext cx="15138400" cy="43088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en-US" altLang="zh-CN" sz="5400" dirty="0" smtClean="0"/>
              <a:t>Data link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altLang="zh-CN" sz="4400" dirty="0" smtClean="0"/>
              <a:t>Link 16: TDMA ,</a:t>
            </a:r>
            <a:r>
              <a:rPr lang="en-US" sz="4400" dirty="0" smtClean="0"/>
              <a:t> network participation group (NPG</a:t>
            </a:r>
            <a:r>
              <a:rPr lang="en-US" sz="4400" dirty="0" smtClean="0"/>
              <a:t>)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TTNT:  the </a:t>
            </a:r>
            <a:r>
              <a:rPr lang="en-US" sz="4400" dirty="0" smtClean="0"/>
              <a:t>Statistic Priority-based Multiple Access (SPMA) protocol </a:t>
            </a:r>
            <a:endParaRPr lang="en-US" sz="4400" dirty="0" smtClean="0"/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err="1" smtClean="0"/>
              <a:t>DyNAMO</a:t>
            </a:r>
            <a:r>
              <a:rPr lang="en-US" sz="4400" dirty="0" smtClean="0"/>
              <a:t>: </a:t>
            </a:r>
            <a:r>
              <a:rPr lang="en-US" sz="4400" dirty="0" smtClean="0"/>
              <a:t>A two-tier dynamic communication </a:t>
            </a:r>
            <a:r>
              <a:rPr lang="en-US" sz="4400" dirty="0" smtClean="0"/>
              <a:t>model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MINC: </a:t>
            </a:r>
            <a:r>
              <a:rPr lang="en-US" sz="4400" dirty="0" smtClean="0"/>
              <a:t>cross-network heterogeneous networking methods </a:t>
            </a:r>
            <a:endParaRPr lang="en-US" altLang="zh-CN" sz="4400" dirty="0" smtClean="0"/>
          </a:p>
        </p:txBody>
      </p:sp>
      <p:sp>
        <p:nvSpPr>
          <p:cNvPr id="68" name="矩形 67"/>
          <p:cNvSpPr/>
          <p:nvPr/>
        </p:nvSpPr>
        <p:spPr>
          <a:xfrm>
            <a:off x="18497573" y="6402282"/>
            <a:ext cx="120730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en-US" altLang="zh-CN" sz="5400" dirty="0" smtClean="0"/>
              <a:t>5G</a:t>
            </a:r>
            <a:endParaRPr lang="en-US" altLang="zh-CN" sz="5400" dirty="0" smtClean="0"/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network </a:t>
            </a:r>
            <a:r>
              <a:rPr lang="en-US" sz="4400" dirty="0" smtClean="0"/>
              <a:t>slice</a:t>
            </a:r>
          </a:p>
          <a:p>
            <a:pPr marL="685800" lvl="0" indent="-685800">
              <a:buFont typeface="Wingdings" pitchFamily="2" charset="2"/>
              <a:buChar char="ü"/>
            </a:pPr>
            <a:r>
              <a:rPr lang="en-US" sz="5400" dirty="0" smtClean="0"/>
              <a:t>others</a:t>
            </a:r>
            <a:endParaRPr lang="en-US" sz="4400" dirty="0" smtClean="0"/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Application-centric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Information-centric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Mission capacity orient</a:t>
            </a:r>
            <a:endParaRPr lang="en-US" altLang="zh-CN" sz="4400" dirty="0" smtClean="0"/>
          </a:p>
        </p:txBody>
      </p:sp>
      <p:sp>
        <p:nvSpPr>
          <p:cNvPr id="69" name="圆角矩形 68"/>
          <p:cNvSpPr/>
          <p:nvPr/>
        </p:nvSpPr>
        <p:spPr>
          <a:xfrm>
            <a:off x="566635" y="11188628"/>
            <a:ext cx="29139221" cy="11287204"/>
          </a:xfrm>
          <a:prstGeom prst="roundRect">
            <a:avLst>
              <a:gd name="adj" fmla="val 6457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58" name="Object 34"/>
          <p:cNvGraphicFramePr>
            <a:graphicFrameLocks noChangeAspect="1"/>
          </p:cNvGraphicFramePr>
          <p:nvPr/>
        </p:nvGraphicFramePr>
        <p:xfrm>
          <a:off x="2209709" y="16617916"/>
          <a:ext cx="10572824" cy="5557247"/>
        </p:xfrm>
        <a:graphic>
          <a:graphicData uri="http://schemas.openxmlformats.org/presentationml/2006/ole">
            <p:oleObj spid="_x0000_s1058" r:id="rId6" imgW="6439699" imgH="3706779" progId="Visio.Drawing.11">
              <p:embed/>
            </p:oleObj>
          </a:graphicData>
        </a:graphic>
      </p:graphicFrame>
      <p:sp>
        <p:nvSpPr>
          <p:cNvPr id="70" name="矩形 69"/>
          <p:cNvSpPr/>
          <p:nvPr/>
        </p:nvSpPr>
        <p:spPr>
          <a:xfrm>
            <a:off x="6281675" y="11260066"/>
            <a:ext cx="213599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/>
              <a:t>REVIEW ON THE REPRESENTATIVE MISSION-DRIVEN NETWORKING SCHEMES</a:t>
            </a:r>
            <a:endParaRPr lang="zh-CN" altLang="en-US" sz="4800" b="1" i="1" dirty="0" smtClean="0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NPG based Networking in Link16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852387" y="12166168"/>
            <a:ext cx="1378753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en-US" altLang="zh-CN" sz="5400" dirty="0" smtClean="0"/>
              <a:t>NPG based Networking in Link16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257300" algn="l"/>
              </a:tabLst>
            </a:pPr>
            <a:r>
              <a:rPr lang="en-US" sz="4400" dirty="0" smtClean="0"/>
              <a:t> </a:t>
            </a:r>
            <a:r>
              <a:rPr lang="en-US" sz="4400" dirty="0" smtClean="0"/>
              <a:t>NPG is used to realize mission-oriented networking. </a:t>
            </a:r>
            <a:endParaRPr lang="en-US" sz="4400" dirty="0" smtClean="0"/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NPG </a:t>
            </a:r>
            <a:r>
              <a:rPr lang="en-US" sz="4400" dirty="0" smtClean="0"/>
              <a:t>is also a means to describe the time slot. </a:t>
            </a:r>
            <a:endParaRPr lang="en-US" sz="4400" dirty="0" smtClean="0"/>
          </a:p>
          <a:p>
            <a:pPr marL="1600200" lvl="1" indent="-800100">
              <a:buFont typeface="Arial" pitchFamily="34" charset="0"/>
              <a:buChar char="•"/>
              <a:tabLst>
                <a:tab pos="1600200" algn="l"/>
              </a:tabLst>
            </a:pPr>
            <a:r>
              <a:rPr lang="en-US" sz="4400" dirty="0" smtClean="0"/>
              <a:t>According </a:t>
            </a:r>
            <a:r>
              <a:rPr lang="en-US" sz="4400" dirty="0" smtClean="0"/>
              <a:t>to the mission characteristics and network capacity, each NPG determines: </a:t>
            </a:r>
            <a:r>
              <a:rPr lang="en-US" sz="4400" dirty="0" smtClean="0"/>
              <a:t>the </a:t>
            </a:r>
            <a:r>
              <a:rPr lang="en-US" sz="4400" dirty="0" smtClean="0"/>
              <a:t>network </a:t>
            </a:r>
            <a:r>
              <a:rPr lang="en-US" sz="4400" dirty="0" smtClean="0"/>
              <a:t>structure</a:t>
            </a:r>
            <a:r>
              <a:rPr lang="en-US" altLang="zh-CN" sz="4400" dirty="0" smtClean="0"/>
              <a:t>, </a:t>
            </a:r>
            <a:r>
              <a:rPr lang="en-US" sz="4400" dirty="0" smtClean="0"/>
              <a:t>Slot </a:t>
            </a:r>
            <a:r>
              <a:rPr lang="en-US" sz="4400" dirty="0" smtClean="0"/>
              <a:t>usage </a:t>
            </a:r>
            <a:r>
              <a:rPr lang="en-US" sz="4400" dirty="0" smtClean="0"/>
              <a:t>, Relay mode , </a:t>
            </a:r>
            <a:r>
              <a:rPr lang="en-US" altLang="zh-CN" sz="4400" dirty="0" smtClean="0"/>
              <a:t>etc</a:t>
            </a:r>
            <a:endParaRPr lang="en-US" altLang="zh-CN" sz="4400" dirty="0" smtClean="0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2505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Tx/>
              <a:buAutoNum type="romanUcPeriod"/>
              <a:tabLst/>
            </a:pPr>
            <a:r>
              <a:rPr kumimoji="0" lang="en-US" altLang="zh-CN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Information based networking technology for heterogeneous data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5068549" y="12260198"/>
            <a:ext cx="139304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en-US" altLang="zh-CN" sz="5400" dirty="0" smtClean="0"/>
              <a:t>Information based networking technology for heterogeneous data link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257300" algn="l"/>
              </a:tabLst>
            </a:pPr>
            <a:r>
              <a:rPr lang="en-US" sz="4400" dirty="0" smtClean="0"/>
              <a:t>A two tier </a:t>
            </a:r>
            <a:r>
              <a:rPr lang="en-US" sz="4400" dirty="0" smtClean="0"/>
              <a:t>dynamic communication model is proposed to realize mission-oriented and environment-oriented networking</a:t>
            </a:r>
            <a:r>
              <a:rPr lang="en-US" sz="4400" dirty="0" smtClean="0"/>
              <a:t>. </a:t>
            </a:r>
            <a:endParaRPr lang="en-US" altLang="zh-CN" sz="4400" dirty="0" smtClean="0"/>
          </a:p>
        </p:txBody>
      </p:sp>
      <p:sp>
        <p:nvSpPr>
          <p:cNvPr id="73" name="矩形 72"/>
          <p:cNvSpPr/>
          <p:nvPr/>
        </p:nvSpPr>
        <p:spPr>
          <a:xfrm>
            <a:off x="15068549" y="17403734"/>
            <a:ext cx="1400184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en-US" altLang="zh-CN" sz="5400" dirty="0" smtClean="0"/>
              <a:t>Network </a:t>
            </a:r>
            <a:r>
              <a:rPr lang="en-US" altLang="zh-CN" sz="5400" dirty="0" smtClean="0"/>
              <a:t>slicing </a:t>
            </a:r>
            <a:r>
              <a:rPr lang="en-US" altLang="zh-CN" sz="5400" dirty="0" smtClean="0"/>
              <a:t>technology</a:t>
            </a:r>
            <a:endParaRPr lang="en-US" altLang="zh-CN" sz="5400" dirty="0" smtClean="0"/>
          </a:p>
          <a:p>
            <a:pPr marL="1600200" lvl="1" indent="-800100">
              <a:buFont typeface="Arial" pitchFamily="34" charset="0"/>
              <a:buChar char="•"/>
              <a:tabLst>
                <a:tab pos="1257300" algn="l"/>
              </a:tabLst>
            </a:pPr>
            <a:r>
              <a:rPr lang="en-US" sz="4400" dirty="0" smtClean="0"/>
              <a:t>refers to the logical division and encapsulation of end-to-end network resources </a:t>
            </a:r>
            <a:r>
              <a:rPr lang="en-US" sz="4400" dirty="0" smtClean="0"/>
              <a:t> </a:t>
            </a:r>
            <a:r>
              <a:rPr lang="en-US" sz="4400" dirty="0" smtClean="0"/>
              <a:t>according to </a:t>
            </a:r>
            <a:r>
              <a:rPr lang="en-US" sz="4400" dirty="0" smtClean="0"/>
              <a:t> requirements of </a:t>
            </a:r>
            <a:r>
              <a:rPr lang="en-US" sz="4400" dirty="0" smtClean="0"/>
              <a:t>the service </a:t>
            </a:r>
            <a:r>
              <a:rPr lang="en-US" sz="4400" dirty="0" smtClean="0"/>
              <a:t>.</a:t>
            </a:r>
          </a:p>
          <a:p>
            <a:pPr marL="1600200" lvl="1" indent="-800100">
              <a:buFont typeface="Arial" pitchFamily="34" charset="0"/>
              <a:buChar char="•"/>
              <a:tabLst>
                <a:tab pos="1257300" algn="l"/>
              </a:tabLst>
            </a:pPr>
            <a:r>
              <a:rPr lang="en-US" sz="4400" dirty="0" smtClean="0"/>
              <a:t>Based on network resource virtualization and software </a:t>
            </a:r>
            <a:r>
              <a:rPr lang="en-US" sz="4400" dirty="0" smtClean="0"/>
              <a:t>componentization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591619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493</Words>
  <Application>Microsoft Office PowerPoint</Application>
  <PresentationFormat>自定义</PresentationFormat>
  <Paragraphs>67</Paragraphs>
  <Slides>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Office 主题</vt:lpstr>
      <vt:lpstr>Visio.Drawing.11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Joanna</dc:creator>
  <cp:lastModifiedBy>Joanna</cp:lastModifiedBy>
  <cp:revision>40</cp:revision>
  <dcterms:modified xsi:type="dcterms:W3CDTF">2021-08-15T14:58:06Z</dcterms:modified>
</cp:coreProperties>
</file>