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6" d="100"/>
          <a:sy n="26" d="100"/>
        </p:scale>
        <p:origin x="1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zh-CN" altLang="en-US"/>
              <a:t>单击此处编辑母版标题样式</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64010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2494728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386535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2387838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zh-CN" altLang="en-US"/>
              <a:t>单击此处编辑母版标题样式</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139275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1523783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zh-CN" altLang="en-US"/>
              <a:t>单击此处编辑母版文本样式</a:t>
            </a:r>
          </a:p>
        </p:txBody>
      </p:sp>
      <p:sp>
        <p:nvSpPr>
          <p:cNvPr id="4" name="Content Placeholder 3"/>
          <p:cNvSpPr>
            <a:spLocks noGrp="1"/>
          </p:cNvSpPr>
          <p:nvPr>
            <p:ph sz="half" idx="2"/>
          </p:nvPr>
        </p:nvSpPr>
        <p:spPr>
          <a:xfrm>
            <a:off x="1472912" y="11058863"/>
            <a:ext cx="9046274" cy="1626592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zh-CN" altLang="en-US"/>
              <a:t>单击此处编辑母版文本样式</a:t>
            </a:r>
          </a:p>
        </p:txBody>
      </p:sp>
      <p:sp>
        <p:nvSpPr>
          <p:cNvPr id="6" name="Content Placeholder 5"/>
          <p:cNvSpPr>
            <a:spLocks noGrp="1"/>
          </p:cNvSpPr>
          <p:nvPr>
            <p:ph sz="quarter" idx="4"/>
          </p:nvPr>
        </p:nvSpPr>
        <p:spPr>
          <a:xfrm>
            <a:off x="10825461" y="11058863"/>
            <a:ext cx="9090826" cy="1626592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122931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121856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533642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zh-CN" altLang="en-US"/>
              <a:t>单击此处编辑母版标题样式</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2021039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zh-CN" altLang="en-US"/>
              <a:t>单击图标添加图片</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737DBAF-E36C-4CDD-B2DE-399D8E92C932}" type="datetimeFigureOut">
              <a:rPr lang="zh-CN" altLang="en-US" smtClean="0"/>
              <a:t>2021-08-15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182827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8737DBAF-E36C-4CDD-B2DE-399D8E92C932}" type="datetimeFigureOut">
              <a:rPr lang="zh-CN" altLang="en-US" smtClean="0"/>
              <a:t>2021-08-15</a:t>
            </a:fld>
            <a:endParaRPr lang="zh-CN"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37F1BADF-A0E3-4E8F-8818-E3F4AE58B815}" type="slidenum">
              <a:rPr lang="zh-CN" altLang="en-US" smtClean="0"/>
              <a:t>‹#›</a:t>
            </a:fld>
            <a:endParaRPr lang="zh-CN" altLang="en-US"/>
          </a:p>
        </p:txBody>
      </p:sp>
    </p:spTree>
    <p:extLst>
      <p:ext uri="{BB962C8B-B14F-4D97-AF65-F5344CB8AC3E}">
        <p14:creationId xmlns:p14="http://schemas.microsoft.com/office/powerpoint/2010/main" val="3504179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emf"/><Relationship Id="rId11" Type="http://schemas.openxmlformats.org/officeDocument/2006/relationships/image" Target="../media/image7.png"/><Relationship Id="rId5" Type="http://schemas.openxmlformats.org/officeDocument/2006/relationships/oleObject" Target="../embeddings/oleObject2.bin"/><Relationship Id="rId10" Type="http://schemas.openxmlformats.org/officeDocument/2006/relationships/image" Target="../media/image6.png"/><Relationship Id="rId4" Type="http://schemas.openxmlformats.org/officeDocument/2006/relationships/image" Target="../media/image2.emf"/><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4">
            <a:extLst>
              <a:ext uri="{FF2B5EF4-FFF2-40B4-BE49-F238E27FC236}">
                <a16:creationId xmlns:a16="http://schemas.microsoft.com/office/drawing/2014/main" id="{71BE79F6-26B8-407C-9D43-CF7044197CFF}"/>
              </a:ext>
            </a:extLst>
          </p:cNvPr>
          <p:cNvSpPr/>
          <p:nvPr/>
        </p:nvSpPr>
        <p:spPr>
          <a:xfrm>
            <a:off x="1790698" y="4623510"/>
            <a:ext cx="18135600" cy="508745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3200" b="1" i="1" dirty="0">
                <a:effectLst/>
                <a:latin typeface="Times New Roman" panose="02020603050405020304" pitchFamily="18" charset="0"/>
                <a:ea typeface="宋体" panose="02010600030101010101" pitchFamily="2" charset="-122"/>
              </a:rPr>
              <a:t>Abstract</a:t>
            </a:r>
            <a:endParaRPr lang="zh-CN" altLang="zh-CN" sz="3200" b="1" dirty="0">
              <a:effectLst/>
              <a:latin typeface="Times New Roman" panose="02020603050405020304" pitchFamily="18" charset="0"/>
              <a:ea typeface="宋体" panose="02010600030101010101" pitchFamily="2" charset="-122"/>
            </a:endParaRPr>
          </a:p>
          <a:p>
            <a:pPr algn="ctr"/>
            <a:r>
              <a:rPr lang="en-US" altLang="zh-CN" sz="3200" i="1" dirty="0">
                <a:effectLst/>
                <a:latin typeface="Times New Roman" panose="02020603050405020304" pitchFamily="18" charset="0"/>
                <a:ea typeface="宋体" panose="02010600030101010101" pitchFamily="2" charset="-122"/>
              </a:rPr>
              <a:t> </a:t>
            </a:r>
          </a:p>
          <a:p>
            <a:r>
              <a:rPr lang="en-US" altLang="zh-CN" sz="3200" dirty="0">
                <a:effectLst/>
                <a:latin typeface="Times New Roman" panose="02020603050405020304" pitchFamily="18" charset="0"/>
                <a:ea typeface="宋体" panose="02010600030101010101" pitchFamily="2" charset="-122"/>
              </a:rPr>
              <a:t>    In this paper, a low profile antenna for radio frequency identification devices (RFID) reader is proposed with the thickness of 15 mm and length of 450 mm. The antenna prototype is designed by etching a slot on the FR4 board supported by an alumina plate. Electromagnetic radiations will be generated within by the slot with a broad left to right spatial detection areas. Simulated and measured results show a good agreement on the working band from 886 MHz to 918 MHz, and far field radiation patterns with a maximal gain of 0 </a:t>
            </a:r>
            <a:r>
              <a:rPr lang="en-US" altLang="zh-CN" sz="3200" dirty="0" err="1">
                <a:effectLst/>
                <a:latin typeface="Times New Roman" panose="02020603050405020304" pitchFamily="18" charset="0"/>
                <a:ea typeface="宋体" panose="02010600030101010101" pitchFamily="2" charset="-122"/>
              </a:rPr>
              <a:t>dBi</a:t>
            </a:r>
            <a:r>
              <a:rPr lang="en-US" altLang="zh-CN" sz="3200" dirty="0">
                <a:effectLst/>
                <a:latin typeface="Times New Roman" panose="02020603050405020304" pitchFamily="18" charset="0"/>
                <a:ea typeface="宋体" panose="02010600030101010101" pitchFamily="2" charset="-122"/>
              </a:rPr>
              <a:t>. The tested results also satisfy with the practical requirements for applications.</a:t>
            </a:r>
            <a:endParaRPr lang="zh-CN" altLang="zh-CN" sz="3200" dirty="0">
              <a:effectLst/>
              <a:latin typeface="Times New Roman" panose="02020603050405020304" pitchFamily="18" charset="0"/>
              <a:ea typeface="宋体" panose="02010600030101010101" pitchFamily="2" charset="-122"/>
            </a:endParaRPr>
          </a:p>
          <a:p>
            <a:pPr algn="ctr"/>
            <a:endParaRPr lang="zh-CN" altLang="en-US" dirty="0"/>
          </a:p>
        </p:txBody>
      </p:sp>
      <p:sp>
        <p:nvSpPr>
          <p:cNvPr id="8" name="Rectangle 2">
            <a:extLst>
              <a:ext uri="{FF2B5EF4-FFF2-40B4-BE49-F238E27FC236}">
                <a16:creationId xmlns:a16="http://schemas.microsoft.com/office/drawing/2014/main" id="{81787245-320A-4C24-A523-327157F0C76C}"/>
              </a:ext>
            </a:extLst>
          </p:cNvPr>
          <p:cNvSpPr>
            <a:spLocks noChangeArrowheads="1"/>
          </p:cNvSpPr>
          <p:nvPr/>
        </p:nvSpPr>
        <p:spPr bwMode="auto">
          <a:xfrm>
            <a:off x="14276439" y="10994298"/>
            <a:ext cx="413352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0" name="矩形: 圆角 9">
            <a:extLst>
              <a:ext uri="{FF2B5EF4-FFF2-40B4-BE49-F238E27FC236}">
                <a16:creationId xmlns:a16="http://schemas.microsoft.com/office/drawing/2014/main" id="{4A366040-1444-4D58-A04F-B35244FDEA26}"/>
              </a:ext>
            </a:extLst>
          </p:cNvPr>
          <p:cNvSpPr/>
          <p:nvPr/>
        </p:nvSpPr>
        <p:spPr>
          <a:xfrm>
            <a:off x="1790699" y="442452"/>
            <a:ext cx="18135599" cy="359860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4200" dirty="0">
                <a:effectLst/>
                <a:latin typeface="Times New Roman" panose="02020603050405020304" pitchFamily="18" charset="0"/>
                <a:ea typeface="宋体" panose="02010600030101010101" pitchFamily="2" charset="-122"/>
              </a:rPr>
              <a:t>A Slot-based RFID Reader Antenna Design with Broad Left to Right Space Detections</a:t>
            </a:r>
            <a:endParaRPr lang="en-US" altLang="zh-CN" sz="3800" dirty="0">
              <a:effectLst/>
              <a:latin typeface="Times New Roman" panose="02020603050405020304" pitchFamily="18" charset="0"/>
              <a:ea typeface="宋体" panose="02010600030101010101" pitchFamily="2" charset="-122"/>
            </a:endParaRPr>
          </a:p>
          <a:p>
            <a:r>
              <a:rPr lang="en-US" altLang="zh-CN" sz="3800" dirty="0">
                <a:effectLst/>
                <a:latin typeface="Times New Roman" panose="02020603050405020304" pitchFamily="18" charset="0"/>
                <a:ea typeface="宋体" panose="02010600030101010101" pitchFamily="2" charset="-122"/>
              </a:rPr>
              <a:t>Jun Shen, </a:t>
            </a:r>
            <a:r>
              <a:rPr lang="en-US" altLang="zh-CN" sz="3800" dirty="0" err="1">
                <a:effectLst/>
                <a:latin typeface="Times New Roman" panose="02020603050405020304" pitchFamily="18" charset="0"/>
                <a:ea typeface="宋体" panose="02010600030101010101" pitchFamily="2" charset="-122"/>
              </a:rPr>
              <a:t>Yanru</a:t>
            </a:r>
            <a:r>
              <a:rPr lang="en-US" altLang="zh-CN" sz="3800" dirty="0">
                <a:effectLst/>
                <a:latin typeface="Times New Roman" panose="02020603050405020304" pitchFamily="18" charset="0"/>
                <a:ea typeface="宋体" panose="02010600030101010101" pitchFamily="2" charset="-122"/>
              </a:rPr>
              <a:t> Fang, </a:t>
            </a:r>
            <a:r>
              <a:rPr lang="en-US" altLang="zh-CN" sz="3800" dirty="0" err="1">
                <a:effectLst/>
                <a:latin typeface="Times New Roman" panose="02020603050405020304" pitchFamily="18" charset="0"/>
                <a:ea typeface="宋体" panose="02010600030101010101" pitchFamily="2" charset="-122"/>
              </a:rPr>
              <a:t>Linghui</a:t>
            </a:r>
            <a:r>
              <a:rPr lang="en-US" altLang="zh-CN" sz="3800" dirty="0">
                <a:effectLst/>
                <a:latin typeface="Times New Roman" panose="02020603050405020304" pitchFamily="18" charset="0"/>
                <a:ea typeface="宋体" panose="02010600030101010101" pitchFamily="2" charset="-122"/>
              </a:rPr>
              <a:t> Kong, </a:t>
            </a:r>
            <a:r>
              <a:rPr lang="en-US" altLang="zh-CN" sz="3800" dirty="0" err="1">
                <a:effectLst/>
                <a:latin typeface="Times New Roman" panose="02020603050405020304" pitchFamily="18" charset="0"/>
                <a:ea typeface="宋体" panose="02010600030101010101" pitchFamily="2" charset="-122"/>
              </a:rPr>
              <a:t>Xueguan</a:t>
            </a:r>
            <a:r>
              <a:rPr lang="en-US" altLang="zh-CN" sz="3800" dirty="0">
                <a:effectLst/>
                <a:latin typeface="Times New Roman" panose="02020603050405020304" pitchFamily="18" charset="0"/>
                <a:ea typeface="宋体" panose="02010600030101010101" pitchFamily="2" charset="-122"/>
              </a:rPr>
              <a:t> Liu</a:t>
            </a:r>
          </a:p>
          <a:p>
            <a:pPr algn="r"/>
            <a:br>
              <a:rPr lang="en-US" altLang="zh-CN" sz="3800" dirty="0">
                <a:effectLst/>
                <a:latin typeface="Times New Roman" panose="02020603050405020304" pitchFamily="18" charset="0"/>
                <a:ea typeface="宋体" panose="02010600030101010101" pitchFamily="2" charset="-122"/>
              </a:rPr>
            </a:br>
            <a:r>
              <a:rPr lang="en-US" altLang="zh-CN" sz="3800" i="1" dirty="0">
                <a:effectLst/>
                <a:latin typeface="Times New Roman" panose="02020603050405020304" pitchFamily="18" charset="0"/>
                <a:ea typeface="宋体" panose="02010600030101010101" pitchFamily="2" charset="-122"/>
              </a:rPr>
              <a:t>Soochow University </a:t>
            </a:r>
            <a:r>
              <a:rPr lang="en-US" altLang="zh-CN" sz="3800" dirty="0">
                <a:effectLst/>
                <a:latin typeface="Times New Roman" panose="02020603050405020304" pitchFamily="18" charset="0"/>
                <a:ea typeface="宋体" panose="02010600030101010101" pitchFamily="2" charset="-122"/>
              </a:rPr>
              <a:t>, Suzhou, China</a:t>
            </a:r>
            <a:endParaRPr lang="zh-CN" altLang="zh-CN" sz="3800" dirty="0">
              <a:effectLst/>
              <a:latin typeface="Times New Roman" panose="02020603050405020304" pitchFamily="18" charset="0"/>
              <a:ea typeface="宋体" panose="02010600030101010101" pitchFamily="2" charset="-122"/>
            </a:endParaRPr>
          </a:p>
          <a:p>
            <a:pPr algn="ctr"/>
            <a:endParaRPr lang="zh-CN" altLang="en-US" dirty="0"/>
          </a:p>
        </p:txBody>
      </p:sp>
      <p:sp>
        <p:nvSpPr>
          <p:cNvPr id="11" name="矩形: 圆角 10">
            <a:extLst>
              <a:ext uri="{FF2B5EF4-FFF2-40B4-BE49-F238E27FC236}">
                <a16:creationId xmlns:a16="http://schemas.microsoft.com/office/drawing/2014/main" id="{7B0BD56A-6A15-451F-962B-FB25D8D751A0}"/>
              </a:ext>
            </a:extLst>
          </p:cNvPr>
          <p:cNvSpPr/>
          <p:nvPr/>
        </p:nvSpPr>
        <p:spPr>
          <a:xfrm>
            <a:off x="1891943" y="10244397"/>
            <a:ext cx="18135600" cy="5087459"/>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pPr algn="ctr"/>
            <a:r>
              <a:rPr lang="en-US" altLang="zh-CN" sz="3200" b="1" i="1" dirty="0">
                <a:effectLst/>
                <a:latin typeface="Times New Roman" panose="02020603050405020304" pitchFamily="18" charset="0"/>
                <a:ea typeface="宋体" panose="02010600030101010101" pitchFamily="2" charset="-122"/>
              </a:rPr>
              <a:t>Antenna Structure </a:t>
            </a:r>
          </a:p>
          <a:p>
            <a:pPr algn="ctr"/>
            <a:endParaRPr lang="zh-CN" altLang="en-US" dirty="0"/>
          </a:p>
        </p:txBody>
      </p:sp>
      <p:pic>
        <p:nvPicPr>
          <p:cNvPr id="12" name="图片 11">
            <a:extLst>
              <a:ext uri="{FF2B5EF4-FFF2-40B4-BE49-F238E27FC236}">
                <a16:creationId xmlns:a16="http://schemas.microsoft.com/office/drawing/2014/main" id="{39597CF5-AAE2-47FE-9918-E559A1614D27}"/>
              </a:ext>
            </a:extLst>
          </p:cNvPr>
          <p:cNvPicPr/>
          <p:nvPr/>
        </p:nvPicPr>
        <p:blipFill>
          <a:blip r:embed="rId2"/>
          <a:stretch>
            <a:fillRect/>
          </a:stretch>
        </p:blipFill>
        <p:spPr>
          <a:xfrm>
            <a:off x="2262647" y="11058867"/>
            <a:ext cx="5316487" cy="3236422"/>
          </a:xfrm>
          <a:prstGeom prst="rect">
            <a:avLst/>
          </a:prstGeom>
        </p:spPr>
      </p:pic>
      <p:sp>
        <p:nvSpPr>
          <p:cNvPr id="13" name="文本框 12">
            <a:extLst>
              <a:ext uri="{FF2B5EF4-FFF2-40B4-BE49-F238E27FC236}">
                <a16:creationId xmlns:a16="http://schemas.microsoft.com/office/drawing/2014/main" id="{1A140834-1B4A-4D70-9B0F-70423894DE55}"/>
              </a:ext>
            </a:extLst>
          </p:cNvPr>
          <p:cNvSpPr txBox="1"/>
          <p:nvPr/>
        </p:nvSpPr>
        <p:spPr>
          <a:xfrm>
            <a:off x="8144273" y="11319786"/>
            <a:ext cx="11069896" cy="3416320"/>
          </a:xfrm>
          <a:prstGeom prst="rect">
            <a:avLst/>
          </a:prstGeom>
          <a:noFill/>
        </p:spPr>
        <p:txBody>
          <a:bodyPr wrap="square" rtlCol="0">
            <a:spAutoFit/>
          </a:bodyPr>
          <a:lstStyle/>
          <a:p>
            <a:pPr indent="127000" algn="just"/>
            <a:r>
              <a:rPr lang="en-US" altLang="zh-CN" sz="2400" dirty="0">
                <a:effectLst/>
                <a:latin typeface="Times New Roman" panose="02020603050405020304" pitchFamily="18" charset="0"/>
                <a:ea typeface="宋体" panose="02010600030101010101" pitchFamily="2" charset="-122"/>
              </a:rPr>
              <a:t>The complete antenna structure is shown in Fig. 1, consisting of the top radiation layer and the ground reflector. The radiation element is a slot antenna fabricated on FR4 substrate with thickness of 0.8 mm. The slot antenna is fed by microstrip line located at the bottom layer of substrate to generate radiations. An aluminum plate is placed 12mm under the FR4 substrate and used as the reflector to maintain the upper half space radiations. The radiation element and ground plate are connected by eight copper and five plastic pillars. The copper pillars are placed on the antenna end while the plastic pillars in the middle. All these 13 pillars have the same dimensions with the diameter of 3.0 mm and the height of 12.0 mm. </a:t>
            </a:r>
            <a:endParaRPr lang="zh-CN" altLang="zh-CN" sz="2400" dirty="0">
              <a:effectLst/>
              <a:latin typeface="Times New Roman" panose="02020603050405020304" pitchFamily="18" charset="0"/>
              <a:ea typeface="宋体" panose="02010600030101010101" pitchFamily="2" charset="-122"/>
            </a:endParaRPr>
          </a:p>
        </p:txBody>
      </p:sp>
      <p:sp>
        <p:nvSpPr>
          <p:cNvPr id="14" name="矩形: 圆角 13">
            <a:extLst>
              <a:ext uri="{FF2B5EF4-FFF2-40B4-BE49-F238E27FC236}">
                <a16:creationId xmlns:a16="http://schemas.microsoft.com/office/drawing/2014/main" id="{7104FA10-6B9C-431B-9F5F-AB14F3C87DFF}"/>
              </a:ext>
            </a:extLst>
          </p:cNvPr>
          <p:cNvSpPr/>
          <p:nvPr/>
        </p:nvSpPr>
        <p:spPr>
          <a:xfrm>
            <a:off x="1891943" y="15914308"/>
            <a:ext cx="18135600" cy="7929040"/>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pPr algn="ctr"/>
            <a:r>
              <a:rPr lang="en-US" altLang="zh-CN" sz="3200" b="1" i="1" dirty="0">
                <a:effectLst/>
                <a:latin typeface="Times New Roman" panose="02020603050405020304" pitchFamily="18" charset="0"/>
                <a:ea typeface="宋体" panose="02010600030101010101" pitchFamily="2" charset="-122"/>
              </a:rPr>
              <a:t>Test Result</a:t>
            </a:r>
            <a:endParaRPr lang="zh-CN" altLang="en-US" dirty="0"/>
          </a:p>
        </p:txBody>
      </p:sp>
      <p:sp>
        <p:nvSpPr>
          <p:cNvPr id="15" name="Rectangle 4">
            <a:extLst>
              <a:ext uri="{FF2B5EF4-FFF2-40B4-BE49-F238E27FC236}">
                <a16:creationId xmlns:a16="http://schemas.microsoft.com/office/drawing/2014/main" id="{433170DB-76E8-4407-9726-B915E0847ED2}"/>
              </a:ext>
            </a:extLst>
          </p:cNvPr>
          <p:cNvSpPr>
            <a:spLocks noChangeArrowheads="1"/>
          </p:cNvSpPr>
          <p:nvPr/>
        </p:nvSpPr>
        <p:spPr bwMode="auto">
          <a:xfrm>
            <a:off x="2262647" y="16146325"/>
            <a:ext cx="269236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6" name="对象 15">
            <a:extLst>
              <a:ext uri="{FF2B5EF4-FFF2-40B4-BE49-F238E27FC236}">
                <a16:creationId xmlns:a16="http://schemas.microsoft.com/office/drawing/2014/main" id="{64B91194-DC36-4F95-8C04-070D3FED07D9}"/>
              </a:ext>
            </a:extLst>
          </p:cNvPr>
          <p:cNvGraphicFramePr>
            <a:graphicFrameLocks noChangeAspect="1"/>
          </p:cNvGraphicFramePr>
          <p:nvPr>
            <p:extLst>
              <p:ext uri="{D42A27DB-BD31-4B8C-83A1-F6EECF244321}">
                <p14:modId xmlns:p14="http://schemas.microsoft.com/office/powerpoint/2010/main" val="4230399764"/>
              </p:ext>
            </p:extLst>
          </p:nvPr>
        </p:nvGraphicFramePr>
        <p:xfrm>
          <a:off x="2262647" y="16192044"/>
          <a:ext cx="3864428" cy="2965158"/>
        </p:xfrm>
        <a:graphic>
          <a:graphicData uri="http://schemas.openxmlformats.org/presentationml/2006/ole">
            <mc:AlternateContent xmlns:mc="http://schemas.openxmlformats.org/markup-compatibility/2006">
              <mc:Choice xmlns:v="urn:schemas-microsoft-com:vml" Requires="v">
                <p:oleObj r:id="rId3" imgW="2942018" imgH="2250720" progId="Origin95.Graph">
                  <p:embed/>
                </p:oleObj>
              </mc:Choice>
              <mc:Fallback>
                <p:oleObj r:id="rId3" imgW="2942018" imgH="2250720" progId="Origin95.Graph">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2647" y="16192044"/>
                        <a:ext cx="3864428" cy="2965158"/>
                      </a:xfrm>
                      <a:prstGeom prst="rect">
                        <a:avLst/>
                      </a:prstGeom>
                      <a:noFill/>
                    </p:spPr>
                  </p:pic>
                </p:oleObj>
              </mc:Fallback>
            </mc:AlternateContent>
          </a:graphicData>
        </a:graphic>
      </p:graphicFrame>
      <p:sp>
        <p:nvSpPr>
          <p:cNvPr id="17" name="Rectangle 6">
            <a:extLst>
              <a:ext uri="{FF2B5EF4-FFF2-40B4-BE49-F238E27FC236}">
                <a16:creationId xmlns:a16="http://schemas.microsoft.com/office/drawing/2014/main" id="{F9BEA115-F4F4-4088-AF5C-B63DDF7F7FAE}"/>
              </a:ext>
            </a:extLst>
          </p:cNvPr>
          <p:cNvSpPr>
            <a:spLocks noChangeArrowheads="1"/>
          </p:cNvSpPr>
          <p:nvPr/>
        </p:nvSpPr>
        <p:spPr bwMode="auto">
          <a:xfrm>
            <a:off x="0" y="0"/>
            <a:ext cx="21383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a:extLst>
              <a:ext uri="{FF2B5EF4-FFF2-40B4-BE49-F238E27FC236}">
                <a16:creationId xmlns:a16="http://schemas.microsoft.com/office/drawing/2014/main" id="{5639BD3A-243B-40C2-BAFA-DD91CEAF0CAC}"/>
              </a:ext>
            </a:extLst>
          </p:cNvPr>
          <p:cNvGraphicFramePr>
            <a:graphicFrameLocks noChangeAspect="1"/>
          </p:cNvGraphicFramePr>
          <p:nvPr>
            <p:extLst>
              <p:ext uri="{D42A27DB-BD31-4B8C-83A1-F6EECF244321}">
                <p14:modId xmlns:p14="http://schemas.microsoft.com/office/powerpoint/2010/main" val="4285248004"/>
              </p:ext>
            </p:extLst>
          </p:nvPr>
        </p:nvGraphicFramePr>
        <p:xfrm>
          <a:off x="5735265" y="16168395"/>
          <a:ext cx="3891770" cy="2965158"/>
        </p:xfrm>
        <a:graphic>
          <a:graphicData uri="http://schemas.openxmlformats.org/presentationml/2006/ole">
            <mc:AlternateContent xmlns:mc="http://schemas.openxmlformats.org/markup-compatibility/2006">
              <mc:Choice xmlns:v="urn:schemas-microsoft-com:vml" Requires="v">
                <p:oleObj r:id="rId5" imgW="2942018" imgH="2250720" progId="Origin95.Graph">
                  <p:embed/>
                </p:oleObj>
              </mc:Choice>
              <mc:Fallback>
                <p:oleObj r:id="rId5" imgW="2942018" imgH="2250720" progId="Origin95.Graph">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5265" y="16168395"/>
                        <a:ext cx="3891770" cy="2965158"/>
                      </a:xfrm>
                      <a:prstGeom prst="rect">
                        <a:avLst/>
                      </a:prstGeom>
                      <a:noFill/>
                    </p:spPr>
                  </p:pic>
                </p:oleObj>
              </mc:Fallback>
            </mc:AlternateContent>
          </a:graphicData>
        </a:graphic>
      </p:graphicFrame>
      <p:sp>
        <p:nvSpPr>
          <p:cNvPr id="19" name="Rectangle 8">
            <a:extLst>
              <a:ext uri="{FF2B5EF4-FFF2-40B4-BE49-F238E27FC236}">
                <a16:creationId xmlns:a16="http://schemas.microsoft.com/office/drawing/2014/main" id="{A00E0B80-E4B9-4C63-A74E-9DEDCED966C6}"/>
              </a:ext>
            </a:extLst>
          </p:cNvPr>
          <p:cNvSpPr>
            <a:spLocks noChangeArrowheads="1"/>
          </p:cNvSpPr>
          <p:nvPr/>
        </p:nvSpPr>
        <p:spPr bwMode="auto">
          <a:xfrm>
            <a:off x="8051082" y="15995510"/>
            <a:ext cx="2214641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20" name="对象 19">
            <a:extLst>
              <a:ext uri="{FF2B5EF4-FFF2-40B4-BE49-F238E27FC236}">
                <a16:creationId xmlns:a16="http://schemas.microsoft.com/office/drawing/2014/main" id="{9422E1FF-593D-4CB1-B8A3-73FA62AAD3A4}"/>
              </a:ext>
            </a:extLst>
          </p:cNvPr>
          <p:cNvGraphicFramePr>
            <a:graphicFrameLocks noChangeAspect="1"/>
          </p:cNvGraphicFramePr>
          <p:nvPr>
            <p:extLst>
              <p:ext uri="{D42A27DB-BD31-4B8C-83A1-F6EECF244321}">
                <p14:modId xmlns:p14="http://schemas.microsoft.com/office/powerpoint/2010/main" val="208302445"/>
              </p:ext>
            </p:extLst>
          </p:nvPr>
        </p:nvGraphicFramePr>
        <p:xfrm>
          <a:off x="9599693" y="16192044"/>
          <a:ext cx="3864428" cy="2967564"/>
        </p:xfrm>
        <a:graphic>
          <a:graphicData uri="http://schemas.openxmlformats.org/presentationml/2006/ole">
            <mc:AlternateContent xmlns:mc="http://schemas.openxmlformats.org/markup-compatibility/2006">
              <mc:Choice xmlns:v="urn:schemas-microsoft-com:vml" Requires="v">
                <p:oleObj r:id="rId7" imgW="2942018" imgH="2250720" progId="Origin95.Graph">
                  <p:embed/>
                </p:oleObj>
              </mc:Choice>
              <mc:Fallback>
                <p:oleObj r:id="rId7" imgW="2942018" imgH="2250720" progId="Origin95.Graph">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99693" y="16192044"/>
                        <a:ext cx="3864428" cy="2967564"/>
                      </a:xfrm>
                      <a:prstGeom prst="rect">
                        <a:avLst/>
                      </a:prstGeom>
                      <a:noFill/>
                    </p:spPr>
                  </p:pic>
                </p:oleObj>
              </mc:Fallback>
            </mc:AlternateContent>
          </a:graphicData>
        </a:graphic>
      </p:graphicFrame>
      <p:pic>
        <p:nvPicPr>
          <p:cNvPr id="23" name="图片 22" descr="IMG_20201023_153254">
            <a:extLst>
              <a:ext uri="{FF2B5EF4-FFF2-40B4-BE49-F238E27FC236}">
                <a16:creationId xmlns:a16="http://schemas.microsoft.com/office/drawing/2014/main" id="{60471916-DB9E-4BA8-9B08-D6A7C277A57E}"/>
              </a:ext>
            </a:extLst>
          </p:cNvPr>
          <p:cNvPicPr/>
          <p:nvPr/>
        </p:nvPicPr>
        <p:blipFill>
          <a:blip r:embed="rId9" cstate="print"/>
          <a:srcRect/>
          <a:stretch>
            <a:fillRect/>
          </a:stretch>
        </p:blipFill>
        <p:spPr bwMode="auto">
          <a:xfrm>
            <a:off x="2690546" y="19851596"/>
            <a:ext cx="3044719" cy="2402799"/>
          </a:xfrm>
          <a:prstGeom prst="rect">
            <a:avLst/>
          </a:prstGeom>
          <a:noFill/>
          <a:ln w="9525">
            <a:noFill/>
            <a:miter lim="800000"/>
            <a:headEnd/>
            <a:tailEnd/>
          </a:ln>
        </p:spPr>
      </p:pic>
      <p:pic>
        <p:nvPicPr>
          <p:cNvPr id="24" name="图片 23">
            <a:extLst>
              <a:ext uri="{FF2B5EF4-FFF2-40B4-BE49-F238E27FC236}">
                <a16:creationId xmlns:a16="http://schemas.microsoft.com/office/drawing/2014/main" id="{7765834E-6080-4D51-B4D3-593219CF77BB}"/>
              </a:ext>
            </a:extLst>
          </p:cNvPr>
          <p:cNvPicPr/>
          <p:nvPr/>
        </p:nvPicPr>
        <p:blipFill>
          <a:blip r:embed="rId10" cstate="print"/>
          <a:srcRect/>
          <a:stretch>
            <a:fillRect/>
          </a:stretch>
        </p:blipFill>
        <p:spPr bwMode="auto">
          <a:xfrm>
            <a:off x="6231445" y="19866820"/>
            <a:ext cx="3368248" cy="2414806"/>
          </a:xfrm>
          <a:prstGeom prst="rect">
            <a:avLst/>
          </a:prstGeom>
          <a:noFill/>
          <a:ln w="9525">
            <a:noFill/>
            <a:miter lim="800000"/>
            <a:headEnd/>
            <a:tailEnd/>
          </a:ln>
        </p:spPr>
      </p:pic>
      <p:pic>
        <p:nvPicPr>
          <p:cNvPr id="25" name="图片 24">
            <a:extLst>
              <a:ext uri="{FF2B5EF4-FFF2-40B4-BE49-F238E27FC236}">
                <a16:creationId xmlns:a16="http://schemas.microsoft.com/office/drawing/2014/main" id="{554F11EC-FB98-4408-BA68-4EEE657BC0D6}"/>
              </a:ext>
            </a:extLst>
          </p:cNvPr>
          <p:cNvPicPr/>
          <p:nvPr/>
        </p:nvPicPr>
        <p:blipFill>
          <a:blip r:embed="rId11" cstate="print"/>
          <a:srcRect/>
          <a:stretch>
            <a:fillRect/>
          </a:stretch>
        </p:blipFill>
        <p:spPr bwMode="auto">
          <a:xfrm>
            <a:off x="10099809" y="19878828"/>
            <a:ext cx="3025641" cy="2414806"/>
          </a:xfrm>
          <a:prstGeom prst="rect">
            <a:avLst/>
          </a:prstGeom>
          <a:noFill/>
          <a:ln w="9525">
            <a:noFill/>
            <a:miter lim="800000"/>
            <a:headEnd/>
            <a:tailEnd/>
          </a:ln>
        </p:spPr>
      </p:pic>
      <p:sp>
        <p:nvSpPr>
          <p:cNvPr id="26" name="文本框 25">
            <a:extLst>
              <a:ext uri="{FF2B5EF4-FFF2-40B4-BE49-F238E27FC236}">
                <a16:creationId xmlns:a16="http://schemas.microsoft.com/office/drawing/2014/main" id="{F89089C4-3E7E-4B70-AD20-66567A121961}"/>
              </a:ext>
            </a:extLst>
          </p:cNvPr>
          <p:cNvSpPr txBox="1"/>
          <p:nvPr/>
        </p:nvSpPr>
        <p:spPr>
          <a:xfrm>
            <a:off x="13400695" y="16350157"/>
            <a:ext cx="6260383" cy="6961906"/>
          </a:xfrm>
          <a:prstGeom prst="rect">
            <a:avLst/>
          </a:prstGeom>
          <a:noFill/>
        </p:spPr>
        <p:txBody>
          <a:bodyPr wrap="square" rtlCol="0">
            <a:spAutoFit/>
          </a:bodyPr>
          <a:lstStyle/>
          <a:p>
            <a:pPr indent="127000" algn="just">
              <a:lnSpc>
                <a:spcPct val="105000"/>
              </a:lnSpc>
            </a:pPr>
            <a:r>
              <a:rPr lang="en-US" altLang="zh-CN" sz="2400" dirty="0">
                <a:effectLst/>
                <a:ea typeface="Times New Roman" panose="02020603050405020304" pitchFamily="18" charset="0"/>
              </a:rPr>
              <a:t>  The return loss is measured with ROHDE&amp;SCHWARZ</a:t>
            </a:r>
            <a:r>
              <a:rPr lang="en-US" altLang="zh-CN" sz="2400" dirty="0">
                <a:effectLst/>
                <a:latin typeface="Times New Roman" panose="02020603050405020304" pitchFamily="18" charset="0"/>
                <a:ea typeface="宋体" panose="02010600030101010101" pitchFamily="2" charset="-122"/>
              </a:rPr>
              <a:t> ZND vector network analyzer, it shows that the simulated and measured results agree well with the return loss below -10.0 dB in the in the working band. The radiation performances are also shown in Figs in black color, it can be seen that the beam keeps a narrow angle at </a:t>
            </a:r>
            <a:r>
              <a:rPr lang="en-US" altLang="zh-CN" sz="2400" dirty="0" err="1">
                <a:effectLst/>
                <a:latin typeface="Times New Roman" panose="02020603050405020304" pitchFamily="18" charset="0"/>
                <a:ea typeface="宋体" panose="02010600030101010101" pitchFamily="2" charset="-122"/>
              </a:rPr>
              <a:t>XoZ</a:t>
            </a:r>
            <a:r>
              <a:rPr lang="en-US" altLang="zh-CN" sz="2400" dirty="0">
                <a:effectLst/>
                <a:latin typeface="Times New Roman" panose="02020603050405020304" pitchFamily="18" charset="0"/>
                <a:ea typeface="宋体" panose="02010600030101010101" pitchFamily="2" charset="-122"/>
              </a:rPr>
              <a:t> plane, while a wide angle from back to the front at </a:t>
            </a:r>
            <a:r>
              <a:rPr lang="en-US" altLang="zh-CN" sz="2400" dirty="0" err="1">
                <a:effectLst/>
                <a:latin typeface="Times New Roman" panose="02020603050405020304" pitchFamily="18" charset="0"/>
                <a:ea typeface="宋体" panose="02010600030101010101" pitchFamily="2" charset="-122"/>
              </a:rPr>
              <a:t>YoZ</a:t>
            </a:r>
            <a:r>
              <a:rPr lang="en-US" altLang="zh-CN" sz="2400" dirty="0">
                <a:effectLst/>
                <a:latin typeface="Times New Roman" panose="02020603050405020304" pitchFamily="18" charset="0"/>
                <a:ea typeface="宋体" panose="02010600030101010101" pitchFamily="2" charset="-122"/>
              </a:rPr>
              <a:t> plane. It indicates that RF tags can be effectively detected when passing through the reader antenna. </a:t>
            </a:r>
            <a:endParaRPr lang="zh-CN" altLang="zh-CN" sz="2400" dirty="0">
              <a:effectLst/>
              <a:latin typeface="Times New Roman" panose="02020603050405020304" pitchFamily="18" charset="0"/>
              <a:ea typeface="宋体" panose="02010600030101010101" pitchFamily="2" charset="-122"/>
            </a:endParaRPr>
          </a:p>
          <a:p>
            <a:pPr indent="127000" algn="just">
              <a:lnSpc>
                <a:spcPct val="105000"/>
              </a:lnSpc>
            </a:pPr>
            <a:r>
              <a:rPr lang="en-US" altLang="zh-CN" sz="2400" dirty="0">
                <a:effectLst/>
                <a:latin typeface="Times New Roman" panose="02020603050405020304" pitchFamily="18" charset="0"/>
                <a:ea typeface="宋体" panose="02010600030101010101" pitchFamily="2" charset="-122"/>
              </a:rPr>
              <a:t> To further evaluate the performance of the proposed antenna, the fabricated antenna prototype is used as the reader inside a locker to detect and track the items attached with RF tags. The results show a high reading efficiency of 100% percentages. </a:t>
            </a:r>
            <a:endParaRPr lang="zh-CN" altLang="zh-CN" sz="2400" dirty="0">
              <a:effectLst/>
              <a:latin typeface="Times New Roman" panose="02020603050405020304" pitchFamily="18" charset="0"/>
              <a:ea typeface="宋体" panose="02010600030101010101" pitchFamily="2" charset="-122"/>
            </a:endParaRPr>
          </a:p>
          <a:p>
            <a:endParaRPr lang="zh-CN" altLang="en-US" dirty="0"/>
          </a:p>
        </p:txBody>
      </p:sp>
      <p:sp>
        <p:nvSpPr>
          <p:cNvPr id="27" name="矩形: 圆角 26">
            <a:extLst>
              <a:ext uri="{FF2B5EF4-FFF2-40B4-BE49-F238E27FC236}">
                <a16:creationId xmlns:a16="http://schemas.microsoft.com/office/drawing/2014/main" id="{B7DDDB85-7487-4ECF-A35A-6937AA13B954}"/>
              </a:ext>
            </a:extLst>
          </p:cNvPr>
          <p:cNvSpPr/>
          <p:nvPr/>
        </p:nvSpPr>
        <p:spPr>
          <a:xfrm>
            <a:off x="1790698" y="24425800"/>
            <a:ext cx="18135600" cy="508745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fontAlgn="base">
              <a:spcBef>
                <a:spcPts val="800"/>
              </a:spcBef>
              <a:spcAft>
                <a:spcPts val="400"/>
              </a:spcAft>
              <a:buSzPts val="1000"/>
              <a:tabLst>
                <a:tab pos="137160" algn="l"/>
                <a:tab pos="365760" algn="l"/>
              </a:tabLst>
            </a:pPr>
            <a:r>
              <a:rPr lang="en-US" altLang="zh-CN" sz="3200" b="1" u="none" strike="noStrike" kern="0" cap="small" dirty="0">
                <a:ln>
                  <a:noFill/>
                </a:ln>
                <a:effectLst>
                  <a:outerShdw sx="0" sy="0">
                    <a:srgbClr val="000000"/>
                  </a:outerShdw>
                </a:effectLst>
                <a:latin typeface="Times New Roman" panose="02020603050405020304" pitchFamily="18" charset="0"/>
              </a:rPr>
              <a:t>Conclusion</a:t>
            </a:r>
            <a:endParaRPr lang="zh-CN" altLang="zh-CN" sz="3200" b="1" u="none" strike="noStrike" kern="0" cap="small" dirty="0">
              <a:ln>
                <a:noFill/>
              </a:ln>
              <a:effectLst>
                <a:outerShdw sx="0" sy="0">
                  <a:srgbClr val="000000"/>
                </a:outerShdw>
              </a:effectLst>
              <a:latin typeface="Times New Roman" panose="02020603050405020304" pitchFamily="18" charset="0"/>
            </a:endParaRPr>
          </a:p>
          <a:p>
            <a:pPr algn="ctr"/>
            <a:r>
              <a:rPr lang="en-US" altLang="zh-CN" sz="3200" b="1" i="1" dirty="0">
                <a:effectLst/>
                <a:latin typeface="Times New Roman" panose="02020603050405020304" pitchFamily="18" charset="0"/>
                <a:ea typeface="宋体" panose="02010600030101010101" pitchFamily="2" charset="-122"/>
              </a:rPr>
              <a:t> </a:t>
            </a:r>
          </a:p>
          <a:p>
            <a:pPr indent="127000" algn="just">
              <a:lnSpc>
                <a:spcPct val="105000"/>
              </a:lnSpc>
            </a:pPr>
            <a:r>
              <a:rPr lang="en-US" altLang="zh-CN" sz="3200" b="1" dirty="0">
                <a:effectLst/>
                <a:latin typeface="Times New Roman" panose="02020603050405020304" pitchFamily="18" charset="0"/>
                <a:ea typeface="宋体" panose="02010600030101010101" pitchFamily="2" charset="-122"/>
              </a:rPr>
              <a:t>    </a:t>
            </a:r>
            <a:r>
              <a:rPr lang="en-US" altLang="zh-CN" sz="3200" dirty="0">
                <a:effectLst/>
                <a:latin typeface="Times New Roman" panose="02020603050405020304" pitchFamily="18" charset="0"/>
                <a:ea typeface="宋体" panose="02010600030101010101" pitchFamily="2" charset="-122"/>
              </a:rPr>
              <a:t>This paper proposed a new slot-based RFID reader antenna to detect the passing RF tags passing through. Radiations can be generated by the slot with a wide left to right detecting area to satisfy the practical requirements. This antenna has a good impedance match over the operating frequency band and electric field distribution in the recognition area. Measured results show a good match with the simulations. Compared with other reader antennas, this antenna performs a good detecting efficiency within the special requirements as the far field reader.</a:t>
            </a:r>
            <a:endParaRPr lang="zh-CN" altLang="zh-CN" sz="3200" dirty="0">
              <a:effectLst/>
              <a:latin typeface="Times New Roman" panose="02020603050405020304" pitchFamily="18" charset="0"/>
              <a:ea typeface="宋体" panose="02010600030101010101" pitchFamily="2" charset="-122"/>
            </a:endParaRPr>
          </a:p>
          <a:p>
            <a:pPr algn="ctr"/>
            <a:endParaRPr lang="zh-CN" altLang="en-US" dirty="0"/>
          </a:p>
        </p:txBody>
      </p:sp>
    </p:spTree>
    <p:extLst>
      <p:ext uri="{BB962C8B-B14F-4D97-AF65-F5344CB8AC3E}">
        <p14:creationId xmlns:p14="http://schemas.microsoft.com/office/powerpoint/2010/main" val="1324609560"/>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524</Words>
  <Application>Microsoft Office PowerPoint</Application>
  <PresentationFormat>自定义</PresentationFormat>
  <Paragraphs>14</Paragraphs>
  <Slides>1</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7" baseType="lpstr">
      <vt:lpstr>Arial</vt:lpstr>
      <vt:lpstr>Calibri</vt:lpstr>
      <vt:lpstr>Calibri Light</vt:lpstr>
      <vt:lpstr>Times New Roman</vt:lpstr>
      <vt:lpstr>Office 主题​​</vt:lpstr>
      <vt:lpstr>Origin95.Graph</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Shen Jun</dc:creator>
  <cp:lastModifiedBy>Shen Jun</cp:lastModifiedBy>
  <cp:revision>2</cp:revision>
  <dcterms:created xsi:type="dcterms:W3CDTF">2021-08-15T13:32:16Z</dcterms:created>
  <dcterms:modified xsi:type="dcterms:W3CDTF">2021-08-15T14:01:03Z</dcterms:modified>
</cp:coreProperties>
</file>