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0" r:id="rId2"/>
  </p:sldIdLst>
  <p:sldSz cx="21599525" cy="323992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27" userDrawn="1">
          <p15:clr>
            <a:srgbClr val="A4A3A4"/>
          </p15:clr>
        </p15:guide>
        <p15:guide id="2" pos="11724" userDrawn="1">
          <p15:clr>
            <a:srgbClr val="A4A3A4"/>
          </p15:clr>
        </p15:guide>
        <p15:guide id="3" orient="horz" pos="7914" userDrawn="1">
          <p15:clr>
            <a:srgbClr val="A4A3A4"/>
          </p15:clr>
        </p15:guide>
        <p15:guide id="4" orient="horz" pos="14378" userDrawn="1">
          <p15:clr>
            <a:srgbClr val="A4A3A4"/>
          </p15:clr>
        </p15:guide>
        <p15:guide id="5" pos="181" userDrawn="1">
          <p15:clr>
            <a:srgbClr val="A4A3A4"/>
          </p15:clr>
        </p15:guide>
        <p15:guide id="6" orient="horz" pos="1703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刘 双阳" initials="刘" lastIdx="1" clrIdx="0">
    <p:extLst>
      <p:ext uri="{19B8F6BF-5375-455C-9EA6-DF929625EA0E}">
        <p15:presenceInfo xmlns:p15="http://schemas.microsoft.com/office/powerpoint/2012/main" userId="5305b3287ebc7b3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A6BF4"/>
    <a:srgbClr val="2B06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5" d="100"/>
          <a:sy n="15" d="100"/>
        </p:scale>
        <p:origin x="1700" y="120"/>
      </p:cViewPr>
      <p:guideLst>
        <p:guide orient="horz" pos="1427"/>
        <p:guide pos="11724"/>
        <p:guide orient="horz" pos="7914"/>
        <p:guide orient="horz" pos="14378"/>
        <p:guide pos="181"/>
        <p:guide orient="horz" pos="1703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699941" y="5302386"/>
            <a:ext cx="16199644" cy="11279752"/>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2699941" y="17017128"/>
            <a:ext cx="16199644" cy="782232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E330BFE-0BE9-489F-A083-41816AB41415}" type="datetimeFigureOut">
              <a:rPr lang="zh-CN" altLang="en-US" smtClean="0"/>
              <a:t>2021/8/14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EBDE97-8286-497C-A03D-6B073B3CCDE3}" type="slidenum">
              <a:rPr lang="zh-CN" altLang="en-US" smtClean="0"/>
              <a:t>‹#›</a:t>
            </a:fld>
            <a:endParaRPr lang="zh-CN" altLang="en-US"/>
          </a:p>
        </p:txBody>
      </p:sp>
    </p:spTree>
    <p:extLst>
      <p:ext uri="{BB962C8B-B14F-4D97-AF65-F5344CB8AC3E}">
        <p14:creationId xmlns:p14="http://schemas.microsoft.com/office/powerpoint/2010/main" val="1246613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330BFE-0BE9-489F-A083-41816AB41415}" type="datetimeFigureOut">
              <a:rPr lang="zh-CN" altLang="en-US" smtClean="0"/>
              <a:t>2021/8/14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EBDE97-8286-497C-A03D-6B073B3CCDE3}" type="slidenum">
              <a:rPr lang="zh-CN" altLang="en-US" smtClean="0"/>
              <a:t>‹#›</a:t>
            </a:fld>
            <a:endParaRPr lang="zh-CN" altLang="en-US"/>
          </a:p>
        </p:txBody>
      </p:sp>
    </p:spTree>
    <p:extLst>
      <p:ext uri="{BB962C8B-B14F-4D97-AF65-F5344CB8AC3E}">
        <p14:creationId xmlns:p14="http://schemas.microsoft.com/office/powerpoint/2010/main" val="1024166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5457160" y="1724962"/>
            <a:ext cx="4657398" cy="2745689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484967" y="1724962"/>
            <a:ext cx="13702199" cy="2745689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330BFE-0BE9-489F-A083-41816AB41415}" type="datetimeFigureOut">
              <a:rPr lang="zh-CN" altLang="en-US" smtClean="0"/>
              <a:t>2021/8/14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EBDE97-8286-497C-A03D-6B073B3CCDE3}" type="slidenum">
              <a:rPr lang="zh-CN" altLang="en-US" smtClean="0"/>
              <a:t>‹#›</a:t>
            </a:fld>
            <a:endParaRPr lang="zh-CN" altLang="en-US"/>
          </a:p>
        </p:txBody>
      </p:sp>
    </p:spTree>
    <p:extLst>
      <p:ext uri="{BB962C8B-B14F-4D97-AF65-F5344CB8AC3E}">
        <p14:creationId xmlns:p14="http://schemas.microsoft.com/office/powerpoint/2010/main" val="434852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15569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330BFE-0BE9-489F-A083-41816AB41415}" type="datetimeFigureOut">
              <a:rPr lang="zh-CN" altLang="en-US" smtClean="0"/>
              <a:t>2021/8/14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EBDE97-8286-497C-A03D-6B073B3CCDE3}" type="slidenum">
              <a:rPr lang="zh-CN" altLang="en-US" smtClean="0"/>
              <a:t>‹#›</a:t>
            </a:fld>
            <a:endParaRPr lang="zh-CN" altLang="en-US"/>
          </a:p>
        </p:txBody>
      </p:sp>
    </p:spTree>
    <p:extLst>
      <p:ext uri="{BB962C8B-B14F-4D97-AF65-F5344CB8AC3E}">
        <p14:creationId xmlns:p14="http://schemas.microsoft.com/office/powerpoint/2010/main" val="2460500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473718" y="8077327"/>
            <a:ext cx="18629590" cy="13477201"/>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1473718" y="21682028"/>
            <a:ext cx="18629590" cy="708734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E330BFE-0BE9-489F-A083-41816AB41415}" type="datetimeFigureOut">
              <a:rPr lang="zh-CN" altLang="en-US" smtClean="0"/>
              <a:t>2021/8/14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EBDE97-8286-497C-A03D-6B073B3CCDE3}" type="slidenum">
              <a:rPr lang="zh-CN" altLang="en-US" smtClean="0"/>
              <a:t>‹#›</a:t>
            </a:fld>
            <a:endParaRPr lang="zh-CN" altLang="en-US"/>
          </a:p>
        </p:txBody>
      </p:sp>
    </p:spTree>
    <p:extLst>
      <p:ext uri="{BB962C8B-B14F-4D97-AF65-F5344CB8AC3E}">
        <p14:creationId xmlns:p14="http://schemas.microsoft.com/office/powerpoint/2010/main" val="3652666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484967" y="8624810"/>
            <a:ext cx="9179798" cy="2055705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10934760" y="8624810"/>
            <a:ext cx="9179798" cy="2055705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330BFE-0BE9-489F-A083-41816AB41415}" type="datetimeFigureOut">
              <a:rPr lang="zh-CN" altLang="en-US" smtClean="0"/>
              <a:t>2021/8/14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6EBDE97-8286-497C-A03D-6B073B3CCDE3}" type="slidenum">
              <a:rPr lang="zh-CN" altLang="en-US" smtClean="0"/>
              <a:t>‹#›</a:t>
            </a:fld>
            <a:endParaRPr lang="zh-CN" altLang="en-US"/>
          </a:p>
        </p:txBody>
      </p:sp>
    </p:spTree>
    <p:extLst>
      <p:ext uri="{BB962C8B-B14F-4D97-AF65-F5344CB8AC3E}">
        <p14:creationId xmlns:p14="http://schemas.microsoft.com/office/powerpoint/2010/main" val="193093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487781" y="1724964"/>
            <a:ext cx="18629590" cy="6262365"/>
          </a:xfrm>
        </p:spPr>
        <p:txBody>
          <a:bodyPr/>
          <a:lstStyle/>
          <a:p>
            <a:r>
              <a:rPr lang="zh-CN" altLang="en-US"/>
              <a:t>单击此处编辑母版标题样式</a:t>
            </a:r>
          </a:p>
        </p:txBody>
      </p:sp>
      <p:sp>
        <p:nvSpPr>
          <p:cNvPr id="3" name="文本占位符 2"/>
          <p:cNvSpPr>
            <a:spLocks noGrp="1"/>
          </p:cNvSpPr>
          <p:nvPr>
            <p:ph type="body" idx="1"/>
          </p:nvPr>
        </p:nvSpPr>
        <p:spPr>
          <a:xfrm>
            <a:off x="1487781" y="7942328"/>
            <a:ext cx="9137611" cy="38924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1487781" y="11834740"/>
            <a:ext cx="9137611" cy="1740712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10934760" y="7942328"/>
            <a:ext cx="9182611" cy="38924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10934760" y="11834740"/>
            <a:ext cx="9182611" cy="1740712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330BFE-0BE9-489F-A083-41816AB41415}" type="datetimeFigureOut">
              <a:rPr lang="zh-CN" altLang="en-US" smtClean="0"/>
              <a:t>2021/8/14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6EBDE97-8286-497C-A03D-6B073B3CCDE3}" type="slidenum">
              <a:rPr lang="zh-CN" altLang="en-US" smtClean="0"/>
              <a:t>‹#›</a:t>
            </a:fld>
            <a:endParaRPr lang="zh-CN" altLang="en-US"/>
          </a:p>
        </p:txBody>
      </p:sp>
    </p:spTree>
    <p:extLst>
      <p:ext uri="{BB962C8B-B14F-4D97-AF65-F5344CB8AC3E}">
        <p14:creationId xmlns:p14="http://schemas.microsoft.com/office/powerpoint/2010/main" val="1079961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E330BFE-0BE9-489F-A083-41816AB41415}" type="datetimeFigureOut">
              <a:rPr lang="zh-CN" altLang="en-US" smtClean="0"/>
              <a:t>2021/8/14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6EBDE97-8286-497C-A03D-6B073B3CCDE3}" type="slidenum">
              <a:rPr lang="zh-CN" altLang="en-US" smtClean="0"/>
              <a:t>‹#›</a:t>
            </a:fld>
            <a:endParaRPr lang="zh-CN" altLang="en-US"/>
          </a:p>
        </p:txBody>
      </p:sp>
    </p:spTree>
    <p:extLst>
      <p:ext uri="{BB962C8B-B14F-4D97-AF65-F5344CB8AC3E}">
        <p14:creationId xmlns:p14="http://schemas.microsoft.com/office/powerpoint/2010/main" val="4207876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330BFE-0BE9-489F-A083-41816AB41415}" type="datetimeFigureOut">
              <a:rPr lang="zh-CN" altLang="en-US" smtClean="0"/>
              <a:t>2021/8/14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6EBDE97-8286-497C-A03D-6B073B3CCDE3}" type="slidenum">
              <a:rPr lang="zh-CN" altLang="en-US" smtClean="0"/>
              <a:t>‹#›</a:t>
            </a:fld>
            <a:endParaRPr lang="zh-CN" altLang="en-US"/>
          </a:p>
        </p:txBody>
      </p:sp>
    </p:spTree>
    <p:extLst>
      <p:ext uri="{BB962C8B-B14F-4D97-AF65-F5344CB8AC3E}">
        <p14:creationId xmlns:p14="http://schemas.microsoft.com/office/powerpoint/2010/main" val="2731426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487782" y="2159952"/>
            <a:ext cx="6966408" cy="7559834"/>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9182611" y="4664900"/>
            <a:ext cx="10934760" cy="230244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487782" y="9719786"/>
            <a:ext cx="6966408" cy="180071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330BFE-0BE9-489F-A083-41816AB41415}" type="datetimeFigureOut">
              <a:rPr lang="zh-CN" altLang="en-US" smtClean="0"/>
              <a:t>2021/8/14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6EBDE97-8286-497C-A03D-6B073B3CCDE3}" type="slidenum">
              <a:rPr lang="zh-CN" altLang="en-US" smtClean="0"/>
              <a:t>‹#›</a:t>
            </a:fld>
            <a:endParaRPr lang="zh-CN" altLang="en-US"/>
          </a:p>
        </p:txBody>
      </p:sp>
    </p:spTree>
    <p:extLst>
      <p:ext uri="{BB962C8B-B14F-4D97-AF65-F5344CB8AC3E}">
        <p14:creationId xmlns:p14="http://schemas.microsoft.com/office/powerpoint/2010/main" val="1704884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487782" y="2159952"/>
            <a:ext cx="6966408" cy="7559834"/>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9182611" y="4664900"/>
            <a:ext cx="10934760" cy="230244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487782" y="9719786"/>
            <a:ext cx="6966408" cy="180071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330BFE-0BE9-489F-A083-41816AB41415}" type="datetimeFigureOut">
              <a:rPr lang="zh-CN" altLang="en-US" smtClean="0"/>
              <a:t>2021/8/14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6EBDE97-8286-497C-A03D-6B073B3CCDE3}" type="slidenum">
              <a:rPr lang="zh-CN" altLang="en-US" smtClean="0"/>
              <a:t>‹#›</a:t>
            </a:fld>
            <a:endParaRPr lang="zh-CN" altLang="en-US"/>
          </a:p>
        </p:txBody>
      </p:sp>
    </p:spTree>
    <p:extLst>
      <p:ext uri="{BB962C8B-B14F-4D97-AF65-F5344CB8AC3E}">
        <p14:creationId xmlns:p14="http://schemas.microsoft.com/office/powerpoint/2010/main" val="2971537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484968" y="1724964"/>
            <a:ext cx="18629590" cy="626236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1484968" y="8624810"/>
            <a:ext cx="18629590" cy="2055705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1484967" y="30029342"/>
            <a:ext cx="4859893" cy="1724962"/>
          </a:xfrm>
          <a:prstGeom prst="rect">
            <a:avLst/>
          </a:prstGeom>
        </p:spPr>
        <p:txBody>
          <a:bodyPr vert="horz" lIns="91440" tIns="45720" rIns="91440" bIns="45720" rtlCol="0" anchor="ctr"/>
          <a:lstStyle>
            <a:lvl1pPr algn="l">
              <a:defRPr sz="1200">
                <a:solidFill>
                  <a:schemeClr val="tx1">
                    <a:tint val="75000"/>
                  </a:schemeClr>
                </a:solidFill>
              </a:defRPr>
            </a:lvl1pPr>
          </a:lstStyle>
          <a:p>
            <a:fld id="{4E330BFE-0BE9-489F-A083-41816AB41415}" type="datetimeFigureOut">
              <a:rPr lang="zh-CN" altLang="en-US" smtClean="0"/>
              <a:t>2021/8/14</a:t>
            </a:fld>
            <a:endParaRPr lang="zh-CN" altLang="en-US"/>
          </a:p>
        </p:txBody>
      </p:sp>
      <p:sp>
        <p:nvSpPr>
          <p:cNvPr id="5" name="页脚占位符 4"/>
          <p:cNvSpPr>
            <a:spLocks noGrp="1"/>
          </p:cNvSpPr>
          <p:nvPr>
            <p:ph type="ftr" sz="quarter" idx="3"/>
          </p:nvPr>
        </p:nvSpPr>
        <p:spPr>
          <a:xfrm>
            <a:off x="7154843" y="30029342"/>
            <a:ext cx="7289840" cy="172496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15254665" y="30029342"/>
            <a:ext cx="4859893" cy="1724962"/>
          </a:xfrm>
          <a:prstGeom prst="rect">
            <a:avLst/>
          </a:prstGeom>
        </p:spPr>
        <p:txBody>
          <a:bodyPr vert="horz" lIns="91440" tIns="45720" rIns="91440" bIns="45720" rtlCol="0" anchor="ctr"/>
          <a:lstStyle>
            <a:lvl1pPr algn="r">
              <a:defRPr sz="1200">
                <a:solidFill>
                  <a:schemeClr val="tx1">
                    <a:tint val="75000"/>
                  </a:schemeClr>
                </a:solidFill>
              </a:defRPr>
            </a:lvl1pPr>
          </a:lstStyle>
          <a:p>
            <a:fld id="{A6EBDE97-8286-497C-A03D-6B073B3CCDE3}" type="slidenum">
              <a:rPr lang="zh-CN" altLang="en-US" smtClean="0"/>
              <a:t>‹#›</a:t>
            </a:fld>
            <a:endParaRPr lang="zh-CN" altLang="en-US"/>
          </a:p>
        </p:txBody>
      </p:sp>
    </p:spTree>
    <p:extLst>
      <p:ext uri="{BB962C8B-B14F-4D97-AF65-F5344CB8AC3E}">
        <p14:creationId xmlns:p14="http://schemas.microsoft.com/office/powerpoint/2010/main" val="15516947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0">
              <a:srgbClr val="CCB0D8"/>
            </a:gs>
            <a:gs pos="0">
              <a:srgbClr val="7030A0"/>
            </a:gs>
          </a:gsLst>
          <a:lin ang="16200000" scaled="1"/>
        </a:gradFill>
        <a:effectLst/>
      </p:bgPr>
    </p:bg>
    <p:spTree>
      <p:nvGrpSpPr>
        <p:cNvPr id="1" name=""/>
        <p:cNvGrpSpPr/>
        <p:nvPr/>
      </p:nvGrpSpPr>
      <p:grpSpPr>
        <a:xfrm>
          <a:off x="0" y="0"/>
          <a:ext cx="0" cy="0"/>
          <a:chOff x="0" y="0"/>
          <a:chExt cx="0" cy="0"/>
        </a:xfrm>
      </p:grpSpPr>
      <p:sp>
        <p:nvSpPr>
          <p:cNvPr id="35" name="矩形 34"/>
          <p:cNvSpPr/>
          <p:nvPr/>
        </p:nvSpPr>
        <p:spPr>
          <a:xfrm>
            <a:off x="1" y="108382"/>
            <a:ext cx="21599524" cy="6443335"/>
          </a:xfrm>
          <a:prstGeom prst="rect">
            <a:avLst/>
          </a:prstGeom>
          <a:solidFill>
            <a:srgbClr val="9F5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591867" rtl="0" eaLnBrk="1" fontAlgn="auto" latinLnBrk="0" hangingPunct="1">
              <a:lnSpc>
                <a:spcPct val="100000"/>
              </a:lnSpc>
              <a:spcBef>
                <a:spcPts val="0"/>
              </a:spcBef>
              <a:spcAft>
                <a:spcPts val="0"/>
              </a:spcAft>
              <a:buClrTx/>
              <a:buSzTx/>
              <a:buFontTx/>
              <a:buNone/>
              <a:tabLst/>
              <a:defRPr/>
            </a:pPr>
            <a:endParaRPr kumimoji="0" lang="zh-CN" altLang="en-US" sz="5102"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3" name="矩形: 圆角 2">
            <a:extLst>
              <a:ext uri="{FF2B5EF4-FFF2-40B4-BE49-F238E27FC236}">
                <a16:creationId xmlns:a16="http://schemas.microsoft.com/office/drawing/2014/main" id="{EB1A49CC-053E-4D41-B725-B3160051BCDF}"/>
              </a:ext>
            </a:extLst>
          </p:cNvPr>
          <p:cNvSpPr/>
          <p:nvPr/>
        </p:nvSpPr>
        <p:spPr>
          <a:xfrm>
            <a:off x="268910" y="23094584"/>
            <a:ext cx="21024000" cy="9117759"/>
          </a:xfrm>
          <a:prstGeom prst="roundRect">
            <a:avLst>
              <a:gd name="adj" fmla="val 4519"/>
            </a:avLst>
          </a:prstGeom>
          <a:gradFill>
            <a:gsLst>
              <a:gs pos="0">
                <a:srgbClr val="C8C8C8"/>
              </a:gs>
              <a:gs pos="100000">
                <a:schemeClr val="bg1"/>
              </a:gs>
            </a:gsLst>
            <a:lin ang="16200000" scaled="1"/>
          </a:gradFill>
          <a:ln w="1016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6166" rtl="0" eaLnBrk="1" fontAlgn="auto" latinLnBrk="0" hangingPunct="1">
              <a:lnSpc>
                <a:spcPct val="100000"/>
              </a:lnSpc>
              <a:spcBef>
                <a:spcPts val="0"/>
              </a:spcBef>
              <a:spcAft>
                <a:spcPts val="0"/>
              </a:spcAft>
              <a:buClrTx/>
              <a:buSzTx/>
              <a:buFontTx/>
              <a:buNone/>
              <a:tabLst/>
              <a:defRPr/>
            </a:pPr>
            <a:endParaRPr kumimoji="0" lang="zh-CN" altLang="en-US" sz="1284"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4" name="矩形: 圆角 3">
            <a:extLst>
              <a:ext uri="{FF2B5EF4-FFF2-40B4-BE49-F238E27FC236}">
                <a16:creationId xmlns:a16="http://schemas.microsoft.com/office/drawing/2014/main" id="{8434BB6D-AF5C-4C33-AE7D-71564508B5E5}"/>
              </a:ext>
            </a:extLst>
          </p:cNvPr>
          <p:cNvSpPr/>
          <p:nvPr/>
        </p:nvSpPr>
        <p:spPr>
          <a:xfrm>
            <a:off x="280838" y="12344065"/>
            <a:ext cx="21024000" cy="10534471"/>
          </a:xfrm>
          <a:prstGeom prst="roundRect">
            <a:avLst>
              <a:gd name="adj" fmla="val 6143"/>
            </a:avLst>
          </a:prstGeom>
          <a:gradFill>
            <a:gsLst>
              <a:gs pos="0">
                <a:srgbClr val="C8C8C8"/>
              </a:gs>
              <a:gs pos="100000">
                <a:schemeClr val="bg1"/>
              </a:gs>
            </a:gsLst>
            <a:lin ang="16200000" scaled="1"/>
          </a:gradFill>
          <a:ln w="1016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6166" rtl="0" eaLnBrk="1" fontAlgn="auto" latinLnBrk="0" hangingPunct="1">
              <a:lnSpc>
                <a:spcPct val="100000"/>
              </a:lnSpc>
              <a:spcBef>
                <a:spcPts val="0"/>
              </a:spcBef>
              <a:spcAft>
                <a:spcPts val="0"/>
              </a:spcAft>
              <a:buClrTx/>
              <a:buSzTx/>
              <a:buFontTx/>
              <a:buNone/>
              <a:tabLst/>
              <a:defRPr/>
            </a:pPr>
            <a:endParaRPr kumimoji="0" lang="zh-CN" altLang="en-US" sz="1284"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8" name="Text Placeholder 334">
            <a:extLst>
              <a:ext uri="{FF2B5EF4-FFF2-40B4-BE49-F238E27FC236}">
                <a16:creationId xmlns:a16="http://schemas.microsoft.com/office/drawing/2014/main" id="{F64498FA-702D-4F1F-A392-B86D1C8F0B49}"/>
              </a:ext>
            </a:extLst>
          </p:cNvPr>
          <p:cNvSpPr txBox="1">
            <a:spLocks/>
          </p:cNvSpPr>
          <p:nvPr/>
        </p:nvSpPr>
        <p:spPr>
          <a:xfrm>
            <a:off x="613027" y="12629100"/>
            <a:ext cx="8251574" cy="787766"/>
          </a:xfrm>
          <a:prstGeom prst="rect">
            <a:avLst/>
          </a:prstGeom>
          <a:solidFill>
            <a:srgbClr val="6658A6"/>
          </a:solidFill>
        </p:spPr>
        <p:txBody>
          <a:bodyPr vert="horz" lIns="65237" tIns="32618" rIns="65237" bIns="32618" rtlCol="0" anchor="ctr"/>
          <a:lstStyle>
            <a:defPPr>
              <a:defRPr lang="en-US"/>
            </a:defPPr>
            <a:lvl1pPr>
              <a:defRPr sz="6000" b="1">
                <a:solidFill>
                  <a:schemeClr val="bg1"/>
                </a:solidFill>
                <a:latin typeface="Times New Roman" panose="02020603050405020304" pitchFamily="18" charset="0"/>
                <a:cs typeface="Times New Roman"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26166" rtl="0" eaLnBrk="1" fontAlgn="auto" latinLnBrk="0" hangingPunct="1">
              <a:lnSpc>
                <a:spcPct val="100000"/>
              </a:lnSpc>
              <a:spcBef>
                <a:spcPts val="0"/>
              </a:spcBef>
              <a:spcAft>
                <a:spcPts val="0"/>
              </a:spcAft>
              <a:buClrTx/>
              <a:buSzTx/>
              <a:buFontTx/>
              <a:buNone/>
              <a:tabLst/>
              <a:defRPr/>
            </a:pPr>
            <a:r>
              <a:rPr kumimoji="0" lang="en-US" sz="428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ARCHITECTURE AND DESIGN</a:t>
            </a:r>
          </a:p>
        </p:txBody>
      </p:sp>
      <p:sp>
        <p:nvSpPr>
          <p:cNvPr id="10" name="Text Placeholder 334">
            <a:extLst>
              <a:ext uri="{FF2B5EF4-FFF2-40B4-BE49-F238E27FC236}">
                <a16:creationId xmlns:a16="http://schemas.microsoft.com/office/drawing/2014/main" id="{5BC56770-0FB7-4CA7-AC20-6909BA85E527}"/>
              </a:ext>
            </a:extLst>
          </p:cNvPr>
          <p:cNvSpPr txBox="1">
            <a:spLocks/>
          </p:cNvSpPr>
          <p:nvPr/>
        </p:nvSpPr>
        <p:spPr>
          <a:xfrm>
            <a:off x="613028" y="23399585"/>
            <a:ext cx="12112372" cy="785386"/>
          </a:xfrm>
          <a:prstGeom prst="rect">
            <a:avLst/>
          </a:prstGeom>
          <a:solidFill>
            <a:srgbClr val="6658A6"/>
          </a:solidFill>
        </p:spPr>
        <p:txBody>
          <a:bodyPr vert="horz" lIns="65237" tIns="32618" rIns="65237" bIns="32618" rtlCol="0" anchor="ctr"/>
          <a:lstStyle>
            <a:defPPr>
              <a:defRPr lang="en-US"/>
            </a:defPPr>
            <a:lvl1pPr lvl="0">
              <a:defRPr sz="6000" b="1">
                <a:solidFill>
                  <a:schemeClr val="bg1"/>
                </a:solidFill>
                <a:latin typeface="Times New Roman" panose="02020603050405020304" pitchFamily="18" charset="0"/>
                <a:cs typeface="Times New Roman"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26166" rtl="0" eaLnBrk="1" fontAlgn="auto" latinLnBrk="0" hangingPunct="1">
              <a:lnSpc>
                <a:spcPct val="100000"/>
              </a:lnSpc>
              <a:spcBef>
                <a:spcPts val="0"/>
              </a:spcBef>
              <a:spcAft>
                <a:spcPts val="0"/>
              </a:spcAft>
              <a:buClrTx/>
              <a:buSzTx/>
              <a:buFontTx/>
              <a:buNone/>
              <a:tabLst/>
              <a:defRPr/>
            </a:pPr>
            <a:r>
              <a:rPr kumimoji="0" lang="en-US" sz="428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SIMULATION RESULTS AND DATA ANALYSIS</a:t>
            </a:r>
          </a:p>
        </p:txBody>
      </p:sp>
      <p:cxnSp>
        <p:nvCxnSpPr>
          <p:cNvPr id="14" name="直接连接符 13">
            <a:extLst>
              <a:ext uri="{FF2B5EF4-FFF2-40B4-BE49-F238E27FC236}">
                <a16:creationId xmlns:a16="http://schemas.microsoft.com/office/drawing/2014/main" id="{D90042B6-0905-4D23-91E0-49DF38631A3A}"/>
              </a:ext>
            </a:extLst>
          </p:cNvPr>
          <p:cNvCxnSpPr>
            <a:cxnSpLocks/>
          </p:cNvCxnSpPr>
          <p:nvPr/>
        </p:nvCxnSpPr>
        <p:spPr>
          <a:xfrm>
            <a:off x="0" y="6635263"/>
            <a:ext cx="21599525" cy="0"/>
          </a:xfrm>
          <a:prstGeom prst="line">
            <a:avLst/>
          </a:prstGeom>
          <a:ln w="190500" cmpd="thickThin">
            <a:solidFill>
              <a:srgbClr val="000066"/>
            </a:solidFill>
          </a:ln>
        </p:spPr>
        <p:style>
          <a:lnRef idx="1">
            <a:schemeClr val="accent1"/>
          </a:lnRef>
          <a:fillRef idx="0">
            <a:schemeClr val="accent1"/>
          </a:fillRef>
          <a:effectRef idx="0">
            <a:schemeClr val="accent1"/>
          </a:effectRef>
          <a:fontRef idx="minor">
            <a:schemeClr val="tx1"/>
          </a:fontRef>
        </p:style>
      </p:cxnSp>
      <p:sp>
        <p:nvSpPr>
          <p:cNvPr id="20" name="Text Placeholder 384">
            <a:extLst>
              <a:ext uri="{FF2B5EF4-FFF2-40B4-BE49-F238E27FC236}">
                <a16:creationId xmlns:a16="http://schemas.microsoft.com/office/drawing/2014/main" id="{29ED99EA-2351-4F2C-BCF2-790F124B4153}"/>
              </a:ext>
            </a:extLst>
          </p:cNvPr>
          <p:cNvSpPr txBox="1">
            <a:spLocks/>
          </p:cNvSpPr>
          <p:nvPr/>
        </p:nvSpPr>
        <p:spPr>
          <a:xfrm>
            <a:off x="2616201" y="142427"/>
            <a:ext cx="16472022" cy="2064745"/>
          </a:xfrm>
          <a:prstGeom prst="rect">
            <a:avLst/>
          </a:prstGeom>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26166" rtl="0" eaLnBrk="1" fontAlgn="auto" latinLnBrk="0" hangingPunct="1">
              <a:lnSpc>
                <a:spcPct val="100000"/>
              </a:lnSpc>
              <a:spcBef>
                <a:spcPts val="0"/>
              </a:spcBef>
              <a:spcAft>
                <a:spcPts val="0"/>
              </a:spcAft>
              <a:buClrTx/>
              <a:buSzTx/>
              <a:buFontTx/>
              <a:buNone/>
              <a:tabLst/>
              <a:defRPr/>
            </a:pPr>
            <a:r>
              <a:rPr lang="en-US" altLang="zh-CN" sz="6000" b="1" dirty="0">
                <a:solidFill>
                  <a:prstClr val="white"/>
                </a:solidFill>
                <a:latin typeface="Times New Roman" panose="02020603050405020304" pitchFamily="18" charset="0"/>
                <a:cs typeface="Times New Roman" panose="02020603050405020304" pitchFamily="18" charset="0"/>
              </a:rPr>
              <a:t>Simulation on the TRL Calibration of a MEMS Filter using MEMS Micro-coaxial Probe</a:t>
            </a:r>
            <a:endParaRPr lang="en-US" sz="6000" b="1" dirty="0">
              <a:solidFill>
                <a:prstClr val="white"/>
              </a:solidFill>
              <a:latin typeface="Times New Roman" panose="02020603050405020304" pitchFamily="18" charset="0"/>
              <a:cs typeface="Times New Roman" panose="02020603050405020304" pitchFamily="18" charset="0"/>
            </a:endParaRPr>
          </a:p>
          <a:p>
            <a:pPr marL="0" marR="0" lvl="0" indent="0" algn="ctr" defTabSz="326166"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7" name="文本框 26">
            <a:extLst>
              <a:ext uri="{FF2B5EF4-FFF2-40B4-BE49-F238E27FC236}">
                <a16:creationId xmlns:a16="http://schemas.microsoft.com/office/drawing/2014/main" id="{DF36F8DE-2EE7-4025-A584-D40774543434}"/>
              </a:ext>
            </a:extLst>
          </p:cNvPr>
          <p:cNvSpPr txBox="1"/>
          <p:nvPr/>
        </p:nvSpPr>
        <p:spPr>
          <a:xfrm>
            <a:off x="1030236" y="28261079"/>
            <a:ext cx="8405594" cy="2727670"/>
          </a:xfrm>
          <a:prstGeom prst="rect">
            <a:avLst/>
          </a:prstGeom>
          <a:noFill/>
        </p:spPr>
        <p:txBody>
          <a:bodyPr wrap="square" rtlCol="0">
            <a:spAutoFit/>
          </a:bodyPr>
          <a:lstStyle/>
          <a:p>
            <a:pPr lvl="0" defTabSz="326166">
              <a:defRPr/>
            </a:pPr>
            <a:r>
              <a:rPr kumimoji="0" lang="en-US" altLang="zh-CN" sz="2854" b="1" i="1"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Figure 3</a:t>
            </a:r>
            <a:r>
              <a:rPr kumimoji="0" lang="en-US" altLang="zh-CN" sz="2854" b="0" i="1"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(a) Filter with and without probe and GSG interface</a:t>
            </a:r>
            <a:r>
              <a:rPr lang="en-US" altLang="zh-CN" sz="2854" i="1" dirty="0">
                <a:solidFill>
                  <a:prstClr val="black"/>
                </a:solidFill>
                <a:latin typeface="Times New Roman" panose="02020603050405020304" pitchFamily="18" charset="0"/>
                <a:cs typeface="Times New Roman" panose="02020603050405020304" pitchFamily="18" charset="0"/>
              </a:rPr>
              <a:t>. (b) Schematic diagram of micro coaxial structure. Simulated and measured results of coaxial bandpass filter. (c) Comparison </a:t>
            </a:r>
            <a:r>
              <a:rPr kumimoji="0" lang="en-US" altLang="zh-CN" sz="2854" b="0" i="1"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of algorithm calibrated results, results without probes and without probes. (d) Details of the insertion loss in the passband.</a:t>
            </a:r>
          </a:p>
        </p:txBody>
      </p:sp>
      <p:sp>
        <p:nvSpPr>
          <p:cNvPr id="32" name="矩形 31"/>
          <p:cNvSpPr/>
          <p:nvPr/>
        </p:nvSpPr>
        <p:spPr>
          <a:xfrm>
            <a:off x="86500" y="2105142"/>
            <a:ext cx="6908307" cy="4314001"/>
          </a:xfrm>
          <a:prstGeom prst="rect">
            <a:avLst/>
          </a:prstGeom>
        </p:spPr>
        <p:txBody>
          <a:bodyPr wrap="square">
            <a:spAutoFit/>
          </a:bodyPr>
          <a:lstStyle/>
          <a:p>
            <a:pPr marL="0" marR="0" lvl="0" indent="0" algn="ctr" defTabSz="2591867" rtl="0" eaLnBrk="1" fontAlgn="auto" latinLnBrk="0" hangingPunct="1">
              <a:lnSpc>
                <a:spcPct val="100000"/>
              </a:lnSpc>
              <a:spcBef>
                <a:spcPts val="1800"/>
              </a:spcBef>
              <a:spcAft>
                <a:spcPts val="200"/>
              </a:spcAft>
              <a:buClrTx/>
              <a:buSzTx/>
              <a:buFontTx/>
              <a:buNone/>
              <a:tabLst/>
              <a:defRPr/>
            </a:pPr>
            <a:r>
              <a:rPr kumimoji="0" lang="en-US" altLang="zh-CN" sz="3200" b="0" i="0" u="none" strike="noStrike" kern="1200" cap="none" spc="0" normalizeH="0" baseline="0" noProof="0" dirty="0" err="1">
                <a:ln>
                  <a:noFill/>
                </a:ln>
                <a:solidFill>
                  <a:prstClr val="white"/>
                </a:solidFill>
                <a:effectLst/>
                <a:uLnTx/>
                <a:uFillTx/>
                <a:latin typeface="Times New Roman" panose="02020603050405020304" pitchFamily="18" charset="0"/>
                <a:ea typeface="MS Mincho"/>
                <a:cs typeface="+mn-cs"/>
              </a:rPr>
              <a:t>Wenxuan</a:t>
            </a:r>
            <a:r>
              <a:rPr kumimoji="0" lang="en-US" altLang="zh-CN" sz="3200" b="0"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 Wu</a:t>
            </a:r>
            <a:endParaRPr kumimoji="0" lang="zh-CN" altLang="zh-CN" sz="3200" b="0"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mn-cs"/>
            </a:endParaRPr>
          </a:p>
          <a:p>
            <a:pPr marL="0" marR="0" lvl="0" indent="0" algn="ctr" defTabSz="2591867"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School of Information and Communications Engineering </a:t>
            </a:r>
          </a:p>
          <a:p>
            <a:pPr marL="0" marR="0" lvl="0" indent="0" algn="ctr" defTabSz="2591867"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Xi'an </a:t>
            </a:r>
            <a:r>
              <a:rPr kumimoji="0" lang="en-US" altLang="zh-CN" sz="3200" b="0" i="0" u="none" strike="noStrike" kern="1200" cap="none" spc="0" normalizeH="0" baseline="0" noProof="0" dirty="0" err="1">
                <a:ln>
                  <a:noFill/>
                </a:ln>
                <a:solidFill>
                  <a:prstClr val="white"/>
                </a:solidFill>
                <a:effectLst/>
                <a:uLnTx/>
                <a:uFillTx/>
                <a:latin typeface="Times New Roman" panose="02020603050405020304" pitchFamily="18" charset="0"/>
                <a:ea typeface="MS Mincho"/>
                <a:cs typeface="+mn-cs"/>
              </a:rPr>
              <a:t>Jiaotong</a:t>
            </a:r>
            <a:r>
              <a:rPr kumimoji="0" lang="en-US" altLang="zh-CN" sz="3200" b="0"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 University</a:t>
            </a:r>
            <a:endParaRPr kumimoji="0" lang="zh-CN" altLang="zh-CN" sz="3200" b="0"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mn-cs"/>
            </a:endParaRPr>
          </a:p>
          <a:p>
            <a:pPr algn="ctr" defTabSz="2591867">
              <a:spcBef>
                <a:spcPts val="1800"/>
              </a:spcBef>
              <a:spcAft>
                <a:spcPts val="200"/>
              </a:spcAft>
            </a:pPr>
            <a:r>
              <a:rPr lang="en-US" altLang="zh-CN" sz="3200" dirty="0" err="1">
                <a:solidFill>
                  <a:prstClr val="white"/>
                </a:solidFill>
                <a:latin typeface="Times New Roman" panose="02020603050405020304" pitchFamily="18" charset="0"/>
                <a:ea typeface="MS Mincho"/>
              </a:rPr>
              <a:t>Minjie</a:t>
            </a:r>
            <a:r>
              <a:rPr lang="en-US" altLang="zh-CN" sz="3200" dirty="0">
                <a:solidFill>
                  <a:prstClr val="white"/>
                </a:solidFill>
                <a:latin typeface="Times New Roman" panose="02020603050405020304" pitchFamily="18" charset="0"/>
                <a:ea typeface="MS Mincho"/>
              </a:rPr>
              <a:t> Shu</a:t>
            </a:r>
            <a:endParaRPr lang="zh-CN" altLang="zh-CN" sz="3200" dirty="0">
              <a:solidFill>
                <a:prstClr val="white"/>
              </a:solidFill>
              <a:latin typeface="Times New Roman" panose="02020603050405020304" pitchFamily="18" charset="0"/>
              <a:ea typeface="MS Mincho"/>
            </a:endParaRPr>
          </a:p>
          <a:p>
            <a:pPr marL="0" marR="0" lvl="0" indent="0" algn="ctr" defTabSz="2591867"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School of Information and Communications Engineering </a:t>
            </a:r>
          </a:p>
          <a:p>
            <a:pPr marL="0" marR="0" lvl="0" indent="0" algn="ctr" defTabSz="2591867"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Xi'an </a:t>
            </a:r>
            <a:r>
              <a:rPr kumimoji="0" lang="en-US" altLang="zh-CN" sz="3200" b="0" i="0" u="none" strike="noStrike" kern="1200" cap="none" spc="0" normalizeH="0" baseline="0" noProof="0" dirty="0" err="1">
                <a:ln>
                  <a:noFill/>
                </a:ln>
                <a:solidFill>
                  <a:prstClr val="white"/>
                </a:solidFill>
                <a:effectLst/>
                <a:uLnTx/>
                <a:uFillTx/>
                <a:latin typeface="Times New Roman" panose="02020603050405020304" pitchFamily="18" charset="0"/>
                <a:ea typeface="MS Mincho"/>
                <a:cs typeface="+mn-cs"/>
              </a:rPr>
              <a:t>Jiaotong</a:t>
            </a:r>
            <a:r>
              <a:rPr kumimoji="0" lang="en-US" altLang="zh-CN" sz="3200" b="0"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 University</a:t>
            </a:r>
          </a:p>
        </p:txBody>
      </p:sp>
      <p:sp>
        <p:nvSpPr>
          <p:cNvPr id="37" name="矩形 36"/>
          <p:cNvSpPr/>
          <p:nvPr/>
        </p:nvSpPr>
        <p:spPr>
          <a:xfrm>
            <a:off x="817700" y="17514240"/>
            <a:ext cx="14413292" cy="5361724"/>
          </a:xfrm>
          <a:prstGeom prst="rect">
            <a:avLst/>
          </a:prstGeom>
        </p:spPr>
        <p:txBody>
          <a:bodyPr wrap="square">
            <a:spAutoFit/>
          </a:bodyPr>
          <a:lstStyle/>
          <a:p>
            <a:pPr marL="0" marR="0" lvl="0" indent="0" algn="just" defTabSz="326166" rtl="0" eaLnBrk="1" fontAlgn="auto" latinLnBrk="0" hangingPunct="1">
              <a:lnSpc>
                <a:spcPct val="100000"/>
              </a:lnSpc>
              <a:spcBef>
                <a:spcPts val="0"/>
              </a:spcBef>
              <a:spcAft>
                <a:spcPts val="0"/>
              </a:spcAft>
              <a:buClrTx/>
              <a:buSzTx/>
              <a:buFontTx/>
              <a:buNone/>
              <a:tabLst/>
              <a:defRPr/>
            </a:pPr>
            <a:r>
              <a:rPr kumimoji="0" lang="en-US" altLang="zh-CN" sz="3424" b="1" i="1"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	</a:t>
            </a:r>
            <a:r>
              <a:rPr lang="en-US" altLang="zh-CN" sz="3424" b="1" i="1"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Architecture and design of probes</a:t>
            </a:r>
          </a:p>
          <a:p>
            <a:pPr algn="just" defTabSz="326166"/>
            <a:r>
              <a:rPr kumimoji="0" lang="en-US" altLang="zh-CN" sz="3424"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The tip of the MMW probe is designed according to the size of the filter’s GSG interface, and the distance between the ground and the signal line is 100μm. </a:t>
            </a:r>
            <a:r>
              <a:rPr lang="pl-PL" altLang="zh-CN" sz="3424"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l</a:t>
            </a:r>
            <a:r>
              <a:rPr lang="pl-PL" altLang="zh-CN" sz="3424" baseline="-250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1</a:t>
            </a:r>
            <a:r>
              <a:rPr lang="pl-PL" altLang="zh-CN" sz="3424"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=0.42mm, l</a:t>
            </a:r>
            <a:r>
              <a:rPr lang="pl-PL" altLang="zh-CN" sz="3424" baseline="-250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2</a:t>
            </a:r>
            <a:r>
              <a:rPr lang="pl-PL" altLang="zh-CN" sz="3424"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=0.28mm, l</a:t>
            </a:r>
            <a:r>
              <a:rPr lang="pl-PL" altLang="zh-CN" sz="3424" baseline="-250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3</a:t>
            </a:r>
            <a:r>
              <a:rPr lang="pl-PL" altLang="zh-CN" sz="3424"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=0.7mm, l</a:t>
            </a:r>
            <a:r>
              <a:rPr lang="pl-PL" altLang="zh-CN" sz="3424" baseline="-250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4</a:t>
            </a:r>
            <a:r>
              <a:rPr lang="pl-PL" altLang="zh-CN" sz="3424"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=4.7mm, w</a:t>
            </a:r>
            <a:r>
              <a:rPr lang="pl-PL" altLang="zh-CN" sz="3424" baseline="-250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1</a:t>
            </a:r>
            <a:r>
              <a:rPr lang="pl-PL" altLang="zh-CN" sz="3424"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=0.6mm, w</a:t>
            </a:r>
            <a:r>
              <a:rPr lang="pl-PL" altLang="zh-CN" sz="3424" baseline="-250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2</a:t>
            </a:r>
            <a:r>
              <a:rPr lang="pl-PL" altLang="zh-CN" sz="3424"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=1mm, h=0.4mm.</a:t>
            </a:r>
            <a:r>
              <a:rPr lang="de-DE" altLang="zh-CN" sz="3424"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 </a:t>
            </a:r>
            <a:r>
              <a:rPr kumimoji="0" lang="en-US" altLang="zh-CN" sz="3424" b="1" i="1"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B.	</a:t>
            </a:r>
            <a:r>
              <a:rPr lang="en-US" altLang="zh-CN" sz="3424" b="1" i="1"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Architecture and design of  on-wafer calibration kits</a:t>
            </a:r>
          </a:p>
          <a:p>
            <a:pPr algn="just"/>
            <a:r>
              <a:rPr kumimoji="0" lang="en-US" altLang="zh-CN" sz="3424"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The configurations of the proposed TRL kits are shown in Fig. 1(c). The guide wave structure of the through, short and 1/4λ delay line are designed same as the probe. </a:t>
            </a:r>
            <a:r>
              <a:rPr lang="de-DE" altLang="zh-CN" sz="3424"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T_L=8mm, D_L=8.806mm, l</a:t>
            </a:r>
            <a:r>
              <a:rPr lang="de-DE" altLang="zh-CN" sz="3424" baseline="-250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1</a:t>
            </a:r>
            <a:r>
              <a:rPr lang="de-DE" altLang="zh-CN" sz="3424"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=0.7mm, l</a:t>
            </a:r>
            <a:r>
              <a:rPr lang="de-DE" altLang="zh-CN" sz="3424" baseline="-250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2</a:t>
            </a:r>
            <a:r>
              <a:rPr lang="de-DE" altLang="zh-CN" sz="3424"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=0.2mm, h=0.4mm. </a:t>
            </a:r>
            <a:r>
              <a:rPr lang="pl-PL" altLang="zh-CN" sz="3424"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h</a:t>
            </a:r>
            <a:r>
              <a:rPr lang="en-US" altLang="zh-CN" sz="3424" baseline="-250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2</a:t>
            </a:r>
            <a:r>
              <a:rPr lang="pl-PL" altLang="zh-CN" sz="3424"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=0.15mm, b=0.25mm, w</a:t>
            </a:r>
            <a:r>
              <a:rPr lang="pl-PL" altLang="zh-CN" sz="3424" baseline="-250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1</a:t>
            </a:r>
            <a:r>
              <a:rPr lang="pl-PL" altLang="zh-CN" sz="3424"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=0.22mm, w</a:t>
            </a:r>
            <a:r>
              <a:rPr lang="pl-PL" altLang="zh-CN" sz="3424" baseline="-250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2</a:t>
            </a:r>
            <a:r>
              <a:rPr lang="pl-PL" altLang="zh-CN" sz="3424"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=0.325mm, w</a:t>
            </a:r>
            <a:r>
              <a:rPr lang="pl-PL" altLang="zh-CN" sz="3424" baseline="-250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3</a:t>
            </a:r>
            <a:r>
              <a:rPr lang="pl-PL" altLang="zh-CN" sz="3424"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=0.5mm, w</a:t>
            </a:r>
            <a:r>
              <a:rPr lang="pl-PL" altLang="zh-CN" sz="3424" baseline="-250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4</a:t>
            </a:r>
            <a:r>
              <a:rPr lang="pl-PL" altLang="zh-CN" sz="3424"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=0.1mm, a=0.6mm, l</a:t>
            </a:r>
            <a:r>
              <a:rPr lang="pl-PL" altLang="zh-CN" sz="3424" baseline="-250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1</a:t>
            </a:r>
            <a:r>
              <a:rPr lang="pl-PL" altLang="zh-CN" sz="3424"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=0.07mm, l</a:t>
            </a:r>
            <a:r>
              <a:rPr lang="pl-PL" altLang="zh-CN" sz="3424" baseline="-250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2</a:t>
            </a:r>
            <a:r>
              <a:rPr lang="pl-PL" altLang="zh-CN" sz="3424"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=0.178mm, l</a:t>
            </a:r>
            <a:r>
              <a:rPr lang="pl-PL" altLang="zh-CN" sz="3424" baseline="-250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3</a:t>
            </a:r>
            <a:r>
              <a:rPr lang="pl-PL" altLang="zh-CN" sz="3424"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=0.1mm.</a:t>
            </a:r>
            <a:endParaRPr lang="en-US" altLang="zh-CN" sz="3424"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grpSp>
        <p:nvGrpSpPr>
          <p:cNvPr id="63" name="组合 62"/>
          <p:cNvGrpSpPr/>
          <p:nvPr/>
        </p:nvGrpSpPr>
        <p:grpSpPr>
          <a:xfrm>
            <a:off x="281447" y="6824340"/>
            <a:ext cx="21024000" cy="5422890"/>
            <a:chOff x="268910" y="6494680"/>
            <a:chExt cx="6263747" cy="14670567"/>
          </a:xfrm>
        </p:grpSpPr>
        <p:sp>
          <p:nvSpPr>
            <p:cNvPr id="6" name="矩形: 圆角 5">
              <a:extLst>
                <a:ext uri="{FF2B5EF4-FFF2-40B4-BE49-F238E27FC236}">
                  <a16:creationId xmlns:a16="http://schemas.microsoft.com/office/drawing/2014/main" id="{5256CCE6-C0E8-4BB1-AE86-34EB4B6F0AD3}"/>
                </a:ext>
              </a:extLst>
            </p:cNvPr>
            <p:cNvSpPr/>
            <p:nvPr/>
          </p:nvSpPr>
          <p:spPr>
            <a:xfrm>
              <a:off x="268910" y="6494680"/>
              <a:ext cx="6263747" cy="14312672"/>
            </a:xfrm>
            <a:prstGeom prst="roundRect">
              <a:avLst>
                <a:gd name="adj" fmla="val 8408"/>
              </a:avLst>
            </a:prstGeom>
            <a:gradFill>
              <a:gsLst>
                <a:gs pos="0">
                  <a:srgbClr val="C8C8C8"/>
                </a:gs>
                <a:gs pos="100000">
                  <a:schemeClr val="bg1"/>
                </a:gs>
              </a:gsLst>
              <a:lin ang="16200000" scaled="1"/>
            </a:gradFill>
            <a:ln w="1016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6166" rtl="0" eaLnBrk="1" fontAlgn="auto" latinLnBrk="0" hangingPunct="1">
                <a:lnSpc>
                  <a:spcPct val="100000"/>
                </a:lnSpc>
                <a:spcBef>
                  <a:spcPts val="0"/>
                </a:spcBef>
                <a:spcAft>
                  <a:spcPts val="0"/>
                </a:spcAft>
                <a:buClrTx/>
                <a:buSzTx/>
                <a:buFontTx/>
                <a:buNone/>
                <a:tabLst/>
                <a:defRPr/>
              </a:pPr>
              <a:endParaRPr kumimoji="0" lang="zh-CN" altLang="en-US" sz="1284"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62" name="矩形 61"/>
            <p:cNvSpPr/>
            <p:nvPr/>
          </p:nvSpPr>
          <p:spPr>
            <a:xfrm>
              <a:off x="348837" y="8968256"/>
              <a:ext cx="6075626" cy="12196991"/>
            </a:xfrm>
            <a:prstGeom prst="rect">
              <a:avLst/>
            </a:prstGeom>
          </p:spPr>
          <p:txBody>
            <a:bodyPr wrap="square">
              <a:spAutoFit/>
            </a:bodyPr>
            <a:lstStyle/>
            <a:p>
              <a:pPr lvl="0" algn="just" defTabSz="326166">
                <a:defRPr/>
              </a:pPr>
              <a:r>
                <a:rPr kumimoji="0" lang="en-US" altLang="zh-CN" sz="3424"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In this paper, an on-wafer S-parameter calibration method and a complete set of TRL calibration kits is presented. Both the calibration kits as well as the micro coaxial probes were designed based on a MEMS process. An eight-term error model is used to do the calibration and the calibration process was performed using the EM full wave simulation software. Moreover, we design these calibration kits and the micro-coaxial probes in order to verify some experimental results from our previous work, that the crossover effect between the probes as well as the surface wave degraded the measured rejection of a W band MEMS filter.  As a result, the simulation results fit the measured result well, demonstrating the validity of the probes and the kits design, future work can be delegated to the design of more sophisticated calibration kits and algorithms to alleviate the aforementioned problems.</a:t>
              </a:r>
              <a:endParaRPr lang="en-US" altLang="zh-CN" sz="3424"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grpSp>
      <p:sp>
        <p:nvSpPr>
          <p:cNvPr id="9" name="Rectangle 27">
            <a:extLst>
              <a:ext uri="{FF2B5EF4-FFF2-40B4-BE49-F238E27FC236}">
                <a16:creationId xmlns:a16="http://schemas.microsoft.com/office/drawing/2014/main" id="{831EE967-E0A0-4575-A888-3F6C8884A31B}"/>
              </a:ext>
            </a:extLst>
          </p:cNvPr>
          <p:cNvSpPr>
            <a:spLocks noChangeArrowheads="1"/>
          </p:cNvSpPr>
          <p:nvPr/>
        </p:nvSpPr>
        <p:spPr bwMode="auto">
          <a:xfrm>
            <a:off x="0" y="0"/>
            <a:ext cx="215995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29">
            <a:extLst>
              <a:ext uri="{FF2B5EF4-FFF2-40B4-BE49-F238E27FC236}">
                <a16:creationId xmlns:a16="http://schemas.microsoft.com/office/drawing/2014/main" id="{BA172D89-60FC-466D-9BF4-4744E15FE167}"/>
              </a:ext>
            </a:extLst>
          </p:cNvPr>
          <p:cNvSpPr>
            <a:spLocks noChangeArrowheads="1"/>
          </p:cNvSpPr>
          <p:nvPr/>
        </p:nvSpPr>
        <p:spPr bwMode="auto">
          <a:xfrm>
            <a:off x="0" y="0"/>
            <a:ext cx="215995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5" name="Rectangle 46">
            <a:extLst>
              <a:ext uri="{FF2B5EF4-FFF2-40B4-BE49-F238E27FC236}">
                <a16:creationId xmlns:a16="http://schemas.microsoft.com/office/drawing/2014/main" id="{D9DAF5F1-2A1D-422A-BE0A-C69FAB909820}"/>
              </a:ext>
            </a:extLst>
          </p:cNvPr>
          <p:cNvSpPr>
            <a:spLocks noChangeArrowheads="1"/>
          </p:cNvSpPr>
          <p:nvPr/>
        </p:nvSpPr>
        <p:spPr bwMode="auto">
          <a:xfrm>
            <a:off x="0" y="0"/>
            <a:ext cx="215995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0" name="Rectangle 50">
            <a:extLst>
              <a:ext uri="{FF2B5EF4-FFF2-40B4-BE49-F238E27FC236}">
                <a16:creationId xmlns:a16="http://schemas.microsoft.com/office/drawing/2014/main" id="{109F2E8A-7A21-4B26-9E94-213BDF3CB94C}"/>
              </a:ext>
            </a:extLst>
          </p:cNvPr>
          <p:cNvSpPr>
            <a:spLocks noChangeAspect="1" noChangeArrowheads="1"/>
          </p:cNvSpPr>
          <p:nvPr/>
        </p:nvSpPr>
        <p:spPr bwMode="auto">
          <a:xfrm>
            <a:off x="-4264630" y="21192414"/>
            <a:ext cx="691822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3" name="Rectangle 52">
            <a:extLst>
              <a:ext uri="{FF2B5EF4-FFF2-40B4-BE49-F238E27FC236}">
                <a16:creationId xmlns:a16="http://schemas.microsoft.com/office/drawing/2014/main" id="{18E9D7F0-F03A-43F9-A34B-AA9200FCDC41}"/>
              </a:ext>
            </a:extLst>
          </p:cNvPr>
          <p:cNvSpPr>
            <a:spLocks noChangeAspect="1" noChangeArrowheads="1"/>
          </p:cNvSpPr>
          <p:nvPr/>
        </p:nvSpPr>
        <p:spPr bwMode="auto">
          <a:xfrm>
            <a:off x="1285409" y="19955197"/>
            <a:ext cx="6918227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4" name="Rectangle 54">
            <a:extLst>
              <a:ext uri="{FF2B5EF4-FFF2-40B4-BE49-F238E27FC236}">
                <a16:creationId xmlns:a16="http://schemas.microsoft.com/office/drawing/2014/main" id="{90B61A94-227E-4A62-9BB6-D2FC463D5B3F}"/>
              </a:ext>
            </a:extLst>
          </p:cNvPr>
          <p:cNvSpPr>
            <a:spLocks noChangeAspect="1" noChangeArrowheads="1"/>
          </p:cNvSpPr>
          <p:nvPr/>
        </p:nvSpPr>
        <p:spPr bwMode="auto">
          <a:xfrm>
            <a:off x="6994807" y="20406909"/>
            <a:ext cx="6903317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9" name="Rectangle 56">
            <a:extLst>
              <a:ext uri="{FF2B5EF4-FFF2-40B4-BE49-F238E27FC236}">
                <a16:creationId xmlns:a16="http://schemas.microsoft.com/office/drawing/2014/main" id="{7C9A5D4D-0986-4AB5-966D-B8DFB0392212}"/>
              </a:ext>
            </a:extLst>
          </p:cNvPr>
          <p:cNvSpPr>
            <a:spLocks noChangeArrowheads="1"/>
          </p:cNvSpPr>
          <p:nvPr/>
        </p:nvSpPr>
        <p:spPr bwMode="auto">
          <a:xfrm>
            <a:off x="0" y="0"/>
            <a:ext cx="215995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7" name="矩形 76">
            <a:extLst>
              <a:ext uri="{FF2B5EF4-FFF2-40B4-BE49-F238E27FC236}">
                <a16:creationId xmlns:a16="http://schemas.microsoft.com/office/drawing/2014/main" id="{1200C7D4-A63F-4173-9100-B8A38EF9E4C3}"/>
              </a:ext>
            </a:extLst>
          </p:cNvPr>
          <p:cNvSpPr/>
          <p:nvPr/>
        </p:nvSpPr>
        <p:spPr>
          <a:xfrm>
            <a:off x="2392450" y="16235216"/>
            <a:ext cx="12067727" cy="461665"/>
          </a:xfrm>
          <a:prstGeom prst="rect">
            <a:avLst/>
          </a:prstGeom>
        </p:spPr>
        <p:txBody>
          <a:bodyPr wrap="none">
            <a:spAutoFit/>
          </a:bodyPr>
          <a:lstStyle/>
          <a:p>
            <a:r>
              <a:rPr lang="en-US" altLang="zh-CN" sz="2400" i="1" dirty="0">
                <a:solidFill>
                  <a:prstClr val="black"/>
                </a:solidFill>
                <a:latin typeface="Times New Roman" panose="02020603050405020304" pitchFamily="18" charset="0"/>
              </a:rPr>
              <a:t>(a)                                                    (b)                                         (c)                                          (d) </a:t>
            </a:r>
            <a:endParaRPr lang="zh-CN" altLang="en-US" dirty="0"/>
          </a:p>
        </p:txBody>
      </p:sp>
      <p:sp>
        <p:nvSpPr>
          <p:cNvPr id="79" name="Text Placeholder 334">
            <a:extLst>
              <a:ext uri="{FF2B5EF4-FFF2-40B4-BE49-F238E27FC236}">
                <a16:creationId xmlns:a16="http://schemas.microsoft.com/office/drawing/2014/main" id="{F53D4F1E-6E42-4B4A-AEFE-7FE0720C598F}"/>
              </a:ext>
            </a:extLst>
          </p:cNvPr>
          <p:cNvSpPr txBox="1">
            <a:spLocks/>
          </p:cNvSpPr>
          <p:nvPr/>
        </p:nvSpPr>
        <p:spPr>
          <a:xfrm>
            <a:off x="549719" y="6977229"/>
            <a:ext cx="3258582" cy="787766"/>
          </a:xfrm>
          <a:prstGeom prst="rect">
            <a:avLst/>
          </a:prstGeom>
          <a:solidFill>
            <a:srgbClr val="6658A6"/>
          </a:solidFill>
        </p:spPr>
        <p:txBody>
          <a:bodyPr vert="horz" lIns="65237" tIns="32618" rIns="65237" bIns="32618" rtlCol="0" anchor="ctr"/>
          <a:lstStyle>
            <a:defPPr>
              <a:defRPr lang="en-US"/>
            </a:defPPr>
            <a:lvl1pPr>
              <a:defRPr sz="6000" b="1">
                <a:solidFill>
                  <a:schemeClr val="bg1"/>
                </a:solidFill>
                <a:latin typeface="Times New Roman" panose="02020603050405020304" pitchFamily="18" charset="0"/>
                <a:cs typeface="Times New Roman"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26166" rtl="0" eaLnBrk="1" fontAlgn="auto" latinLnBrk="0" hangingPunct="1">
              <a:lnSpc>
                <a:spcPct val="100000"/>
              </a:lnSpc>
              <a:spcBef>
                <a:spcPts val="0"/>
              </a:spcBef>
              <a:spcAft>
                <a:spcPts val="0"/>
              </a:spcAft>
              <a:buClrTx/>
              <a:buSzTx/>
              <a:buFontTx/>
              <a:buNone/>
              <a:tabLst/>
              <a:defRPr/>
            </a:pPr>
            <a:r>
              <a:rPr lang="en-US" sz="4280" dirty="0">
                <a:solidFill>
                  <a:prstClr val="white"/>
                </a:solidFill>
              </a:rPr>
              <a:t>ABSTRCET</a:t>
            </a:r>
            <a:endParaRPr kumimoji="0" lang="en-US" sz="428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1746" name="图片 9">
            <a:extLst>
              <a:ext uri="{FF2B5EF4-FFF2-40B4-BE49-F238E27FC236}">
                <a16:creationId xmlns:a16="http://schemas.microsoft.com/office/drawing/2014/main" id="{AB1C02C9-B67E-4BB5-97FB-E1317BD31D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4" t="8475" r="10459"/>
          <a:stretch/>
        </p:blipFill>
        <p:spPr bwMode="auto">
          <a:xfrm>
            <a:off x="16493902" y="24256798"/>
            <a:ext cx="4441845" cy="368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文本框 27">
            <a:extLst>
              <a:ext uri="{FF2B5EF4-FFF2-40B4-BE49-F238E27FC236}">
                <a16:creationId xmlns:a16="http://schemas.microsoft.com/office/drawing/2014/main" id="{6469E5BC-287E-404B-B024-181910533944}"/>
              </a:ext>
            </a:extLst>
          </p:cNvPr>
          <p:cNvSpPr txBox="1"/>
          <p:nvPr/>
        </p:nvSpPr>
        <p:spPr>
          <a:xfrm>
            <a:off x="9837891" y="28370484"/>
            <a:ext cx="10969321" cy="4057906"/>
          </a:xfrm>
          <a:prstGeom prst="rect">
            <a:avLst/>
          </a:prstGeom>
          <a:noFill/>
        </p:spPr>
        <p:txBody>
          <a:bodyPr wrap="square" rtlCol="0">
            <a:spAutoFit/>
          </a:bodyPr>
          <a:lstStyle/>
          <a:p>
            <a:pPr algn="just"/>
            <a:r>
              <a:rPr lang="en-US" altLang="zh-CN" sz="3424"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In this work, an on-wafer MEMS probe and its TRL calibration kits are designed and used to calibrate a W band MEMS filter in the simulation software. The simulation results fits our measured results well: The out-of-band performance of the filter was degraded by the crosstalk of the probes. In future works, new calibration kits and algorithms can be designed to alleviate these problems. </a:t>
            </a:r>
            <a:endParaRPr lang="zh-CN" altLang="zh-CN" sz="3424"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a:p>
            <a:endParaRPr lang="zh-CN" altLang="en-US" dirty="0"/>
          </a:p>
        </p:txBody>
      </p:sp>
      <p:pic>
        <p:nvPicPr>
          <p:cNvPr id="42" name="图片 41">
            <a:extLst>
              <a:ext uri="{FF2B5EF4-FFF2-40B4-BE49-F238E27FC236}">
                <a16:creationId xmlns:a16="http://schemas.microsoft.com/office/drawing/2014/main" id="{5C599441-F718-47E8-AFC9-8DFFD9651D7F}"/>
              </a:ext>
            </a:extLst>
          </p:cNvPr>
          <p:cNvPicPr>
            <a:picLocks noChangeAspect="1"/>
          </p:cNvPicPr>
          <p:nvPr/>
        </p:nvPicPr>
        <p:blipFill rotWithShape="1">
          <a:blip r:embed="rId3">
            <a:extLst>
              <a:ext uri="{28A0092B-C50C-407E-A947-70E740481C1C}">
                <a14:useLocalDpi xmlns:a14="http://schemas.microsoft.com/office/drawing/2010/main" val="0"/>
              </a:ext>
            </a:extLst>
          </a:blip>
          <a:srcRect l="3095" t="11523" r="2962" b="2408"/>
          <a:stretch/>
        </p:blipFill>
        <p:spPr>
          <a:xfrm>
            <a:off x="684114" y="24260640"/>
            <a:ext cx="5985022" cy="3684887"/>
          </a:xfrm>
          <a:prstGeom prst="rect">
            <a:avLst/>
          </a:prstGeom>
        </p:spPr>
      </p:pic>
      <p:pic>
        <p:nvPicPr>
          <p:cNvPr id="70" name="图片 1">
            <a:extLst>
              <a:ext uri="{FF2B5EF4-FFF2-40B4-BE49-F238E27FC236}">
                <a16:creationId xmlns:a16="http://schemas.microsoft.com/office/drawing/2014/main" id="{9A9D7E7A-41F6-41B3-8306-C6C504FA3DA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152" t="8621" r="10313"/>
          <a:stretch/>
        </p:blipFill>
        <p:spPr bwMode="auto">
          <a:xfrm>
            <a:off x="6669136" y="24260639"/>
            <a:ext cx="5119326" cy="368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图片 11">
            <a:extLst>
              <a:ext uri="{FF2B5EF4-FFF2-40B4-BE49-F238E27FC236}">
                <a16:creationId xmlns:a16="http://schemas.microsoft.com/office/drawing/2014/main" id="{6E24ED4B-01BC-4428-82BD-323223CB134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260" t="8821" r="7200"/>
          <a:stretch/>
        </p:blipFill>
        <p:spPr bwMode="auto">
          <a:xfrm>
            <a:off x="11788462" y="24260638"/>
            <a:ext cx="4738345" cy="368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矩形 71">
            <a:extLst>
              <a:ext uri="{FF2B5EF4-FFF2-40B4-BE49-F238E27FC236}">
                <a16:creationId xmlns:a16="http://schemas.microsoft.com/office/drawing/2014/main" id="{109E8C3F-E6A8-40BC-9FDD-CA8CB5B3EC5C}"/>
              </a:ext>
            </a:extLst>
          </p:cNvPr>
          <p:cNvSpPr/>
          <p:nvPr/>
        </p:nvSpPr>
        <p:spPr>
          <a:xfrm>
            <a:off x="3639869" y="27967825"/>
            <a:ext cx="15761046" cy="461665"/>
          </a:xfrm>
          <a:prstGeom prst="rect">
            <a:avLst/>
          </a:prstGeom>
        </p:spPr>
        <p:txBody>
          <a:bodyPr wrap="none">
            <a:spAutoFit/>
          </a:bodyPr>
          <a:lstStyle/>
          <a:p>
            <a:r>
              <a:rPr lang="en-US" altLang="zh-CN" sz="2400" i="1" dirty="0">
                <a:solidFill>
                  <a:prstClr val="black"/>
                </a:solidFill>
                <a:latin typeface="Times New Roman" panose="02020603050405020304" pitchFamily="18" charset="0"/>
              </a:rPr>
              <a:t>(a)                                                                      (b)                                                           (c)                                                       (d) </a:t>
            </a:r>
            <a:endParaRPr lang="zh-CN" altLang="en-US" dirty="0"/>
          </a:p>
        </p:txBody>
      </p:sp>
      <p:pic>
        <p:nvPicPr>
          <p:cNvPr id="81" name="Picture 2" descr="E:\Hou\信息化建设\web\校徽相关\xjtu.png">
            <a:extLst>
              <a:ext uri="{FF2B5EF4-FFF2-40B4-BE49-F238E27FC236}">
                <a16:creationId xmlns:a16="http://schemas.microsoft.com/office/drawing/2014/main" id="{322592B4-94D7-4183-8AFD-36021BF77064}"/>
              </a:ext>
            </a:extLst>
          </p:cNvPr>
          <p:cNvPicPr>
            <a:picLocks noChangeAspect="1" noChangeArrowheads="1"/>
          </p:cNvPicPr>
          <p:nvPr/>
        </p:nvPicPr>
        <p:blipFill rotWithShape="1">
          <a:blip r:embed="rId6" cstate="print">
            <a:lum bright="70000" contrast="-70000"/>
            <a:extLst>
              <a:ext uri="{28A0092B-C50C-407E-A947-70E740481C1C}">
                <a14:useLocalDpi xmlns:a14="http://schemas.microsoft.com/office/drawing/2010/main" val="0"/>
              </a:ext>
            </a:extLst>
          </a:blip>
          <a:srcRect l="-463" t="76636" r="86110" b="-3233"/>
          <a:stretch/>
        </p:blipFill>
        <p:spPr bwMode="auto">
          <a:xfrm>
            <a:off x="740565" y="148826"/>
            <a:ext cx="2078835" cy="2165617"/>
          </a:xfrm>
          <a:prstGeom prst="rect">
            <a:avLst/>
          </a:prstGeom>
          <a:noFill/>
          <a:extLst>
            <a:ext uri="{909E8E84-426E-40DD-AFC4-6F175D3DCCD1}">
              <a14:hiddenFill xmlns:a14="http://schemas.microsoft.com/office/drawing/2010/main">
                <a:solidFill>
                  <a:srgbClr val="FFFFFF"/>
                </a:solidFill>
              </a14:hiddenFill>
            </a:ext>
          </a:extLst>
        </p:spPr>
      </p:pic>
      <p:sp>
        <p:nvSpPr>
          <p:cNvPr id="82" name="矩形 81">
            <a:extLst>
              <a:ext uri="{FF2B5EF4-FFF2-40B4-BE49-F238E27FC236}">
                <a16:creationId xmlns:a16="http://schemas.microsoft.com/office/drawing/2014/main" id="{54BC9405-BF8C-402D-A8F0-6CA6807D5314}"/>
              </a:ext>
            </a:extLst>
          </p:cNvPr>
          <p:cNvSpPr/>
          <p:nvPr/>
        </p:nvSpPr>
        <p:spPr>
          <a:xfrm>
            <a:off x="7227337" y="2082374"/>
            <a:ext cx="6120203" cy="4314001"/>
          </a:xfrm>
          <a:prstGeom prst="rect">
            <a:avLst/>
          </a:prstGeom>
        </p:spPr>
        <p:txBody>
          <a:bodyPr wrap="square">
            <a:spAutoFit/>
          </a:bodyPr>
          <a:lstStyle/>
          <a:p>
            <a:pPr marL="0" marR="0" lvl="0" indent="0" algn="ctr" defTabSz="2591867" rtl="0" eaLnBrk="1" fontAlgn="auto" latinLnBrk="0" hangingPunct="1">
              <a:lnSpc>
                <a:spcPct val="100000"/>
              </a:lnSpc>
              <a:spcBef>
                <a:spcPts val="1800"/>
              </a:spcBef>
              <a:spcAft>
                <a:spcPts val="20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Guanghua Shi</a:t>
            </a:r>
            <a:endParaRPr kumimoji="0" lang="zh-CN" altLang="zh-CN" sz="3200" b="0"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mn-cs"/>
            </a:endParaRPr>
          </a:p>
          <a:p>
            <a:pPr marL="0" marR="0" lvl="0" indent="0" algn="ctr" defTabSz="2591867"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Hebei Semiconductor Research Institute </a:t>
            </a:r>
          </a:p>
          <a:p>
            <a:pPr marL="0" marR="0" lvl="0" indent="0" algn="ctr" defTabSz="2591867"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Xi'an </a:t>
            </a:r>
            <a:r>
              <a:rPr kumimoji="0" lang="en-US" altLang="zh-CN" sz="3200" b="0" i="0" u="none" strike="noStrike" kern="1200" cap="none" spc="0" normalizeH="0" baseline="0" noProof="0" dirty="0" err="1">
                <a:ln>
                  <a:noFill/>
                </a:ln>
                <a:solidFill>
                  <a:prstClr val="white"/>
                </a:solidFill>
                <a:effectLst/>
                <a:uLnTx/>
                <a:uFillTx/>
                <a:latin typeface="Times New Roman" panose="02020603050405020304" pitchFamily="18" charset="0"/>
                <a:ea typeface="MS Mincho"/>
                <a:cs typeface="+mn-cs"/>
              </a:rPr>
              <a:t>Jiaotong</a:t>
            </a:r>
            <a:r>
              <a:rPr kumimoji="0" lang="en-US" altLang="zh-CN" sz="3200" b="0"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 University</a:t>
            </a:r>
            <a:endParaRPr kumimoji="0" lang="zh-CN" altLang="zh-CN" sz="3200" b="0"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mn-cs"/>
            </a:endParaRPr>
          </a:p>
          <a:p>
            <a:pPr algn="ctr" defTabSz="2591867">
              <a:spcBef>
                <a:spcPts val="1800"/>
              </a:spcBef>
              <a:spcAft>
                <a:spcPts val="200"/>
              </a:spcAft>
            </a:pPr>
            <a:r>
              <a:rPr lang="en-US" altLang="zh-CN" sz="3200" dirty="0" err="1">
                <a:solidFill>
                  <a:prstClr val="white"/>
                </a:solidFill>
                <a:latin typeface="Times New Roman" panose="02020603050405020304" pitchFamily="18" charset="0"/>
                <a:ea typeface="MS Mincho"/>
              </a:rPr>
              <a:t>Wenjiang</a:t>
            </a:r>
            <a:r>
              <a:rPr lang="en-US" altLang="zh-CN" sz="3200" dirty="0">
                <a:solidFill>
                  <a:prstClr val="white"/>
                </a:solidFill>
                <a:latin typeface="Times New Roman" panose="02020603050405020304" pitchFamily="18" charset="0"/>
                <a:ea typeface="MS Mincho"/>
              </a:rPr>
              <a:t> Wang</a:t>
            </a:r>
            <a:endParaRPr lang="zh-CN" altLang="zh-CN" sz="3200" dirty="0">
              <a:solidFill>
                <a:prstClr val="white"/>
              </a:solidFill>
              <a:latin typeface="Times New Roman" panose="02020603050405020304" pitchFamily="18" charset="0"/>
              <a:ea typeface="MS Mincho"/>
            </a:endParaRPr>
          </a:p>
          <a:p>
            <a:pPr marL="0" marR="0" lvl="0" indent="0" algn="ctr" defTabSz="2591867"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School of Electronic Science and Engineering </a:t>
            </a:r>
          </a:p>
          <a:p>
            <a:pPr marL="0" marR="0" lvl="0" indent="0" algn="ctr" defTabSz="2591867"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Xi'an </a:t>
            </a:r>
            <a:r>
              <a:rPr kumimoji="0" lang="en-US" altLang="zh-CN" sz="3200" b="0" i="0" u="none" strike="noStrike" kern="1200" cap="none" spc="0" normalizeH="0" baseline="0" noProof="0" dirty="0" err="1">
                <a:ln>
                  <a:noFill/>
                </a:ln>
                <a:solidFill>
                  <a:prstClr val="white"/>
                </a:solidFill>
                <a:effectLst/>
                <a:uLnTx/>
                <a:uFillTx/>
                <a:latin typeface="Times New Roman" panose="02020603050405020304" pitchFamily="18" charset="0"/>
                <a:ea typeface="MS Mincho"/>
                <a:cs typeface="+mn-cs"/>
              </a:rPr>
              <a:t>Jiaotong</a:t>
            </a:r>
            <a:r>
              <a:rPr kumimoji="0" lang="en-US" altLang="zh-CN" sz="3200" b="0"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 University</a:t>
            </a:r>
          </a:p>
        </p:txBody>
      </p:sp>
      <p:sp>
        <p:nvSpPr>
          <p:cNvPr id="83" name="矩形 82">
            <a:extLst>
              <a:ext uri="{FF2B5EF4-FFF2-40B4-BE49-F238E27FC236}">
                <a16:creationId xmlns:a16="http://schemas.microsoft.com/office/drawing/2014/main" id="{526F4BF1-977A-428B-9FC9-6136C9B9EB06}"/>
              </a:ext>
            </a:extLst>
          </p:cNvPr>
          <p:cNvSpPr/>
          <p:nvPr/>
        </p:nvSpPr>
        <p:spPr>
          <a:xfrm>
            <a:off x="13903114" y="2058627"/>
            <a:ext cx="6908307" cy="4314001"/>
          </a:xfrm>
          <a:prstGeom prst="rect">
            <a:avLst/>
          </a:prstGeom>
        </p:spPr>
        <p:txBody>
          <a:bodyPr wrap="square">
            <a:spAutoFit/>
          </a:bodyPr>
          <a:lstStyle/>
          <a:p>
            <a:pPr marL="0" marR="0" lvl="0" indent="0" algn="ctr" defTabSz="2591867" rtl="0" eaLnBrk="1" fontAlgn="auto" latinLnBrk="0" hangingPunct="1">
              <a:lnSpc>
                <a:spcPct val="100000"/>
              </a:lnSpc>
              <a:spcBef>
                <a:spcPts val="1800"/>
              </a:spcBef>
              <a:spcAft>
                <a:spcPts val="200"/>
              </a:spcAft>
              <a:buClrTx/>
              <a:buSzTx/>
              <a:buFontTx/>
              <a:buNone/>
              <a:tabLst/>
              <a:defRPr/>
            </a:pPr>
            <a:r>
              <a:rPr kumimoji="0" lang="en-US" altLang="zh-CN" sz="3200" b="0" i="0" u="none" strike="noStrike" kern="1200" cap="none" spc="0" normalizeH="0" baseline="0" noProof="0" dirty="0" err="1">
                <a:ln>
                  <a:noFill/>
                </a:ln>
                <a:solidFill>
                  <a:prstClr val="white"/>
                </a:solidFill>
                <a:effectLst/>
                <a:uLnTx/>
                <a:uFillTx/>
                <a:latin typeface="Times New Roman" panose="02020603050405020304" pitchFamily="18" charset="0"/>
                <a:ea typeface="MS Mincho"/>
                <a:cs typeface="+mn-cs"/>
              </a:rPr>
              <a:t>Zixian</a:t>
            </a:r>
            <a:r>
              <a:rPr kumimoji="0" lang="en-US" altLang="zh-CN" sz="3200" b="0"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 Wu</a:t>
            </a:r>
            <a:endParaRPr kumimoji="0" lang="zh-CN" altLang="zh-CN" sz="3200" b="0"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mn-cs"/>
            </a:endParaRPr>
          </a:p>
          <a:p>
            <a:pPr marL="0" marR="0" lvl="0" indent="0" algn="ctr" defTabSz="2591867"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School of Information and Communications Engineering </a:t>
            </a:r>
          </a:p>
          <a:p>
            <a:pPr marL="0" marR="0" lvl="0" indent="0" algn="ctr" defTabSz="2591867"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Xi'an </a:t>
            </a:r>
            <a:r>
              <a:rPr kumimoji="0" lang="en-US" altLang="zh-CN" sz="3200" b="0" i="0" u="none" strike="noStrike" kern="1200" cap="none" spc="0" normalizeH="0" baseline="0" noProof="0" dirty="0" err="1">
                <a:ln>
                  <a:noFill/>
                </a:ln>
                <a:solidFill>
                  <a:prstClr val="white"/>
                </a:solidFill>
                <a:effectLst/>
                <a:uLnTx/>
                <a:uFillTx/>
                <a:latin typeface="Times New Roman" panose="02020603050405020304" pitchFamily="18" charset="0"/>
                <a:ea typeface="MS Mincho"/>
                <a:cs typeface="+mn-cs"/>
              </a:rPr>
              <a:t>Jiaotong</a:t>
            </a:r>
            <a:r>
              <a:rPr kumimoji="0" lang="en-US" altLang="zh-CN" sz="3200" b="0"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 University</a:t>
            </a:r>
            <a:endParaRPr kumimoji="0" lang="zh-CN" altLang="zh-CN" sz="3200" b="0"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mn-cs"/>
            </a:endParaRPr>
          </a:p>
          <a:p>
            <a:pPr algn="ctr" defTabSz="2591867">
              <a:spcBef>
                <a:spcPts val="1800"/>
              </a:spcBef>
              <a:spcAft>
                <a:spcPts val="200"/>
              </a:spcAft>
            </a:pPr>
            <a:r>
              <a:rPr lang="en-US" altLang="zh-CN" sz="3200" dirty="0">
                <a:solidFill>
                  <a:prstClr val="white"/>
                </a:solidFill>
                <a:latin typeface="Times New Roman" panose="02020603050405020304" pitchFamily="18" charset="0"/>
                <a:ea typeface="MS Mincho"/>
              </a:rPr>
              <a:t>Cheng Guo</a:t>
            </a:r>
            <a:endParaRPr lang="zh-CN" altLang="zh-CN" sz="3200" dirty="0">
              <a:solidFill>
                <a:prstClr val="white"/>
              </a:solidFill>
              <a:latin typeface="Times New Roman" panose="02020603050405020304" pitchFamily="18" charset="0"/>
              <a:ea typeface="MS Mincho"/>
            </a:endParaRPr>
          </a:p>
          <a:p>
            <a:pPr marL="0" marR="0" lvl="0" indent="0" algn="ctr" defTabSz="2591867"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School of Information and Communications Engineering </a:t>
            </a:r>
          </a:p>
          <a:p>
            <a:pPr marL="0" marR="0" lvl="0" indent="0" algn="ctr" defTabSz="2591867"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Xi'an </a:t>
            </a:r>
            <a:r>
              <a:rPr kumimoji="0" lang="en-US" altLang="zh-CN" sz="3200" b="0" i="0" u="none" strike="noStrike" kern="1200" cap="none" spc="0" normalizeH="0" baseline="0" noProof="0" dirty="0" err="1">
                <a:ln>
                  <a:noFill/>
                </a:ln>
                <a:solidFill>
                  <a:prstClr val="white"/>
                </a:solidFill>
                <a:effectLst/>
                <a:uLnTx/>
                <a:uFillTx/>
                <a:latin typeface="Times New Roman" panose="02020603050405020304" pitchFamily="18" charset="0"/>
                <a:ea typeface="MS Mincho"/>
                <a:cs typeface="+mn-cs"/>
              </a:rPr>
              <a:t>Jiaotong</a:t>
            </a:r>
            <a:r>
              <a:rPr kumimoji="0" lang="en-US" altLang="zh-CN" sz="3200" b="0"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 University</a:t>
            </a:r>
          </a:p>
        </p:txBody>
      </p:sp>
      <p:pic>
        <p:nvPicPr>
          <p:cNvPr id="84" name="Picture 2" descr="E:\Hou\信息化建设\web\校徽相关\xjtu.png">
            <a:extLst>
              <a:ext uri="{FF2B5EF4-FFF2-40B4-BE49-F238E27FC236}">
                <a16:creationId xmlns:a16="http://schemas.microsoft.com/office/drawing/2014/main" id="{56B781E4-3B7A-4942-802A-584294673527}"/>
              </a:ext>
            </a:extLst>
          </p:cNvPr>
          <p:cNvPicPr>
            <a:picLocks noChangeAspect="1" noChangeArrowheads="1"/>
          </p:cNvPicPr>
          <p:nvPr/>
        </p:nvPicPr>
        <p:blipFill rotWithShape="1">
          <a:blip r:embed="rId7" cstate="print">
            <a:duotone>
              <a:prstClr val="black"/>
              <a:srgbClr val="7030A0">
                <a:tint val="45000"/>
                <a:satMod val="400000"/>
              </a:srgbClr>
            </a:duotone>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Lst>
          </a:blip>
          <a:srcRect l="-463" t="76636" r="53439"/>
          <a:stretch/>
        </p:blipFill>
        <p:spPr bwMode="auto">
          <a:xfrm>
            <a:off x="2695329" y="30813654"/>
            <a:ext cx="4239741" cy="1184185"/>
          </a:xfrm>
          <a:prstGeom prst="rect">
            <a:avLst/>
          </a:prstGeom>
          <a:noFill/>
          <a:extLst>
            <a:ext uri="{909E8E84-426E-40DD-AFC4-6F175D3DCCD1}">
              <a14:hiddenFill xmlns:a14="http://schemas.microsoft.com/office/drawing/2010/main">
                <a:solidFill>
                  <a:srgbClr val="FFFFFF"/>
                </a:solidFill>
              </a14:hiddenFill>
            </a:ext>
          </a:extLst>
        </p:spPr>
      </p:pic>
      <p:pic>
        <p:nvPicPr>
          <p:cNvPr id="1749" name="图片 3">
            <a:extLst>
              <a:ext uri="{FF2B5EF4-FFF2-40B4-BE49-F238E27FC236}">
                <a16:creationId xmlns:a16="http://schemas.microsoft.com/office/drawing/2014/main" id="{1B08D453-7938-462E-A015-AE5931B7A7A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80111" y="13602288"/>
            <a:ext cx="4431910" cy="263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0" name="图片 4">
            <a:extLst>
              <a:ext uri="{FF2B5EF4-FFF2-40B4-BE49-F238E27FC236}">
                <a16:creationId xmlns:a16="http://schemas.microsoft.com/office/drawing/2014/main" id="{D11ADD1D-0816-4CD1-AB42-CFD4B460067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73921" y="13506612"/>
            <a:ext cx="3177772" cy="270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 name="图片 5">
            <a:extLst>
              <a:ext uri="{FF2B5EF4-FFF2-40B4-BE49-F238E27FC236}">
                <a16:creationId xmlns:a16="http://schemas.microsoft.com/office/drawing/2014/main" id="{B04DE08F-CAAF-49A6-B8B7-B3390B88D20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400893" y="13559353"/>
            <a:ext cx="3098362" cy="280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2" name="图片 5">
            <a:extLst>
              <a:ext uri="{FF2B5EF4-FFF2-40B4-BE49-F238E27FC236}">
                <a16:creationId xmlns:a16="http://schemas.microsoft.com/office/drawing/2014/main" id="{FFEAEFC8-3915-42B6-B5E3-8F8BC44CFBA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t="2536"/>
          <a:stretch>
            <a:fillRect/>
          </a:stretch>
        </p:blipFill>
        <p:spPr bwMode="auto">
          <a:xfrm>
            <a:off x="15588155" y="13581653"/>
            <a:ext cx="5568106" cy="655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图片 65">
            <a:extLst>
              <a:ext uri="{FF2B5EF4-FFF2-40B4-BE49-F238E27FC236}">
                <a16:creationId xmlns:a16="http://schemas.microsoft.com/office/drawing/2014/main" id="{C39CBF0D-1908-4691-A495-A9FD5BCFE036}"/>
              </a:ext>
            </a:extLst>
          </p:cNvPr>
          <p:cNvPicPr>
            <a:picLocks noChangeAspect="1"/>
          </p:cNvPicPr>
          <p:nvPr/>
        </p:nvPicPr>
        <p:blipFill rotWithShape="1">
          <a:blip r:embed="rId13">
            <a:extLst>
              <a:ext uri="{28A0092B-C50C-407E-A947-70E740481C1C}">
                <a14:useLocalDpi xmlns:a14="http://schemas.microsoft.com/office/drawing/2010/main" val="0"/>
              </a:ext>
            </a:extLst>
          </a:blip>
          <a:srcRect l="18421" t="14947" r="23392" b="35030"/>
          <a:stretch/>
        </p:blipFill>
        <p:spPr>
          <a:xfrm>
            <a:off x="613027" y="13581653"/>
            <a:ext cx="4267084" cy="2673238"/>
          </a:xfrm>
          <a:prstGeom prst="rect">
            <a:avLst/>
          </a:prstGeom>
        </p:spPr>
      </p:pic>
      <p:sp>
        <p:nvSpPr>
          <p:cNvPr id="98" name="文本框 97">
            <a:extLst>
              <a:ext uri="{FF2B5EF4-FFF2-40B4-BE49-F238E27FC236}">
                <a16:creationId xmlns:a16="http://schemas.microsoft.com/office/drawing/2014/main" id="{DC2BD3BF-B9E2-40CA-A544-4AFC05015B4D}"/>
              </a:ext>
            </a:extLst>
          </p:cNvPr>
          <p:cNvSpPr txBox="1"/>
          <p:nvPr/>
        </p:nvSpPr>
        <p:spPr>
          <a:xfrm>
            <a:off x="16176137" y="20229381"/>
            <a:ext cx="4871425" cy="1849224"/>
          </a:xfrm>
          <a:prstGeom prst="rect">
            <a:avLst/>
          </a:prstGeom>
          <a:noFill/>
        </p:spPr>
        <p:txBody>
          <a:bodyPr wrap="square">
            <a:spAutoFit/>
          </a:bodyPr>
          <a:lstStyle/>
          <a:p>
            <a:pPr marL="0" marR="0" lvl="0" indent="0" algn="l" defTabSz="326166" rtl="0" eaLnBrk="1" fontAlgn="auto" latinLnBrk="0" hangingPunct="1">
              <a:lnSpc>
                <a:spcPct val="100000"/>
              </a:lnSpc>
              <a:spcBef>
                <a:spcPts val="0"/>
              </a:spcBef>
              <a:spcAft>
                <a:spcPts val="0"/>
              </a:spcAft>
              <a:buClrTx/>
              <a:buSzTx/>
              <a:buFontTx/>
              <a:buNone/>
              <a:tabLst/>
              <a:defRPr/>
            </a:pPr>
            <a:r>
              <a:rPr lang="en-US" altLang="zh-CN" sz="2854" b="1" i="1"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Figure 2. </a:t>
            </a:r>
            <a:r>
              <a:rPr lang="en-US" altLang="zh-CN" sz="2854" i="1"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The S-parameter curves of each calibration kits. (a)(b)through; (c)(d)shorted circuit; (e)(f)1/4λ delay line.</a:t>
            </a:r>
          </a:p>
        </p:txBody>
      </p:sp>
      <p:sp>
        <p:nvSpPr>
          <p:cNvPr id="85" name="文本框 84">
            <a:extLst>
              <a:ext uri="{FF2B5EF4-FFF2-40B4-BE49-F238E27FC236}">
                <a16:creationId xmlns:a16="http://schemas.microsoft.com/office/drawing/2014/main" id="{6A36D38B-EB6E-43D0-97EA-339446B77E5B}"/>
              </a:ext>
            </a:extLst>
          </p:cNvPr>
          <p:cNvSpPr txBox="1"/>
          <p:nvPr/>
        </p:nvSpPr>
        <p:spPr>
          <a:xfrm>
            <a:off x="1561074" y="16643644"/>
            <a:ext cx="13132826" cy="970779"/>
          </a:xfrm>
          <a:prstGeom prst="rect">
            <a:avLst/>
          </a:prstGeom>
          <a:noFill/>
        </p:spPr>
        <p:txBody>
          <a:bodyPr wrap="square" rtlCol="0">
            <a:spAutoFit/>
          </a:bodyPr>
          <a:lstStyle/>
          <a:p>
            <a:pPr marL="0" marR="0" lvl="0" indent="0" algn="just" defTabSz="326166" rtl="0" eaLnBrk="1" fontAlgn="auto" latinLnBrk="0" hangingPunct="1">
              <a:lnSpc>
                <a:spcPct val="100000"/>
              </a:lnSpc>
              <a:spcBef>
                <a:spcPts val="0"/>
              </a:spcBef>
              <a:spcAft>
                <a:spcPts val="0"/>
              </a:spcAft>
              <a:buClrTx/>
              <a:buSzTx/>
              <a:buFontTx/>
              <a:buNone/>
              <a:tabLst/>
              <a:defRPr/>
            </a:pPr>
            <a:r>
              <a:rPr kumimoji="0" lang="en-US" altLang="zh-CN" sz="2854" b="1" i="1"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Figure 1</a:t>
            </a:r>
            <a:r>
              <a:rPr kumimoji="0" lang="en-US" altLang="zh-CN" sz="2854" b="0" i="1"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(a) Cross section views of micro coaxial line. (b) The picture of the GSG probe. (c) The picture of the calibration kits. (d) The detailed size of the interface. </a:t>
            </a:r>
          </a:p>
        </p:txBody>
      </p:sp>
    </p:spTree>
    <p:extLst>
      <p:ext uri="{BB962C8B-B14F-4D97-AF65-F5344CB8AC3E}">
        <p14:creationId xmlns:p14="http://schemas.microsoft.com/office/powerpoint/2010/main" val="3042798673"/>
      </p:ext>
    </p:extLst>
  </p:cSld>
  <p:clrMapOvr>
    <a:masterClrMapping/>
  </p:clrMapOvr>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Office Theme</Template>
  <TotalTime>668</TotalTime>
  <Words>628</Words>
  <Application>Microsoft Office PowerPoint</Application>
  <PresentationFormat>自定义</PresentationFormat>
  <Paragraphs>32</Paragraphs>
  <Slides>1</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vt:i4>
      </vt:variant>
    </vt:vector>
  </HeadingPairs>
  <TitlesOfParts>
    <vt:vector size="7" baseType="lpstr">
      <vt:lpstr>等线</vt:lpstr>
      <vt:lpstr>等线 Light</vt:lpstr>
      <vt:lpstr>Arial</vt:lpstr>
      <vt:lpstr>Calibri</vt:lpstr>
      <vt:lpstr>Times New Roman</vt:lpstr>
      <vt:lpstr>1_Office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刘 双阳</dc:creator>
  <cp:lastModifiedBy>吴 文萱</cp:lastModifiedBy>
  <cp:revision>30</cp:revision>
  <dcterms:created xsi:type="dcterms:W3CDTF">2020-11-23T11:47:53Z</dcterms:created>
  <dcterms:modified xsi:type="dcterms:W3CDTF">2021-08-14T13:27:33Z</dcterms:modified>
</cp:coreProperties>
</file>