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sdx" ContentType="application/vnd.ms-visio.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00BC"/>
    <a:srgbClr val="BF119A"/>
    <a:srgbClr val="A52B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97" autoAdjust="0"/>
    <p:restoredTop sz="94660"/>
  </p:normalViewPr>
  <p:slideViewPr>
    <p:cSldViewPr snapToGrid="0">
      <p:cViewPr>
        <p:scale>
          <a:sx n="50" d="100"/>
          <a:sy n="50" d="100"/>
        </p:scale>
        <p:origin x="306" y="-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FF1F91-C9CF-4A3A-8066-1B6FBB573E6D}"/>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18A8F685-ABAA-40E2-9502-30643AA6F5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6E1FF6FB-8C65-4A1B-B37C-1B8DB4053BAF}"/>
              </a:ext>
            </a:extLst>
          </p:cNvPr>
          <p:cNvSpPr>
            <a:spLocks noGrp="1"/>
          </p:cNvSpPr>
          <p:nvPr>
            <p:ph type="dt" sz="half" idx="10"/>
          </p:nvPr>
        </p:nvSpPr>
        <p:spPr/>
        <p:txBody>
          <a:bodyPr/>
          <a:lstStyle/>
          <a:p>
            <a:fld id="{CDAA2A1A-16D4-4229-A106-3E07933A64C3}" type="datetimeFigureOut">
              <a:rPr lang="zh-CN" altLang="en-US" smtClean="0"/>
              <a:t>2021/8/14</a:t>
            </a:fld>
            <a:endParaRPr lang="zh-CN" altLang="en-US"/>
          </a:p>
        </p:txBody>
      </p:sp>
      <p:sp>
        <p:nvSpPr>
          <p:cNvPr id="5" name="页脚占位符 4">
            <a:extLst>
              <a:ext uri="{FF2B5EF4-FFF2-40B4-BE49-F238E27FC236}">
                <a16:creationId xmlns:a16="http://schemas.microsoft.com/office/drawing/2014/main" id="{885D9606-F5FB-4F7A-B711-D016A0D860C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3ACD22F-58B1-4DF8-B109-66F867193682}"/>
              </a:ext>
            </a:extLst>
          </p:cNvPr>
          <p:cNvSpPr>
            <a:spLocks noGrp="1"/>
          </p:cNvSpPr>
          <p:nvPr>
            <p:ph type="sldNum" sz="quarter" idx="12"/>
          </p:nvPr>
        </p:nvSpPr>
        <p:spPr/>
        <p:txBody>
          <a:body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963999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4B4CD1-93D6-4703-A525-4D0FAFB8F3C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16CF630C-C32E-44ED-814C-E9AE16C3494E}"/>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8653D9C-ADE8-4737-8039-AE556ACAE2D0}"/>
              </a:ext>
            </a:extLst>
          </p:cNvPr>
          <p:cNvSpPr>
            <a:spLocks noGrp="1"/>
          </p:cNvSpPr>
          <p:nvPr>
            <p:ph type="dt" sz="half" idx="10"/>
          </p:nvPr>
        </p:nvSpPr>
        <p:spPr/>
        <p:txBody>
          <a:bodyPr/>
          <a:lstStyle/>
          <a:p>
            <a:fld id="{CDAA2A1A-16D4-4229-A106-3E07933A64C3}" type="datetimeFigureOut">
              <a:rPr lang="zh-CN" altLang="en-US" smtClean="0"/>
              <a:t>2021/8/14</a:t>
            </a:fld>
            <a:endParaRPr lang="zh-CN" altLang="en-US"/>
          </a:p>
        </p:txBody>
      </p:sp>
      <p:sp>
        <p:nvSpPr>
          <p:cNvPr id="5" name="页脚占位符 4">
            <a:extLst>
              <a:ext uri="{FF2B5EF4-FFF2-40B4-BE49-F238E27FC236}">
                <a16:creationId xmlns:a16="http://schemas.microsoft.com/office/drawing/2014/main" id="{A4AB6CD0-15FE-4BA9-AF6F-74C50F40E05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0E96556-2C26-49CA-9D81-6E9A03A92C19}"/>
              </a:ext>
            </a:extLst>
          </p:cNvPr>
          <p:cNvSpPr>
            <a:spLocks noGrp="1"/>
          </p:cNvSpPr>
          <p:nvPr>
            <p:ph type="sldNum" sz="quarter" idx="12"/>
          </p:nvPr>
        </p:nvSpPr>
        <p:spPr/>
        <p:txBody>
          <a:body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799547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8A1EF56F-F5B4-4131-A823-EEA8C9CBA671}"/>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11A3E0C-5B85-4119-9E52-C3104E3B1289}"/>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B2D4830-214A-48D0-B759-CFA59F13CF52}"/>
              </a:ext>
            </a:extLst>
          </p:cNvPr>
          <p:cNvSpPr>
            <a:spLocks noGrp="1"/>
          </p:cNvSpPr>
          <p:nvPr>
            <p:ph type="dt" sz="half" idx="10"/>
          </p:nvPr>
        </p:nvSpPr>
        <p:spPr/>
        <p:txBody>
          <a:bodyPr/>
          <a:lstStyle/>
          <a:p>
            <a:fld id="{CDAA2A1A-16D4-4229-A106-3E07933A64C3}" type="datetimeFigureOut">
              <a:rPr lang="zh-CN" altLang="en-US" smtClean="0"/>
              <a:t>2021/8/14</a:t>
            </a:fld>
            <a:endParaRPr lang="zh-CN" altLang="en-US"/>
          </a:p>
        </p:txBody>
      </p:sp>
      <p:sp>
        <p:nvSpPr>
          <p:cNvPr id="5" name="页脚占位符 4">
            <a:extLst>
              <a:ext uri="{FF2B5EF4-FFF2-40B4-BE49-F238E27FC236}">
                <a16:creationId xmlns:a16="http://schemas.microsoft.com/office/drawing/2014/main" id="{47E1D47C-F3B8-4809-8CF7-5EBF6533A2C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8F0709F-5BA0-4FD0-A64A-701118984399}"/>
              </a:ext>
            </a:extLst>
          </p:cNvPr>
          <p:cNvSpPr>
            <a:spLocks noGrp="1"/>
          </p:cNvSpPr>
          <p:nvPr>
            <p:ph type="sldNum" sz="quarter" idx="12"/>
          </p:nvPr>
        </p:nvSpPr>
        <p:spPr/>
        <p:txBody>
          <a:body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1105699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83B040-609B-4692-8311-4D46FADEE37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A06137C-096F-48DE-B19D-AF4AAF707555}"/>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4FD8126-CFF2-4437-8207-F5BB64EC2F74}"/>
              </a:ext>
            </a:extLst>
          </p:cNvPr>
          <p:cNvSpPr>
            <a:spLocks noGrp="1"/>
          </p:cNvSpPr>
          <p:nvPr>
            <p:ph type="dt" sz="half" idx="10"/>
          </p:nvPr>
        </p:nvSpPr>
        <p:spPr/>
        <p:txBody>
          <a:bodyPr/>
          <a:lstStyle/>
          <a:p>
            <a:fld id="{CDAA2A1A-16D4-4229-A106-3E07933A64C3}" type="datetimeFigureOut">
              <a:rPr lang="zh-CN" altLang="en-US" smtClean="0"/>
              <a:t>2021/8/14</a:t>
            </a:fld>
            <a:endParaRPr lang="zh-CN" altLang="en-US"/>
          </a:p>
        </p:txBody>
      </p:sp>
      <p:sp>
        <p:nvSpPr>
          <p:cNvPr id="5" name="页脚占位符 4">
            <a:extLst>
              <a:ext uri="{FF2B5EF4-FFF2-40B4-BE49-F238E27FC236}">
                <a16:creationId xmlns:a16="http://schemas.microsoft.com/office/drawing/2014/main" id="{EAD128C4-6CA1-43B5-B629-D883B5AB843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35BCB80-6E4C-4CFE-8C6C-E114DDBF9429}"/>
              </a:ext>
            </a:extLst>
          </p:cNvPr>
          <p:cNvSpPr>
            <a:spLocks noGrp="1"/>
          </p:cNvSpPr>
          <p:nvPr>
            <p:ph type="sldNum" sz="quarter" idx="12"/>
          </p:nvPr>
        </p:nvSpPr>
        <p:spPr/>
        <p:txBody>
          <a:body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3649426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30C7A5-413E-414D-8306-0A972EB49086}"/>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292FFB7A-654C-4119-8FBC-A39C397D5D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A751B863-0C81-4E70-BE91-B2881104BEBB}"/>
              </a:ext>
            </a:extLst>
          </p:cNvPr>
          <p:cNvSpPr>
            <a:spLocks noGrp="1"/>
          </p:cNvSpPr>
          <p:nvPr>
            <p:ph type="dt" sz="half" idx="10"/>
          </p:nvPr>
        </p:nvSpPr>
        <p:spPr/>
        <p:txBody>
          <a:bodyPr/>
          <a:lstStyle/>
          <a:p>
            <a:fld id="{CDAA2A1A-16D4-4229-A106-3E07933A64C3}" type="datetimeFigureOut">
              <a:rPr lang="zh-CN" altLang="en-US" smtClean="0"/>
              <a:t>2021/8/14</a:t>
            </a:fld>
            <a:endParaRPr lang="zh-CN" altLang="en-US"/>
          </a:p>
        </p:txBody>
      </p:sp>
      <p:sp>
        <p:nvSpPr>
          <p:cNvPr id="5" name="页脚占位符 4">
            <a:extLst>
              <a:ext uri="{FF2B5EF4-FFF2-40B4-BE49-F238E27FC236}">
                <a16:creationId xmlns:a16="http://schemas.microsoft.com/office/drawing/2014/main" id="{FB001CE9-FE80-4BA7-B3CF-7A369355F9D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BF75C14-404C-4529-A148-CEF635B86D55}"/>
              </a:ext>
            </a:extLst>
          </p:cNvPr>
          <p:cNvSpPr>
            <a:spLocks noGrp="1"/>
          </p:cNvSpPr>
          <p:nvPr>
            <p:ph type="sldNum" sz="quarter" idx="12"/>
          </p:nvPr>
        </p:nvSpPr>
        <p:spPr/>
        <p:txBody>
          <a:body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210593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9790C3-66A4-4C07-8855-2409C42E74D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C390242-A11B-40D1-8C64-090F536FBE04}"/>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48827294-60CE-405D-A19D-72B8F9128BFD}"/>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4AA3B156-CE36-4E7A-B510-9C7774A01D6F}"/>
              </a:ext>
            </a:extLst>
          </p:cNvPr>
          <p:cNvSpPr>
            <a:spLocks noGrp="1"/>
          </p:cNvSpPr>
          <p:nvPr>
            <p:ph type="dt" sz="half" idx="10"/>
          </p:nvPr>
        </p:nvSpPr>
        <p:spPr/>
        <p:txBody>
          <a:bodyPr/>
          <a:lstStyle/>
          <a:p>
            <a:fld id="{CDAA2A1A-16D4-4229-A106-3E07933A64C3}" type="datetimeFigureOut">
              <a:rPr lang="zh-CN" altLang="en-US" smtClean="0"/>
              <a:t>2021/8/14</a:t>
            </a:fld>
            <a:endParaRPr lang="zh-CN" altLang="en-US"/>
          </a:p>
        </p:txBody>
      </p:sp>
      <p:sp>
        <p:nvSpPr>
          <p:cNvPr id="6" name="页脚占位符 5">
            <a:extLst>
              <a:ext uri="{FF2B5EF4-FFF2-40B4-BE49-F238E27FC236}">
                <a16:creationId xmlns:a16="http://schemas.microsoft.com/office/drawing/2014/main" id="{DE37DACD-0A35-4773-97F6-A05FA629C45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4666CF2-DB2A-4090-A539-B4AFA69CD991}"/>
              </a:ext>
            </a:extLst>
          </p:cNvPr>
          <p:cNvSpPr>
            <a:spLocks noGrp="1"/>
          </p:cNvSpPr>
          <p:nvPr>
            <p:ph type="sldNum" sz="quarter" idx="12"/>
          </p:nvPr>
        </p:nvSpPr>
        <p:spPr/>
        <p:txBody>
          <a:body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3165490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034CB9-DDA2-49A1-8EAD-5ED7D9B72E95}"/>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2AAEAB5-298E-4F51-A44E-645085BA88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CF08A76-7B06-47A8-BA04-EB963197C876}"/>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0927EACD-A91B-479E-9EB2-62B824D163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CFABB391-B8C8-4A0F-AF1F-0582BBF11EEA}"/>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1E54C746-3E26-4B82-ACB9-8B49BB2B9C66}"/>
              </a:ext>
            </a:extLst>
          </p:cNvPr>
          <p:cNvSpPr>
            <a:spLocks noGrp="1"/>
          </p:cNvSpPr>
          <p:nvPr>
            <p:ph type="dt" sz="half" idx="10"/>
          </p:nvPr>
        </p:nvSpPr>
        <p:spPr/>
        <p:txBody>
          <a:bodyPr/>
          <a:lstStyle/>
          <a:p>
            <a:fld id="{CDAA2A1A-16D4-4229-A106-3E07933A64C3}" type="datetimeFigureOut">
              <a:rPr lang="zh-CN" altLang="en-US" smtClean="0"/>
              <a:t>2021/8/14</a:t>
            </a:fld>
            <a:endParaRPr lang="zh-CN" altLang="en-US"/>
          </a:p>
        </p:txBody>
      </p:sp>
      <p:sp>
        <p:nvSpPr>
          <p:cNvPr id="8" name="页脚占位符 7">
            <a:extLst>
              <a:ext uri="{FF2B5EF4-FFF2-40B4-BE49-F238E27FC236}">
                <a16:creationId xmlns:a16="http://schemas.microsoft.com/office/drawing/2014/main" id="{17F468CE-6F2D-41CD-861A-173C80CE5652}"/>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E7BD8F6B-5DA2-4596-B2F6-E3328F791606}"/>
              </a:ext>
            </a:extLst>
          </p:cNvPr>
          <p:cNvSpPr>
            <a:spLocks noGrp="1"/>
          </p:cNvSpPr>
          <p:nvPr>
            <p:ph type="sldNum" sz="quarter" idx="12"/>
          </p:nvPr>
        </p:nvSpPr>
        <p:spPr/>
        <p:txBody>
          <a:body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331022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C14D86-6FC7-455B-AA88-A1CCF8012EBC}"/>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B0EEB1F1-F61E-418B-B4F6-80FDF30DA3A0}"/>
              </a:ext>
            </a:extLst>
          </p:cNvPr>
          <p:cNvSpPr>
            <a:spLocks noGrp="1"/>
          </p:cNvSpPr>
          <p:nvPr>
            <p:ph type="dt" sz="half" idx="10"/>
          </p:nvPr>
        </p:nvSpPr>
        <p:spPr/>
        <p:txBody>
          <a:bodyPr/>
          <a:lstStyle/>
          <a:p>
            <a:fld id="{CDAA2A1A-16D4-4229-A106-3E07933A64C3}" type="datetimeFigureOut">
              <a:rPr lang="zh-CN" altLang="en-US" smtClean="0"/>
              <a:t>2021/8/14</a:t>
            </a:fld>
            <a:endParaRPr lang="zh-CN" altLang="en-US"/>
          </a:p>
        </p:txBody>
      </p:sp>
      <p:sp>
        <p:nvSpPr>
          <p:cNvPr id="4" name="页脚占位符 3">
            <a:extLst>
              <a:ext uri="{FF2B5EF4-FFF2-40B4-BE49-F238E27FC236}">
                <a16:creationId xmlns:a16="http://schemas.microsoft.com/office/drawing/2014/main" id="{437C69CF-ED52-4B96-B149-8E607EB9324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F2E9E5C6-D75E-4588-AEF7-5F0E1DBCC312}"/>
              </a:ext>
            </a:extLst>
          </p:cNvPr>
          <p:cNvSpPr>
            <a:spLocks noGrp="1"/>
          </p:cNvSpPr>
          <p:nvPr>
            <p:ph type="sldNum" sz="quarter" idx="12"/>
          </p:nvPr>
        </p:nvSpPr>
        <p:spPr/>
        <p:txBody>
          <a:body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4070277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52B1EE2-BDB1-46B7-9F53-98EA8923371A}"/>
              </a:ext>
            </a:extLst>
          </p:cNvPr>
          <p:cNvSpPr>
            <a:spLocks noGrp="1"/>
          </p:cNvSpPr>
          <p:nvPr>
            <p:ph type="dt" sz="half" idx="10"/>
          </p:nvPr>
        </p:nvSpPr>
        <p:spPr/>
        <p:txBody>
          <a:bodyPr/>
          <a:lstStyle/>
          <a:p>
            <a:fld id="{CDAA2A1A-16D4-4229-A106-3E07933A64C3}" type="datetimeFigureOut">
              <a:rPr lang="zh-CN" altLang="en-US" smtClean="0"/>
              <a:t>2021/8/14</a:t>
            </a:fld>
            <a:endParaRPr lang="zh-CN" altLang="en-US"/>
          </a:p>
        </p:txBody>
      </p:sp>
      <p:sp>
        <p:nvSpPr>
          <p:cNvPr id="3" name="页脚占位符 2">
            <a:extLst>
              <a:ext uri="{FF2B5EF4-FFF2-40B4-BE49-F238E27FC236}">
                <a16:creationId xmlns:a16="http://schemas.microsoft.com/office/drawing/2014/main" id="{C2E2D224-4783-48CD-B495-1771FC632204}"/>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BC31042E-0FED-4727-B703-7A976F332FE2}"/>
              </a:ext>
            </a:extLst>
          </p:cNvPr>
          <p:cNvSpPr>
            <a:spLocks noGrp="1"/>
          </p:cNvSpPr>
          <p:nvPr>
            <p:ph type="sldNum" sz="quarter" idx="12"/>
          </p:nvPr>
        </p:nvSpPr>
        <p:spPr/>
        <p:txBody>
          <a:body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53255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780C0C-5183-4B62-8FD0-EBF80382231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FB63AB0D-498E-4BF8-8EA0-9894DC0FBF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27E0445B-277D-486B-A571-6BA373DFD1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9BA54BF-D8A4-4381-8CFF-29144D7FBEF8}"/>
              </a:ext>
            </a:extLst>
          </p:cNvPr>
          <p:cNvSpPr>
            <a:spLocks noGrp="1"/>
          </p:cNvSpPr>
          <p:nvPr>
            <p:ph type="dt" sz="half" idx="10"/>
          </p:nvPr>
        </p:nvSpPr>
        <p:spPr/>
        <p:txBody>
          <a:bodyPr/>
          <a:lstStyle/>
          <a:p>
            <a:fld id="{CDAA2A1A-16D4-4229-A106-3E07933A64C3}" type="datetimeFigureOut">
              <a:rPr lang="zh-CN" altLang="en-US" smtClean="0"/>
              <a:t>2021/8/14</a:t>
            </a:fld>
            <a:endParaRPr lang="zh-CN" altLang="en-US"/>
          </a:p>
        </p:txBody>
      </p:sp>
      <p:sp>
        <p:nvSpPr>
          <p:cNvPr id="6" name="页脚占位符 5">
            <a:extLst>
              <a:ext uri="{FF2B5EF4-FFF2-40B4-BE49-F238E27FC236}">
                <a16:creationId xmlns:a16="http://schemas.microsoft.com/office/drawing/2014/main" id="{3118AC80-6EAF-401A-BD0C-939A05A593C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AB6CC92-4E4A-4FCC-91B7-DED10D60370D}"/>
              </a:ext>
            </a:extLst>
          </p:cNvPr>
          <p:cNvSpPr>
            <a:spLocks noGrp="1"/>
          </p:cNvSpPr>
          <p:nvPr>
            <p:ph type="sldNum" sz="quarter" idx="12"/>
          </p:nvPr>
        </p:nvSpPr>
        <p:spPr/>
        <p:txBody>
          <a:body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424336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415634-3A2F-4798-841D-A10C51E9AC3F}"/>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A3F4D9D-5B3E-4731-8888-EF6C2EA9B7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A9CEB02-731A-4E61-ABB0-B9D6870CCF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0318543-ED15-45A7-A855-90839C94DD39}"/>
              </a:ext>
            </a:extLst>
          </p:cNvPr>
          <p:cNvSpPr>
            <a:spLocks noGrp="1"/>
          </p:cNvSpPr>
          <p:nvPr>
            <p:ph type="dt" sz="half" idx="10"/>
          </p:nvPr>
        </p:nvSpPr>
        <p:spPr/>
        <p:txBody>
          <a:bodyPr/>
          <a:lstStyle/>
          <a:p>
            <a:fld id="{CDAA2A1A-16D4-4229-A106-3E07933A64C3}" type="datetimeFigureOut">
              <a:rPr lang="zh-CN" altLang="en-US" smtClean="0"/>
              <a:t>2021/8/14</a:t>
            </a:fld>
            <a:endParaRPr lang="zh-CN" altLang="en-US"/>
          </a:p>
        </p:txBody>
      </p:sp>
      <p:sp>
        <p:nvSpPr>
          <p:cNvPr id="6" name="页脚占位符 5">
            <a:extLst>
              <a:ext uri="{FF2B5EF4-FFF2-40B4-BE49-F238E27FC236}">
                <a16:creationId xmlns:a16="http://schemas.microsoft.com/office/drawing/2014/main" id="{05775232-799D-46E5-BD3E-74765837400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C229D82-E6DA-4A36-AA65-08EBED80A844}"/>
              </a:ext>
            </a:extLst>
          </p:cNvPr>
          <p:cNvSpPr>
            <a:spLocks noGrp="1"/>
          </p:cNvSpPr>
          <p:nvPr>
            <p:ph type="sldNum" sz="quarter" idx="12"/>
          </p:nvPr>
        </p:nvSpPr>
        <p:spPr/>
        <p:txBody>
          <a:body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2241967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897E9C9-2800-4196-A00D-BFA79AA863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4D7CCAE-5DAB-42E7-989E-2FB7920CDF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42AE4C3-ED07-4347-BACB-9D71E8D564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A2A1A-16D4-4229-A106-3E07933A64C3}" type="datetimeFigureOut">
              <a:rPr lang="zh-CN" altLang="en-US" smtClean="0"/>
              <a:t>2021/8/14</a:t>
            </a:fld>
            <a:endParaRPr lang="zh-CN" altLang="en-US"/>
          </a:p>
        </p:txBody>
      </p:sp>
      <p:sp>
        <p:nvSpPr>
          <p:cNvPr id="5" name="页脚占位符 4">
            <a:extLst>
              <a:ext uri="{FF2B5EF4-FFF2-40B4-BE49-F238E27FC236}">
                <a16:creationId xmlns:a16="http://schemas.microsoft.com/office/drawing/2014/main" id="{13F3FD8C-9AE9-4D5D-A91E-2140ADE179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AABA7551-F87C-440B-A71E-606A395104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A0217F-AA6E-4862-8438-74570FC6A2F1}" type="slidenum">
              <a:rPr lang="zh-CN" altLang="en-US" smtClean="0"/>
              <a:t>‹#›</a:t>
            </a:fld>
            <a:endParaRPr lang="zh-CN" altLang="en-US"/>
          </a:p>
        </p:txBody>
      </p:sp>
    </p:spTree>
    <p:extLst>
      <p:ext uri="{BB962C8B-B14F-4D97-AF65-F5344CB8AC3E}">
        <p14:creationId xmlns:p14="http://schemas.microsoft.com/office/powerpoint/2010/main" val="93601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13" Type="http://schemas.openxmlformats.org/officeDocument/2006/relationships/oleObject" Target="../embeddings/oleObject3.bin"/><Relationship Id="rId18" Type="http://schemas.openxmlformats.org/officeDocument/2006/relationships/image" Target="../media/image9.wmf"/><Relationship Id="rId26" Type="http://schemas.openxmlformats.org/officeDocument/2006/relationships/image" Target="../media/image13.wmf"/><Relationship Id="rId3" Type="http://schemas.microsoft.com/office/2007/relationships/hdphoto" Target="../media/hdphoto1.wdp"/><Relationship Id="rId21" Type="http://schemas.openxmlformats.org/officeDocument/2006/relationships/oleObject" Target="../embeddings/oleObject6.bin"/><Relationship Id="rId7" Type="http://schemas.openxmlformats.org/officeDocument/2006/relationships/image" Target="../media/image3.wmf"/><Relationship Id="rId12" Type="http://schemas.openxmlformats.org/officeDocument/2006/relationships/image" Target="../media/image6.png"/><Relationship Id="rId17" Type="http://schemas.openxmlformats.org/officeDocument/2006/relationships/oleObject" Target="../embeddings/oleObject5.bin"/><Relationship Id="rId25" Type="http://schemas.openxmlformats.org/officeDocument/2006/relationships/oleObject" Target="../embeddings/oleObject8.bin"/><Relationship Id="rId2" Type="http://schemas.openxmlformats.org/officeDocument/2006/relationships/image" Target="../media/image1.png"/><Relationship Id="rId16" Type="http://schemas.openxmlformats.org/officeDocument/2006/relationships/image" Target="../media/image8.wmf"/><Relationship Id="rId20" Type="http://schemas.openxmlformats.org/officeDocument/2006/relationships/image" Target="../media/image10.emf"/><Relationship Id="rId29"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oleObject" Target="../embeddings/oleObject1.bin"/><Relationship Id="rId11" Type="http://schemas.openxmlformats.org/officeDocument/2006/relationships/image" Target="../media/image5.emf"/><Relationship Id="rId24" Type="http://schemas.openxmlformats.org/officeDocument/2006/relationships/image" Target="../media/image12.wmf"/><Relationship Id="rId5" Type="http://schemas.microsoft.com/office/2007/relationships/hdphoto" Target="../media/hdphoto2.wdp"/><Relationship Id="rId15" Type="http://schemas.openxmlformats.org/officeDocument/2006/relationships/oleObject" Target="../embeddings/oleObject4.bin"/><Relationship Id="rId23" Type="http://schemas.openxmlformats.org/officeDocument/2006/relationships/oleObject" Target="../embeddings/oleObject7.bin"/><Relationship Id="rId28" Type="http://schemas.openxmlformats.org/officeDocument/2006/relationships/image" Target="../media/image15.png"/><Relationship Id="rId10" Type="http://schemas.openxmlformats.org/officeDocument/2006/relationships/package" Target="../embeddings/Microsoft_Visio___.vsdx"/><Relationship Id="rId19" Type="http://schemas.openxmlformats.org/officeDocument/2006/relationships/package" Target="../embeddings/Microsoft_Visio___1.vsdx"/><Relationship Id="rId4" Type="http://schemas.openxmlformats.org/officeDocument/2006/relationships/image" Target="../media/image2.png"/><Relationship Id="rId9" Type="http://schemas.openxmlformats.org/officeDocument/2006/relationships/image" Target="../media/image4.wmf"/><Relationship Id="rId14" Type="http://schemas.openxmlformats.org/officeDocument/2006/relationships/image" Target="../media/image7.wmf"/><Relationship Id="rId22" Type="http://schemas.openxmlformats.org/officeDocument/2006/relationships/image" Target="../media/image11.wmf"/><Relationship Id="rId27" Type="http://schemas.openxmlformats.org/officeDocument/2006/relationships/image" Target="../media/image14.png"/><Relationship Id="rId30"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lumMod val="45000"/>
                <a:lumOff val="55000"/>
                <a:alpha val="14000"/>
              </a:schemeClr>
            </a:gs>
            <a:gs pos="100000">
              <a:schemeClr val="accent1">
                <a:lumMod val="45000"/>
                <a:lumOff val="55000"/>
                <a:alpha val="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6F782EE3-D728-4B5C-B60C-8328B9D94B66}"/>
              </a:ext>
            </a:extLst>
          </p:cNvPr>
          <p:cNvSpPr/>
          <p:nvPr/>
        </p:nvSpPr>
        <p:spPr>
          <a:xfrm>
            <a:off x="0" y="1"/>
            <a:ext cx="12153124" cy="872836"/>
          </a:xfrm>
          <a:prstGeom prst="rect">
            <a:avLst/>
          </a:prstGeom>
          <a:solidFill>
            <a:srgbClr val="FFC000">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highlight>
                <a:srgbClr val="FFFF00"/>
              </a:highlight>
            </a:endParaRPr>
          </a:p>
        </p:txBody>
      </p:sp>
      <p:sp>
        <p:nvSpPr>
          <p:cNvPr id="6" name="文本框 5">
            <a:extLst>
              <a:ext uri="{FF2B5EF4-FFF2-40B4-BE49-F238E27FC236}">
                <a16:creationId xmlns:a16="http://schemas.microsoft.com/office/drawing/2014/main" id="{75EC304E-D6CD-4EF9-90F5-F29DD3467218}"/>
              </a:ext>
            </a:extLst>
          </p:cNvPr>
          <p:cNvSpPr txBox="1"/>
          <p:nvPr/>
        </p:nvSpPr>
        <p:spPr>
          <a:xfrm>
            <a:off x="152398" y="112295"/>
            <a:ext cx="9402275" cy="369332"/>
          </a:xfrm>
          <a:prstGeom prst="rect">
            <a:avLst/>
          </a:prstGeom>
          <a:noFill/>
        </p:spPr>
        <p:txBody>
          <a:bodyPr wrap="square" rtlCol="0">
            <a:spAutoFit/>
          </a:bodyPr>
          <a:lstStyle/>
          <a:p>
            <a:r>
              <a:rPr lang="en-US" altLang="zh-CN" b="1" i="1">
                <a:solidFill>
                  <a:schemeClr val="accent1">
                    <a:lumMod val="75000"/>
                  </a:schemeClr>
                </a:solidFill>
                <a:effectLst/>
                <a:latin typeface="Times New Roman" panose="02020603050405020304" pitchFamily="18" charset="0"/>
                <a:ea typeface="Microsoft YaHei" panose="020B0503020204020204" pitchFamily="34" charset="-122"/>
                <a:cs typeface="Times New Roman" panose="02020603050405020304" pitchFamily="18" charset="0"/>
              </a:rPr>
              <a:t>Fast Filling Algorithm of EDM-RACA Matrix Based on Centroid Segmentation Moment Method</a:t>
            </a:r>
            <a:endParaRPr lang="zh-CN" altLang="en-US" b="1" i="1">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8" name="图片 7">
            <a:extLst>
              <a:ext uri="{FF2B5EF4-FFF2-40B4-BE49-F238E27FC236}">
                <a16:creationId xmlns:a16="http://schemas.microsoft.com/office/drawing/2014/main" id="{6DF78002-B212-4B15-B180-9E60CC08A897}"/>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857" b="97143" l="885" r="97788">
                        <a14:foregroundMark x1="43805" y1="7619" x2="43805" y2="7619"/>
                        <a14:foregroundMark x1="11504" y1="85714" x2="11504" y2="85714"/>
                        <a14:foregroundMark x1="4867" y1="93333" x2="4867" y2="93333"/>
                        <a14:foregroundMark x1="1327" y1="94286" x2="1327" y2="94286"/>
                        <a14:foregroundMark x1="11062" y1="91429" x2="11062" y2="91429"/>
                        <a14:foregroundMark x1="13274" y1="94286" x2="13274" y2="94286"/>
                        <a14:foregroundMark x1="8850" y1="97619" x2="8850" y2="97619"/>
                        <a14:foregroundMark x1="22124" y1="84286" x2="22124" y2="84286"/>
                        <a14:foregroundMark x1="19469" y1="87619" x2="19469" y2="87619"/>
                        <a14:foregroundMark x1="37168" y1="87143" x2="37168" y2="87143"/>
                        <a14:foregroundMark x1="32743" y1="86667" x2="32743" y2="86667"/>
                        <a14:foregroundMark x1="32301" y1="95238" x2="32301" y2="95238"/>
                        <a14:foregroundMark x1="38496" y1="92381" x2="38496" y2="92381"/>
                        <a14:foregroundMark x1="38938" y1="83333" x2="38938" y2="83333"/>
                        <a14:foregroundMark x1="42035" y1="98571" x2="42035" y2="98571"/>
                        <a14:foregroundMark x1="41150" y1="98571" x2="41150" y2="98571"/>
                        <a14:foregroundMark x1="50000" y1="95238" x2="50000" y2="95238"/>
                        <a14:foregroundMark x1="51770" y1="90000" x2="51770" y2="90000"/>
                        <a14:foregroundMark x1="63274" y1="85238" x2="63274" y2="85238"/>
                        <a14:foregroundMark x1="67699" y1="87143" x2="67699" y2="87143"/>
                        <a14:foregroundMark x1="78761" y1="91429" x2="78761" y2="91429"/>
                        <a14:foregroundMark x1="80973" y1="95238" x2="80973" y2="95238"/>
                        <a14:foregroundMark x1="94248" y1="92381" x2="94248" y2="92381"/>
                        <a14:foregroundMark x1="88496" y1="92381" x2="88496" y2="92381"/>
                        <a14:foregroundMark x1="94248" y1="84762" x2="94248" y2="84762"/>
                        <a14:foregroundMark x1="98230" y1="84762" x2="98230" y2="84762"/>
                        <a14:foregroundMark x1="50442" y1="2857" x2="50442" y2="2857"/>
                      </a14:backgroundRemoval>
                    </a14:imgEffect>
                    <a14:imgEffect>
                      <a14:colorTemperature colorTemp="4963"/>
                    </a14:imgEffect>
                    <a14:imgEffect>
                      <a14:saturation sat="111000"/>
                    </a14:imgEffect>
                  </a14:imgLayer>
                </a14:imgProps>
              </a:ext>
              <a:ext uri="{28A0092B-C50C-407E-A947-70E740481C1C}">
                <a14:useLocalDpi xmlns:a14="http://schemas.microsoft.com/office/drawing/2010/main" val="0"/>
              </a:ext>
            </a:extLst>
          </a:blip>
          <a:stretch>
            <a:fillRect/>
          </a:stretch>
        </p:blipFill>
        <p:spPr>
          <a:xfrm>
            <a:off x="11371810" y="58441"/>
            <a:ext cx="781313" cy="725999"/>
          </a:xfrm>
          <a:prstGeom prst="rect">
            <a:avLst/>
          </a:prstGeom>
          <a:noFill/>
          <a:effectLst>
            <a:outerShdw blurRad="50800" dist="38100" dir="2700000" algn="tl" rotWithShape="0">
              <a:prstClr val="black">
                <a:alpha val="40000"/>
              </a:prstClr>
            </a:outerShdw>
          </a:effectLst>
        </p:spPr>
      </p:pic>
      <p:sp>
        <p:nvSpPr>
          <p:cNvPr id="9" name="文本框 8">
            <a:extLst>
              <a:ext uri="{FF2B5EF4-FFF2-40B4-BE49-F238E27FC236}">
                <a16:creationId xmlns:a16="http://schemas.microsoft.com/office/drawing/2014/main" id="{5B27A7B5-4C3F-4814-AE9B-7B3FD2C0627E}"/>
              </a:ext>
            </a:extLst>
          </p:cNvPr>
          <p:cNvSpPr txBox="1"/>
          <p:nvPr/>
        </p:nvSpPr>
        <p:spPr>
          <a:xfrm>
            <a:off x="278541" y="472445"/>
            <a:ext cx="1753264" cy="338554"/>
          </a:xfrm>
          <a:prstGeom prst="rect">
            <a:avLst/>
          </a:prstGeom>
          <a:noFill/>
        </p:spPr>
        <p:txBody>
          <a:bodyPr wrap="square" rtlCol="0">
            <a:spAutoFit/>
          </a:bodyPr>
          <a:lstStyle/>
          <a:p>
            <a:r>
              <a:rPr lang="en-US" altLang="zh-CN" sz="1600" i="1">
                <a:latin typeface="Times New Roman" panose="02020603050405020304" pitchFamily="18" charset="0"/>
                <a:cs typeface="Times New Roman" panose="02020603050405020304" pitchFamily="18" charset="0"/>
              </a:rPr>
              <a:t>Jianning Zhang</a:t>
            </a:r>
            <a:endParaRPr lang="zh-CN" altLang="en-US" sz="1600" i="1">
              <a:latin typeface="Times New Roman" panose="02020603050405020304" pitchFamily="18" charset="0"/>
              <a:cs typeface="Times New Roman" panose="02020603050405020304" pitchFamily="18" charset="0"/>
            </a:endParaRPr>
          </a:p>
        </p:txBody>
      </p:sp>
      <p:sp>
        <p:nvSpPr>
          <p:cNvPr id="18" name="文本框 17">
            <a:extLst>
              <a:ext uri="{FF2B5EF4-FFF2-40B4-BE49-F238E27FC236}">
                <a16:creationId xmlns:a16="http://schemas.microsoft.com/office/drawing/2014/main" id="{CDB53D80-27BF-4048-BB16-9F22A8F58A6C}"/>
              </a:ext>
            </a:extLst>
          </p:cNvPr>
          <p:cNvSpPr txBox="1"/>
          <p:nvPr/>
        </p:nvSpPr>
        <p:spPr>
          <a:xfrm>
            <a:off x="1754417" y="472445"/>
            <a:ext cx="1753264" cy="338554"/>
          </a:xfrm>
          <a:prstGeom prst="rect">
            <a:avLst/>
          </a:prstGeom>
          <a:noFill/>
        </p:spPr>
        <p:txBody>
          <a:bodyPr wrap="square" rtlCol="0">
            <a:spAutoFit/>
          </a:bodyPr>
          <a:lstStyle/>
          <a:p>
            <a:r>
              <a:rPr lang="en-US" altLang="zh-CN" sz="1600" i="1">
                <a:latin typeface="Times New Roman" panose="02020603050405020304" pitchFamily="18" charset="0"/>
                <a:cs typeface="Times New Roman" panose="02020603050405020304" pitchFamily="18" charset="0"/>
              </a:rPr>
              <a:t>Yun Wang</a:t>
            </a:r>
            <a:endParaRPr lang="zh-CN" altLang="en-US" sz="1600" i="1">
              <a:latin typeface="Times New Roman" panose="02020603050405020304" pitchFamily="18" charset="0"/>
              <a:cs typeface="Times New Roman" panose="02020603050405020304" pitchFamily="18" charset="0"/>
            </a:endParaRPr>
          </a:p>
        </p:txBody>
      </p:sp>
      <p:sp>
        <p:nvSpPr>
          <p:cNvPr id="19" name="文本框 18">
            <a:extLst>
              <a:ext uri="{FF2B5EF4-FFF2-40B4-BE49-F238E27FC236}">
                <a16:creationId xmlns:a16="http://schemas.microsoft.com/office/drawing/2014/main" id="{E87B02BD-C538-4889-B5C0-C5C90A0A5046}"/>
              </a:ext>
            </a:extLst>
          </p:cNvPr>
          <p:cNvSpPr txBox="1"/>
          <p:nvPr/>
        </p:nvSpPr>
        <p:spPr>
          <a:xfrm>
            <a:off x="2821722" y="472445"/>
            <a:ext cx="1753264" cy="338554"/>
          </a:xfrm>
          <a:prstGeom prst="rect">
            <a:avLst/>
          </a:prstGeom>
          <a:noFill/>
        </p:spPr>
        <p:txBody>
          <a:bodyPr wrap="square" rtlCol="0">
            <a:spAutoFit/>
          </a:bodyPr>
          <a:lstStyle/>
          <a:p>
            <a:r>
              <a:rPr lang="en-US" altLang="zh-CN" sz="1600" i="1">
                <a:latin typeface="Times New Roman" panose="02020603050405020304" pitchFamily="18" charset="0"/>
                <a:cs typeface="Times New Roman" panose="02020603050405020304" pitchFamily="18" charset="0"/>
              </a:rPr>
              <a:t>Guangyu Zhang</a:t>
            </a:r>
            <a:endParaRPr lang="zh-CN" altLang="en-US" sz="1600" i="1">
              <a:latin typeface="Times New Roman" panose="02020603050405020304" pitchFamily="18" charset="0"/>
              <a:cs typeface="Times New Roman" panose="02020603050405020304" pitchFamily="18" charset="0"/>
            </a:endParaRPr>
          </a:p>
        </p:txBody>
      </p:sp>
      <p:sp>
        <p:nvSpPr>
          <p:cNvPr id="20" name="文本框 19">
            <a:extLst>
              <a:ext uri="{FF2B5EF4-FFF2-40B4-BE49-F238E27FC236}">
                <a16:creationId xmlns:a16="http://schemas.microsoft.com/office/drawing/2014/main" id="{B548B0EF-355A-455B-AE8A-569423B959FF}"/>
              </a:ext>
            </a:extLst>
          </p:cNvPr>
          <p:cNvSpPr txBox="1"/>
          <p:nvPr/>
        </p:nvSpPr>
        <p:spPr>
          <a:xfrm>
            <a:off x="4412262" y="472445"/>
            <a:ext cx="1409144" cy="338554"/>
          </a:xfrm>
          <a:prstGeom prst="rect">
            <a:avLst/>
          </a:prstGeom>
          <a:noFill/>
        </p:spPr>
        <p:txBody>
          <a:bodyPr wrap="square" rtlCol="0">
            <a:spAutoFit/>
          </a:bodyPr>
          <a:lstStyle/>
          <a:p>
            <a:r>
              <a:rPr lang="en-US" altLang="zh-CN" sz="1600" i="1">
                <a:latin typeface="Times New Roman" panose="02020603050405020304" pitchFamily="18" charset="0"/>
                <a:cs typeface="Times New Roman" panose="02020603050405020304" pitchFamily="18" charset="0"/>
              </a:rPr>
              <a:t>Junyan Wang</a:t>
            </a:r>
            <a:endParaRPr lang="zh-CN" altLang="en-US" sz="1600" i="1">
              <a:latin typeface="Times New Roman" panose="02020603050405020304" pitchFamily="18" charset="0"/>
              <a:cs typeface="Times New Roman" panose="02020603050405020304" pitchFamily="18" charset="0"/>
            </a:endParaRPr>
          </a:p>
        </p:txBody>
      </p:sp>
      <p:sp>
        <p:nvSpPr>
          <p:cNvPr id="21" name="文本框 20">
            <a:extLst>
              <a:ext uri="{FF2B5EF4-FFF2-40B4-BE49-F238E27FC236}">
                <a16:creationId xmlns:a16="http://schemas.microsoft.com/office/drawing/2014/main" id="{B90A5965-C282-4B7F-A542-E9C8CD21BE74}"/>
              </a:ext>
            </a:extLst>
          </p:cNvPr>
          <p:cNvSpPr txBox="1"/>
          <p:nvPr/>
        </p:nvSpPr>
        <p:spPr>
          <a:xfrm>
            <a:off x="5670014" y="472445"/>
            <a:ext cx="1753264" cy="338554"/>
          </a:xfrm>
          <a:prstGeom prst="rect">
            <a:avLst/>
          </a:prstGeom>
          <a:noFill/>
        </p:spPr>
        <p:txBody>
          <a:bodyPr wrap="square" rtlCol="0">
            <a:spAutoFit/>
          </a:bodyPr>
          <a:lstStyle/>
          <a:p>
            <a:r>
              <a:rPr lang="en-US" altLang="zh-CN" sz="1600" i="1">
                <a:latin typeface="Times New Roman" panose="02020603050405020304" pitchFamily="18" charset="0"/>
                <a:cs typeface="Times New Roman" panose="02020603050405020304" pitchFamily="18" charset="0"/>
              </a:rPr>
              <a:t>Qiuming AI</a:t>
            </a:r>
            <a:endParaRPr lang="zh-CN" altLang="en-US" sz="1600" i="1">
              <a:latin typeface="Times New Roman" panose="02020603050405020304" pitchFamily="18" charset="0"/>
              <a:cs typeface="Times New Roman" panose="02020603050405020304" pitchFamily="18" charset="0"/>
            </a:endParaRPr>
          </a:p>
        </p:txBody>
      </p:sp>
      <p:sp>
        <p:nvSpPr>
          <p:cNvPr id="22" name="文本框 21">
            <a:extLst>
              <a:ext uri="{FF2B5EF4-FFF2-40B4-BE49-F238E27FC236}">
                <a16:creationId xmlns:a16="http://schemas.microsoft.com/office/drawing/2014/main" id="{60BEEE09-AC45-4362-9AAD-382D51FE32B8}"/>
              </a:ext>
            </a:extLst>
          </p:cNvPr>
          <p:cNvSpPr txBox="1"/>
          <p:nvPr/>
        </p:nvSpPr>
        <p:spPr>
          <a:xfrm>
            <a:off x="6916434" y="472445"/>
            <a:ext cx="1753264" cy="338554"/>
          </a:xfrm>
          <a:prstGeom prst="rect">
            <a:avLst/>
          </a:prstGeom>
          <a:noFill/>
        </p:spPr>
        <p:txBody>
          <a:bodyPr wrap="square" rtlCol="0">
            <a:spAutoFit/>
          </a:bodyPr>
          <a:lstStyle/>
          <a:p>
            <a:r>
              <a:rPr lang="en-US" altLang="zh-CN" sz="1600" i="1">
                <a:latin typeface="Times New Roman" panose="02020603050405020304" pitchFamily="18" charset="0"/>
                <a:cs typeface="Times New Roman" panose="02020603050405020304" pitchFamily="18" charset="0"/>
              </a:rPr>
              <a:t>Yaxiu Sun</a:t>
            </a:r>
            <a:endParaRPr lang="zh-CN" altLang="en-US" sz="1600" i="1">
              <a:latin typeface="Times New Roman" panose="02020603050405020304" pitchFamily="18" charset="0"/>
              <a:cs typeface="Times New Roman" panose="02020603050405020304" pitchFamily="18" charset="0"/>
            </a:endParaRPr>
          </a:p>
        </p:txBody>
      </p:sp>
      <p:pic>
        <p:nvPicPr>
          <p:cNvPr id="1040" name="Picture 16">
            <a:extLst>
              <a:ext uri="{FF2B5EF4-FFF2-40B4-BE49-F238E27FC236}">
                <a16:creationId xmlns:a16="http://schemas.microsoft.com/office/drawing/2014/main" id="{ED1D1104-F2C8-4D5E-886C-49CA119D0FFB}"/>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4600" r="90000">
                        <a14:foregroundMark x1="23000" y1="44167" x2="23000" y2="44167"/>
                        <a14:foregroundMark x1="4600" y1="48333" x2="4600" y2="48333"/>
                        <a14:foregroundMark x1="32000" y1="42500" x2="32000" y2="42500"/>
                        <a14:foregroundMark x1="38600" y1="40833" x2="38600" y2="40833"/>
                        <a14:foregroundMark x1="40200" y1="48333" x2="40200" y2="48333"/>
                        <a14:foregroundMark x1="37200" y1="38333" x2="37200" y2="38333"/>
                        <a14:foregroundMark x1="36400" y1="47500" x2="36400" y2="47500"/>
                        <a14:foregroundMark x1="37200" y1="56667" x2="37200" y2="56667"/>
                        <a14:foregroundMark x1="46800" y1="41667" x2="46800" y2="41667"/>
                        <a14:foregroundMark x1="54600" y1="41667" x2="54600" y2="41667"/>
                        <a14:foregroundMark x1="53600" y1="50000" x2="53600" y2="50000"/>
                        <a14:foregroundMark x1="52000" y1="51667" x2="52000" y2="51667"/>
                        <a14:foregroundMark x1="57200" y1="49167" x2="57200" y2="49167"/>
                      </a14:backgroundRemoval>
                    </a14:imgEffect>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9554675" y="-100504"/>
            <a:ext cx="2688793" cy="713416"/>
          </a:xfrm>
          <a:prstGeom prst="rect">
            <a:avLst/>
          </a:prstGeom>
          <a:noFill/>
          <a:extLst>
            <a:ext uri="{909E8E84-426E-40DD-AFC4-6F175D3DCCD1}">
              <a14:hiddenFill xmlns:a14="http://schemas.microsoft.com/office/drawing/2010/main">
                <a:solidFill>
                  <a:srgbClr val="FFFFFF"/>
                </a:solidFill>
              </a14:hiddenFill>
            </a:ext>
          </a:extLst>
        </p:spPr>
      </p:pic>
      <p:sp>
        <p:nvSpPr>
          <p:cNvPr id="10" name="矩形 9">
            <a:extLst>
              <a:ext uri="{FF2B5EF4-FFF2-40B4-BE49-F238E27FC236}">
                <a16:creationId xmlns:a16="http://schemas.microsoft.com/office/drawing/2014/main" id="{84DE3F9C-644D-4A76-B67A-82D74687A8C3}"/>
              </a:ext>
            </a:extLst>
          </p:cNvPr>
          <p:cNvSpPr/>
          <p:nvPr/>
        </p:nvSpPr>
        <p:spPr>
          <a:xfrm>
            <a:off x="9070149" y="472445"/>
            <a:ext cx="2692317" cy="369332"/>
          </a:xfrm>
          <a:prstGeom prst="rect">
            <a:avLst/>
          </a:prstGeom>
          <a:noFill/>
        </p:spPr>
        <p:txBody>
          <a:bodyPr wrap="square" lIns="91440" tIns="45720" rIns="91440" bIns="45720">
            <a:spAutoFit/>
          </a:bodyPr>
          <a:lstStyle/>
          <a:p>
            <a:pPr algn="ctr"/>
            <a:r>
              <a:rPr lang="en-US" altLang="zh-CN">
                <a:ln w="0"/>
                <a:solidFill>
                  <a:schemeClr val="accent1"/>
                </a:solidFill>
                <a:effectLst>
                  <a:outerShdw blurRad="38100" dist="25400" dir="5400000" algn="ctr" rotWithShape="0">
                    <a:srgbClr val="6E747A">
                      <a:alpha val="43000"/>
                    </a:srgbClr>
                  </a:outerShdw>
                </a:effectLst>
              </a:rPr>
              <a:t>2021 </a:t>
            </a:r>
            <a:r>
              <a:rPr lang="en-US" altLang="zh-CN">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ICEICT</a:t>
            </a:r>
            <a:endParaRPr lang="zh-CN" altLang="en-US">
              <a:ln w="0"/>
              <a:solidFill>
                <a:schemeClr val="accent1"/>
              </a:solidFill>
              <a:effectLst>
                <a:outerShdw blurRad="38100" dist="25400" dir="5400000" algn="ctr" rotWithShape="0">
                  <a:srgbClr val="6E747A">
                    <a:alpha val="43000"/>
                  </a:srgbClr>
                </a:outerShdw>
              </a:effectLst>
            </a:endParaRPr>
          </a:p>
        </p:txBody>
      </p:sp>
      <p:sp>
        <p:nvSpPr>
          <p:cNvPr id="17" name="矩形: 圆角 16">
            <a:extLst>
              <a:ext uri="{FF2B5EF4-FFF2-40B4-BE49-F238E27FC236}">
                <a16:creationId xmlns:a16="http://schemas.microsoft.com/office/drawing/2014/main" id="{50115F0F-B869-4C98-9F47-17B083762BD3}"/>
              </a:ext>
            </a:extLst>
          </p:cNvPr>
          <p:cNvSpPr/>
          <p:nvPr/>
        </p:nvSpPr>
        <p:spPr>
          <a:xfrm>
            <a:off x="152398" y="1010654"/>
            <a:ext cx="3355283" cy="228330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a:extLst>
              <a:ext uri="{FF2B5EF4-FFF2-40B4-BE49-F238E27FC236}">
                <a16:creationId xmlns:a16="http://schemas.microsoft.com/office/drawing/2014/main" id="{810C8F0F-22DC-4AC3-9355-564C54ED701F}"/>
              </a:ext>
            </a:extLst>
          </p:cNvPr>
          <p:cNvSpPr/>
          <p:nvPr/>
        </p:nvSpPr>
        <p:spPr>
          <a:xfrm>
            <a:off x="152398" y="1010654"/>
            <a:ext cx="3355283" cy="34499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a:solidFill>
                  <a:schemeClr val="tx1"/>
                </a:solidFill>
                <a:latin typeface="Times New Roman" panose="02020603050405020304" pitchFamily="18" charset="0"/>
                <a:cs typeface="Times New Roman" panose="02020603050405020304" pitchFamily="18" charset="0"/>
              </a:rPr>
              <a:t>Motivation</a:t>
            </a:r>
            <a:endParaRPr lang="zh-CN" altLang="en-US" sz="1600" b="1">
              <a:solidFill>
                <a:schemeClr val="tx1"/>
              </a:solidFill>
              <a:latin typeface="Times New Roman" panose="02020603050405020304" pitchFamily="18" charset="0"/>
              <a:cs typeface="Times New Roman" panose="02020603050405020304" pitchFamily="18" charset="0"/>
            </a:endParaRPr>
          </a:p>
        </p:txBody>
      </p:sp>
      <p:sp>
        <p:nvSpPr>
          <p:cNvPr id="34" name="文本框 33">
            <a:extLst>
              <a:ext uri="{FF2B5EF4-FFF2-40B4-BE49-F238E27FC236}">
                <a16:creationId xmlns:a16="http://schemas.microsoft.com/office/drawing/2014/main" id="{66D9FAC2-BECD-44B2-A2C9-B6C9DB094750}"/>
              </a:ext>
            </a:extLst>
          </p:cNvPr>
          <p:cNvSpPr txBox="1"/>
          <p:nvPr/>
        </p:nvSpPr>
        <p:spPr>
          <a:xfrm>
            <a:off x="327634" y="1493469"/>
            <a:ext cx="3118950" cy="738664"/>
          </a:xfrm>
          <a:prstGeom prst="rect">
            <a:avLst/>
          </a:prstGeom>
          <a:noFill/>
        </p:spPr>
        <p:txBody>
          <a:bodyPr wrap="square" rtlCol="0">
            <a:spAutoFit/>
          </a:bodyPr>
          <a:lstStyle/>
          <a:p>
            <a:r>
              <a:rPr lang="en-US" altLang="zh-CN" sz="1050" b="1">
                <a:latin typeface="Times New Roman" panose="02020603050405020304" pitchFamily="18" charset="0"/>
                <a:cs typeface="Times New Roman" panose="02020603050405020304" pitchFamily="18" charset="0"/>
              </a:rPr>
              <a:t>1.  Singularity problem</a:t>
            </a:r>
          </a:p>
          <a:p>
            <a:r>
              <a:rPr lang="en-US" altLang="zh-CN" sz="1050">
                <a:latin typeface="Times New Roman" panose="02020603050405020304" pitchFamily="18" charset="0"/>
                <a:cs typeface="Times New Roman" panose="02020603050405020304" pitchFamily="18" charset="0"/>
              </a:rPr>
              <a:t>    In the process of using the method of moments to   calculate electromagnetic conductors, there will be </a:t>
            </a:r>
            <a:r>
              <a:rPr lang="en-US" altLang="zh-CN" sz="1050">
                <a:solidFill>
                  <a:schemeClr val="accent1">
                    <a:lumMod val="75000"/>
                  </a:schemeClr>
                </a:solidFill>
                <a:latin typeface="Times New Roman" panose="02020603050405020304" pitchFamily="18" charset="0"/>
                <a:cs typeface="Times New Roman" panose="02020603050405020304" pitchFamily="18" charset="0"/>
              </a:rPr>
              <a:t>singularities</a:t>
            </a:r>
            <a:r>
              <a:rPr lang="en-US" altLang="zh-CN" sz="1050">
                <a:latin typeface="Times New Roman" panose="02020603050405020304" pitchFamily="18" charset="0"/>
                <a:cs typeface="Times New Roman" panose="02020603050405020304" pitchFamily="18" charset="0"/>
              </a:rPr>
              <a:t> due to the Green's function.</a:t>
            </a:r>
            <a:endParaRPr lang="zh-CN" altLang="en-US" sz="1050">
              <a:latin typeface="Times New Roman" panose="02020603050405020304" pitchFamily="18" charset="0"/>
              <a:cs typeface="Times New Roman" panose="02020603050405020304" pitchFamily="18" charset="0"/>
            </a:endParaRPr>
          </a:p>
        </p:txBody>
      </p:sp>
      <p:sp>
        <p:nvSpPr>
          <p:cNvPr id="35" name="文本框 34">
            <a:extLst>
              <a:ext uri="{FF2B5EF4-FFF2-40B4-BE49-F238E27FC236}">
                <a16:creationId xmlns:a16="http://schemas.microsoft.com/office/drawing/2014/main" id="{61B7683D-50B5-45FF-A2C3-036BAA6BB2FE}"/>
              </a:ext>
            </a:extLst>
          </p:cNvPr>
          <p:cNvSpPr txBox="1"/>
          <p:nvPr/>
        </p:nvSpPr>
        <p:spPr>
          <a:xfrm>
            <a:off x="327633" y="2232133"/>
            <a:ext cx="3118951" cy="1061829"/>
          </a:xfrm>
          <a:prstGeom prst="rect">
            <a:avLst/>
          </a:prstGeom>
          <a:noFill/>
        </p:spPr>
        <p:txBody>
          <a:bodyPr wrap="square" rtlCol="0">
            <a:spAutoFit/>
          </a:bodyPr>
          <a:lstStyle/>
          <a:p>
            <a:r>
              <a:rPr lang="en-US" altLang="zh-CN" sz="1050" b="1">
                <a:latin typeface="Times New Roman" panose="02020603050405020304" pitchFamily="18" charset="0"/>
                <a:cs typeface="Times New Roman" panose="02020603050405020304" pitchFamily="18" charset="0"/>
              </a:rPr>
              <a:t>2.  Computational complexity</a:t>
            </a:r>
          </a:p>
          <a:p>
            <a:r>
              <a:rPr lang="en-US" altLang="zh-CN" sz="1050">
                <a:latin typeface="Times New Roman" panose="02020603050405020304" pitchFamily="18" charset="0"/>
                <a:cs typeface="Times New Roman" panose="02020603050405020304" pitchFamily="18" charset="0"/>
              </a:rPr>
              <a:t>    When using the method of moments to calculate electromagnetic conductors, it is difficult to calculate electrically large conductors due to the wavelength, and the final </a:t>
            </a:r>
            <a:r>
              <a:rPr lang="en-US" altLang="zh-CN" sz="1050">
                <a:solidFill>
                  <a:schemeClr val="accent1">
                    <a:lumMod val="75000"/>
                  </a:schemeClr>
                </a:solidFill>
                <a:latin typeface="Times New Roman" panose="02020603050405020304" pitchFamily="18" charset="0"/>
                <a:cs typeface="Times New Roman" panose="02020603050405020304" pitchFamily="18" charset="0"/>
              </a:rPr>
              <a:t>calculation time </a:t>
            </a:r>
            <a:r>
              <a:rPr lang="en-US" altLang="zh-CN" sz="1050">
                <a:latin typeface="Times New Roman" panose="02020603050405020304" pitchFamily="18" charset="0"/>
                <a:cs typeface="Times New Roman" panose="02020603050405020304" pitchFamily="18" charset="0"/>
              </a:rPr>
              <a:t>and </a:t>
            </a:r>
            <a:r>
              <a:rPr lang="en-US" altLang="zh-CN" sz="1050">
                <a:solidFill>
                  <a:schemeClr val="accent1">
                    <a:lumMod val="75000"/>
                  </a:schemeClr>
                </a:solidFill>
                <a:latin typeface="Times New Roman" panose="02020603050405020304" pitchFamily="18" charset="0"/>
                <a:cs typeface="Times New Roman" panose="02020603050405020304" pitchFamily="18" charset="0"/>
              </a:rPr>
              <a:t>memory usage </a:t>
            </a:r>
            <a:r>
              <a:rPr lang="en-US" altLang="zh-CN" sz="1050">
                <a:latin typeface="Times New Roman" panose="02020603050405020304" pitchFamily="18" charset="0"/>
                <a:cs typeface="Times New Roman" panose="02020603050405020304" pitchFamily="18" charset="0"/>
              </a:rPr>
              <a:t>are very large.</a:t>
            </a:r>
            <a:endParaRPr lang="zh-CN" altLang="en-US" sz="1050">
              <a:latin typeface="Times New Roman" panose="02020603050405020304" pitchFamily="18" charset="0"/>
              <a:cs typeface="Times New Roman" panose="02020603050405020304" pitchFamily="18" charset="0"/>
            </a:endParaRPr>
          </a:p>
        </p:txBody>
      </p:sp>
      <p:sp>
        <p:nvSpPr>
          <p:cNvPr id="26" name="矩形: 圆角 25">
            <a:extLst>
              <a:ext uri="{FF2B5EF4-FFF2-40B4-BE49-F238E27FC236}">
                <a16:creationId xmlns:a16="http://schemas.microsoft.com/office/drawing/2014/main" id="{71DEF881-879F-4AAE-B507-DCAE45567ADC}"/>
              </a:ext>
            </a:extLst>
          </p:cNvPr>
          <p:cNvSpPr/>
          <p:nvPr/>
        </p:nvSpPr>
        <p:spPr>
          <a:xfrm>
            <a:off x="152398" y="3429001"/>
            <a:ext cx="3294186" cy="336825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27" name="矩形 26">
            <a:extLst>
              <a:ext uri="{FF2B5EF4-FFF2-40B4-BE49-F238E27FC236}">
                <a16:creationId xmlns:a16="http://schemas.microsoft.com/office/drawing/2014/main" id="{EDD21E28-0175-4223-9BEA-8BF58A8463E2}"/>
              </a:ext>
            </a:extLst>
          </p:cNvPr>
          <p:cNvSpPr/>
          <p:nvPr/>
        </p:nvSpPr>
        <p:spPr>
          <a:xfrm>
            <a:off x="152398" y="3429001"/>
            <a:ext cx="3294186" cy="60362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CN" sz="1600" b="1">
                <a:latin typeface="Times New Roman" panose="02020603050405020304" pitchFamily="18" charset="0"/>
                <a:cs typeface="Times New Roman" panose="02020603050405020304" pitchFamily="18" charset="0"/>
              </a:rPr>
              <a:t>Problem Formulation</a:t>
            </a:r>
            <a:endParaRPr lang="zh-CN" altLang="en-US" sz="1600" b="1">
              <a:latin typeface="Times New Roman" panose="02020603050405020304" pitchFamily="18" charset="0"/>
              <a:cs typeface="Times New Roman" panose="02020603050405020304" pitchFamily="18" charset="0"/>
            </a:endParaRPr>
          </a:p>
        </p:txBody>
      </p:sp>
      <p:sp>
        <p:nvSpPr>
          <p:cNvPr id="28" name="文本框 27">
            <a:extLst>
              <a:ext uri="{FF2B5EF4-FFF2-40B4-BE49-F238E27FC236}">
                <a16:creationId xmlns:a16="http://schemas.microsoft.com/office/drawing/2014/main" id="{D9865728-636E-4C68-B966-E24C0EBD3CC2}"/>
              </a:ext>
            </a:extLst>
          </p:cNvPr>
          <p:cNvSpPr txBox="1"/>
          <p:nvPr/>
        </p:nvSpPr>
        <p:spPr>
          <a:xfrm>
            <a:off x="327633" y="4170443"/>
            <a:ext cx="3355283" cy="261610"/>
          </a:xfrm>
          <a:prstGeom prst="rect">
            <a:avLst/>
          </a:prstGeom>
          <a:noFill/>
        </p:spPr>
        <p:txBody>
          <a:bodyPr wrap="square" rtlCol="0">
            <a:spAutoFit/>
          </a:bodyPr>
          <a:lstStyle/>
          <a:p>
            <a:r>
              <a:rPr lang="en-US" altLang="zh-CN" sz="1050" b="1">
                <a:latin typeface="Times New Roman" panose="02020603050405020304" pitchFamily="18" charset="0"/>
                <a:cs typeface="Times New Roman" panose="02020603050405020304" pitchFamily="18" charset="0"/>
              </a:rPr>
              <a:t>1. How to solve the singularity problem ?</a:t>
            </a:r>
            <a:endParaRPr lang="zh-CN" altLang="en-US" sz="1050" b="1">
              <a:latin typeface="Times New Roman" panose="02020603050405020304" pitchFamily="18" charset="0"/>
              <a:cs typeface="Times New Roman" panose="02020603050405020304" pitchFamily="18" charset="0"/>
            </a:endParaRPr>
          </a:p>
        </p:txBody>
      </p:sp>
      <p:sp>
        <p:nvSpPr>
          <p:cNvPr id="32" name="文本框 31">
            <a:extLst>
              <a:ext uri="{FF2B5EF4-FFF2-40B4-BE49-F238E27FC236}">
                <a16:creationId xmlns:a16="http://schemas.microsoft.com/office/drawing/2014/main" id="{60FB422B-5D26-4A99-9657-8F3514C8593F}"/>
              </a:ext>
            </a:extLst>
          </p:cNvPr>
          <p:cNvSpPr txBox="1"/>
          <p:nvPr/>
        </p:nvSpPr>
        <p:spPr>
          <a:xfrm>
            <a:off x="327633" y="4387611"/>
            <a:ext cx="3118951" cy="738664"/>
          </a:xfrm>
          <a:prstGeom prst="rect">
            <a:avLst/>
          </a:prstGeom>
          <a:noFill/>
        </p:spPr>
        <p:txBody>
          <a:bodyPr wrap="square" rtlCol="0">
            <a:spAutoFit/>
          </a:bodyPr>
          <a:lstStyle/>
          <a:p>
            <a:r>
              <a:rPr lang="en-US" altLang="zh-CN" sz="1050">
                <a:latin typeface="Times New Roman" panose="02020603050405020304" pitchFamily="18" charset="0"/>
                <a:cs typeface="Times New Roman" panose="02020603050405020304" pitchFamily="18" charset="0"/>
              </a:rPr>
              <a:t>     By using the RWG basis function method, we propose </a:t>
            </a:r>
            <a:r>
              <a:rPr lang="en-US" altLang="zh-CN" sz="1000">
                <a:latin typeface="Times New Roman" panose="02020603050405020304" pitchFamily="18" charset="0"/>
                <a:cs typeface="Times New Roman" panose="02020603050405020304" pitchFamily="18" charset="0"/>
              </a:rPr>
              <a:t>to</a:t>
            </a:r>
            <a:r>
              <a:rPr lang="en-US" altLang="zh-CN" sz="1050">
                <a:latin typeface="Times New Roman" panose="02020603050405020304" pitchFamily="18" charset="0"/>
                <a:cs typeface="Times New Roman" panose="02020603050405020304" pitchFamily="18" charset="0"/>
              </a:rPr>
              <a:t> use the centroid segmentation method based on mathematical methods and the original matrix calculation equation has been changed</a:t>
            </a:r>
            <a:endParaRPr lang="zh-CN" altLang="en-US" sz="1050">
              <a:latin typeface="Times New Roman" panose="02020603050405020304" pitchFamily="18" charset="0"/>
              <a:cs typeface="Times New Roman" panose="02020603050405020304" pitchFamily="18" charset="0"/>
            </a:endParaRPr>
          </a:p>
        </p:txBody>
      </p:sp>
      <p:sp>
        <p:nvSpPr>
          <p:cNvPr id="43" name="文本框 42">
            <a:extLst>
              <a:ext uri="{FF2B5EF4-FFF2-40B4-BE49-F238E27FC236}">
                <a16:creationId xmlns:a16="http://schemas.microsoft.com/office/drawing/2014/main" id="{480D6B99-D3EA-4A66-976D-883215691FEF}"/>
              </a:ext>
            </a:extLst>
          </p:cNvPr>
          <p:cNvSpPr txBox="1"/>
          <p:nvPr/>
        </p:nvSpPr>
        <p:spPr>
          <a:xfrm>
            <a:off x="327632" y="5549453"/>
            <a:ext cx="3355283" cy="261610"/>
          </a:xfrm>
          <a:prstGeom prst="rect">
            <a:avLst/>
          </a:prstGeom>
          <a:noFill/>
        </p:spPr>
        <p:txBody>
          <a:bodyPr wrap="square" rtlCol="0">
            <a:spAutoFit/>
          </a:bodyPr>
          <a:lstStyle/>
          <a:p>
            <a:r>
              <a:rPr lang="en-US" altLang="zh-CN" sz="1050" b="1">
                <a:latin typeface="Times New Roman" panose="02020603050405020304" pitchFamily="18" charset="0"/>
                <a:cs typeface="Times New Roman" panose="02020603050405020304" pitchFamily="18" charset="0"/>
              </a:rPr>
              <a:t>2. How to reduce the amount of calculation ?</a:t>
            </a:r>
            <a:endParaRPr lang="zh-CN" altLang="en-US" sz="1050" b="1">
              <a:latin typeface="Times New Roman" panose="02020603050405020304" pitchFamily="18" charset="0"/>
              <a:cs typeface="Times New Roman" panose="02020603050405020304" pitchFamily="18" charset="0"/>
            </a:endParaRPr>
          </a:p>
        </p:txBody>
      </p:sp>
      <p:sp>
        <p:nvSpPr>
          <p:cNvPr id="33" name="文本框 32">
            <a:extLst>
              <a:ext uri="{FF2B5EF4-FFF2-40B4-BE49-F238E27FC236}">
                <a16:creationId xmlns:a16="http://schemas.microsoft.com/office/drawing/2014/main" id="{E8E80D98-4FA6-414D-A233-C841A59ABE31}"/>
              </a:ext>
            </a:extLst>
          </p:cNvPr>
          <p:cNvSpPr txBox="1"/>
          <p:nvPr/>
        </p:nvSpPr>
        <p:spPr>
          <a:xfrm>
            <a:off x="327633" y="5811063"/>
            <a:ext cx="2872767" cy="577081"/>
          </a:xfrm>
          <a:prstGeom prst="rect">
            <a:avLst/>
          </a:prstGeom>
          <a:noFill/>
        </p:spPr>
        <p:txBody>
          <a:bodyPr wrap="square" rtlCol="0">
            <a:spAutoFit/>
          </a:bodyPr>
          <a:lstStyle/>
          <a:p>
            <a:r>
              <a:rPr lang="en-US" altLang="zh-CN" sz="1050">
                <a:latin typeface="Times New Roman" panose="02020603050405020304" pitchFamily="18" charset="0"/>
                <a:cs typeface="Times New Roman" panose="02020603050405020304" pitchFamily="18" charset="0"/>
              </a:rPr>
              <a:t>    By using the equivalent dipole moment method (EDM), a new algorithm is further used to reduce the calculation time</a:t>
            </a:r>
            <a:endParaRPr lang="zh-CN" altLang="en-US" sz="1050">
              <a:latin typeface="Times New Roman" panose="02020603050405020304" pitchFamily="18" charset="0"/>
              <a:cs typeface="Times New Roman" panose="02020603050405020304" pitchFamily="18" charset="0"/>
            </a:endParaRPr>
          </a:p>
        </p:txBody>
      </p:sp>
      <p:sp>
        <p:nvSpPr>
          <p:cNvPr id="36" name="Rectangle 20">
            <a:extLst>
              <a:ext uri="{FF2B5EF4-FFF2-40B4-BE49-F238E27FC236}">
                <a16:creationId xmlns:a16="http://schemas.microsoft.com/office/drawing/2014/main" id="{86557BFE-E1AA-40FE-A3CC-FCE245E911E9}"/>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7" name="对象 36">
            <a:extLst>
              <a:ext uri="{FF2B5EF4-FFF2-40B4-BE49-F238E27FC236}">
                <a16:creationId xmlns:a16="http://schemas.microsoft.com/office/drawing/2014/main" id="{372A5B2B-918A-4EA2-9834-2005A56C85F3}"/>
              </a:ext>
            </a:extLst>
          </p:cNvPr>
          <p:cNvGraphicFramePr>
            <a:graphicFrameLocks noChangeAspect="1"/>
          </p:cNvGraphicFramePr>
          <p:nvPr>
            <p:extLst>
              <p:ext uri="{D42A27DB-BD31-4B8C-83A1-F6EECF244321}">
                <p14:modId xmlns:p14="http://schemas.microsoft.com/office/powerpoint/2010/main" val="2702658688"/>
              </p:ext>
            </p:extLst>
          </p:nvPr>
        </p:nvGraphicFramePr>
        <p:xfrm>
          <a:off x="410055" y="5190499"/>
          <a:ext cx="1116596" cy="203980"/>
        </p:xfrm>
        <a:graphic>
          <a:graphicData uri="http://schemas.openxmlformats.org/presentationml/2006/ole">
            <mc:AlternateContent xmlns:mc="http://schemas.openxmlformats.org/markup-compatibility/2006">
              <mc:Choice xmlns:v="urn:schemas-microsoft-com:vml" Requires="v">
                <p:oleObj name="Equation" r:id="rId6" imgW="2794000" imgH="419100" progId="Equation.DSMT4">
                  <p:embed/>
                </p:oleObj>
              </mc:Choice>
              <mc:Fallback>
                <p:oleObj name="Equation" r:id="rId6" imgW="2794000" imgH="419100" progId="Equation.DSMT4">
                  <p:embed/>
                  <p:pic>
                    <p:nvPicPr>
                      <p:cNvPr id="0" name="Object 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0055" y="5190499"/>
                        <a:ext cx="1116596" cy="203980"/>
                      </a:xfrm>
                      <a:prstGeom prst="rect">
                        <a:avLst/>
                      </a:prstGeom>
                      <a:noFill/>
                    </p:spPr>
                  </p:pic>
                </p:oleObj>
              </mc:Fallback>
            </mc:AlternateContent>
          </a:graphicData>
        </a:graphic>
      </p:graphicFrame>
      <p:graphicFrame>
        <p:nvGraphicFramePr>
          <p:cNvPr id="39" name="对象 38">
            <a:extLst>
              <a:ext uri="{FF2B5EF4-FFF2-40B4-BE49-F238E27FC236}">
                <a16:creationId xmlns:a16="http://schemas.microsoft.com/office/drawing/2014/main" id="{9E38FE73-8057-4754-8DDB-2F819E989DBE}"/>
              </a:ext>
            </a:extLst>
          </p:cNvPr>
          <p:cNvGraphicFramePr>
            <a:graphicFrameLocks noChangeAspect="1"/>
          </p:cNvGraphicFramePr>
          <p:nvPr>
            <p:extLst>
              <p:ext uri="{D42A27DB-BD31-4B8C-83A1-F6EECF244321}">
                <p14:modId xmlns:p14="http://schemas.microsoft.com/office/powerpoint/2010/main" val="562680750"/>
              </p:ext>
            </p:extLst>
          </p:nvPr>
        </p:nvGraphicFramePr>
        <p:xfrm>
          <a:off x="1784308" y="5203121"/>
          <a:ext cx="1281673" cy="210825"/>
        </p:xfrm>
        <a:graphic>
          <a:graphicData uri="http://schemas.openxmlformats.org/presentationml/2006/ole">
            <mc:AlternateContent xmlns:mc="http://schemas.openxmlformats.org/markup-compatibility/2006">
              <mc:Choice xmlns:v="urn:schemas-microsoft-com:vml" Requires="v">
                <p:oleObj r:id="rId8" imgW="4165600" imgH="495300" progId="Equation.KSEE3">
                  <p:embed/>
                </p:oleObj>
              </mc:Choice>
              <mc:Fallback>
                <p:oleObj r:id="rId8" imgW="4165600" imgH="495300" progId="Equation.KSEE3">
                  <p:embed/>
                  <p:pic>
                    <p:nvPicPr>
                      <p:cNvPr id="0" name="Object 2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84308" y="5203121"/>
                        <a:ext cx="1281673" cy="210825"/>
                      </a:xfrm>
                      <a:prstGeom prst="rect">
                        <a:avLst/>
                      </a:prstGeom>
                      <a:noFill/>
                    </p:spPr>
                  </p:pic>
                </p:oleObj>
              </mc:Fallback>
            </mc:AlternateContent>
          </a:graphicData>
        </a:graphic>
      </p:graphicFrame>
      <p:cxnSp>
        <p:nvCxnSpPr>
          <p:cNvPr id="41" name="直接箭头连接符 40">
            <a:extLst>
              <a:ext uri="{FF2B5EF4-FFF2-40B4-BE49-F238E27FC236}">
                <a16:creationId xmlns:a16="http://schemas.microsoft.com/office/drawing/2014/main" id="{65ECD157-E6AE-454B-A73B-B730581265C4}"/>
              </a:ext>
            </a:extLst>
          </p:cNvPr>
          <p:cNvCxnSpPr/>
          <p:nvPr/>
        </p:nvCxnSpPr>
        <p:spPr>
          <a:xfrm>
            <a:off x="1574358" y="5313459"/>
            <a:ext cx="180059" cy="0"/>
          </a:xfrm>
          <a:prstGeom prst="straightConnector1">
            <a:avLst/>
          </a:prstGeom>
          <a:ln w="19050">
            <a:headEnd w="sm" len="sm"/>
            <a:tailEnd type="triangle" w="sm" len="sm"/>
          </a:ln>
        </p:spPr>
        <p:style>
          <a:lnRef idx="1">
            <a:schemeClr val="dk1"/>
          </a:lnRef>
          <a:fillRef idx="0">
            <a:schemeClr val="dk1"/>
          </a:fillRef>
          <a:effectRef idx="0">
            <a:schemeClr val="dk1"/>
          </a:effectRef>
          <a:fontRef idx="minor">
            <a:schemeClr val="tx1"/>
          </a:fontRef>
        </p:style>
      </p:cxnSp>
      <p:sp>
        <p:nvSpPr>
          <p:cNvPr id="42" name="矩形: 圆角 41">
            <a:extLst>
              <a:ext uri="{FF2B5EF4-FFF2-40B4-BE49-F238E27FC236}">
                <a16:creationId xmlns:a16="http://schemas.microsoft.com/office/drawing/2014/main" id="{5977A249-F962-4E22-8307-9F2A6C41E345}"/>
              </a:ext>
            </a:extLst>
          </p:cNvPr>
          <p:cNvSpPr/>
          <p:nvPr/>
        </p:nvSpPr>
        <p:spPr>
          <a:xfrm>
            <a:off x="3867925" y="993159"/>
            <a:ext cx="4326292" cy="5847345"/>
          </a:xfrm>
          <a:prstGeom prst="roundRect">
            <a:avLst/>
          </a:prstGeom>
          <a:solidFill>
            <a:schemeClr val="lt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44" name="矩形 43">
            <a:extLst>
              <a:ext uri="{FF2B5EF4-FFF2-40B4-BE49-F238E27FC236}">
                <a16:creationId xmlns:a16="http://schemas.microsoft.com/office/drawing/2014/main" id="{840FCD61-D51F-48E7-9AF2-539BA66E4C1D}"/>
              </a:ext>
            </a:extLst>
          </p:cNvPr>
          <p:cNvSpPr/>
          <p:nvPr/>
        </p:nvSpPr>
        <p:spPr>
          <a:xfrm>
            <a:off x="3867926" y="993159"/>
            <a:ext cx="4326292" cy="6741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a:solidFill>
                  <a:schemeClr val="accent1">
                    <a:lumMod val="75000"/>
                  </a:schemeClr>
                </a:solidFill>
                <a:latin typeface="Times New Roman" panose="02020603050405020304" pitchFamily="18" charset="0"/>
                <a:cs typeface="Times New Roman" panose="02020603050405020304" pitchFamily="18" charset="0"/>
              </a:rPr>
              <a:t>Problem</a:t>
            </a:r>
            <a:r>
              <a:rPr lang="en-US" altLang="zh-CN" b="1">
                <a:latin typeface="Times New Roman" panose="02020603050405020304" pitchFamily="18" charset="0"/>
                <a:cs typeface="Times New Roman" panose="02020603050405020304" pitchFamily="18" charset="0"/>
              </a:rPr>
              <a:t> </a:t>
            </a:r>
            <a:r>
              <a:rPr lang="en-US" altLang="zh-CN" b="1">
                <a:solidFill>
                  <a:schemeClr val="accent1">
                    <a:lumMod val="75000"/>
                  </a:schemeClr>
                </a:solidFill>
                <a:latin typeface="Times New Roman" panose="02020603050405020304" pitchFamily="18" charset="0"/>
                <a:cs typeface="Times New Roman" panose="02020603050405020304" pitchFamily="18" charset="0"/>
              </a:rPr>
              <a:t>solution</a:t>
            </a:r>
            <a:endParaRPr lang="zh-CN" altLang="en-US" b="1">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45" name="文本框 44">
            <a:extLst>
              <a:ext uri="{FF2B5EF4-FFF2-40B4-BE49-F238E27FC236}">
                <a16:creationId xmlns:a16="http://schemas.microsoft.com/office/drawing/2014/main" id="{50511D79-C4B1-4CBB-BC58-0362CCC05291}"/>
              </a:ext>
            </a:extLst>
          </p:cNvPr>
          <p:cNvSpPr txBox="1"/>
          <p:nvPr/>
        </p:nvSpPr>
        <p:spPr>
          <a:xfrm>
            <a:off x="3805770" y="1786778"/>
            <a:ext cx="4431781" cy="738664"/>
          </a:xfrm>
          <a:prstGeom prst="rect">
            <a:avLst/>
          </a:prstGeom>
          <a:noFill/>
        </p:spPr>
        <p:txBody>
          <a:bodyPr wrap="square" rtlCol="0">
            <a:spAutoFit/>
          </a:bodyPr>
          <a:lstStyle/>
          <a:p>
            <a:pPr latinLnBrk="1"/>
            <a:r>
              <a:rPr lang="en-US" altLang="zh-CN" sz="1050">
                <a:latin typeface="Times New Roman" panose="02020603050405020304" pitchFamily="18" charset="0"/>
                <a:cs typeface="Times New Roman" panose="02020603050405020304" pitchFamily="18" charset="0"/>
              </a:rPr>
              <a:t>      When using the method of moments of computational electromagnetics  to solve problems, you must first select basis function, as shown in the figure, the RWG basis function is selected in this article, which can effectively simulate    any object.</a:t>
            </a:r>
            <a:endParaRPr lang="zh-CN" altLang="en-US" sz="1050">
              <a:latin typeface="Times New Roman" panose="02020603050405020304" pitchFamily="18" charset="0"/>
              <a:cs typeface="Times New Roman" panose="02020603050405020304" pitchFamily="18" charset="0"/>
            </a:endParaRPr>
          </a:p>
        </p:txBody>
      </p:sp>
      <p:graphicFrame>
        <p:nvGraphicFramePr>
          <p:cNvPr id="31" name="对象 30">
            <a:extLst>
              <a:ext uri="{FF2B5EF4-FFF2-40B4-BE49-F238E27FC236}">
                <a16:creationId xmlns:a16="http://schemas.microsoft.com/office/drawing/2014/main" id="{C6193DEE-C358-418F-BF00-429D3D49D481}"/>
              </a:ext>
            </a:extLst>
          </p:cNvPr>
          <p:cNvGraphicFramePr>
            <a:graphicFrameLocks noChangeAspect="1"/>
          </p:cNvGraphicFramePr>
          <p:nvPr>
            <p:extLst>
              <p:ext uri="{D42A27DB-BD31-4B8C-83A1-F6EECF244321}">
                <p14:modId xmlns:p14="http://schemas.microsoft.com/office/powerpoint/2010/main" val="2288879107"/>
              </p:ext>
            </p:extLst>
          </p:nvPr>
        </p:nvGraphicFramePr>
        <p:xfrm>
          <a:off x="4500823" y="2392786"/>
          <a:ext cx="1320583" cy="908780"/>
        </p:xfrm>
        <a:graphic>
          <a:graphicData uri="http://schemas.openxmlformats.org/presentationml/2006/ole">
            <mc:AlternateContent xmlns:mc="http://schemas.openxmlformats.org/markup-compatibility/2006">
              <mc:Choice xmlns:v="urn:schemas-microsoft-com:vml" Requires="v">
                <p:oleObj name="Visio" r:id="rId10" imgW="2830532" imgH="2441110" progId="Visio.Drawing.15">
                  <p:embed/>
                </p:oleObj>
              </mc:Choice>
              <mc:Fallback>
                <p:oleObj name="Visio" r:id="rId10" imgW="2830532" imgH="2441110" progId="Visio.Drawing.15">
                  <p:embed/>
                  <p:pic>
                    <p:nvPicPr>
                      <p:cNvPr id="0" name="Object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00823" y="2392786"/>
                        <a:ext cx="1320583" cy="908780"/>
                      </a:xfrm>
                      <a:prstGeom prst="rect">
                        <a:avLst/>
                      </a:prstGeom>
                      <a:noFill/>
                    </p:spPr>
                  </p:pic>
                </p:oleObj>
              </mc:Fallback>
            </mc:AlternateContent>
          </a:graphicData>
        </a:graphic>
      </p:graphicFrame>
      <p:sp>
        <p:nvSpPr>
          <p:cNvPr id="54" name="文本框 53">
            <a:extLst>
              <a:ext uri="{FF2B5EF4-FFF2-40B4-BE49-F238E27FC236}">
                <a16:creationId xmlns:a16="http://schemas.microsoft.com/office/drawing/2014/main" id="{2B998B28-D12B-4D8E-ACE0-3C5B80389D70}"/>
              </a:ext>
            </a:extLst>
          </p:cNvPr>
          <p:cNvSpPr txBox="1"/>
          <p:nvPr/>
        </p:nvSpPr>
        <p:spPr>
          <a:xfrm>
            <a:off x="3903015" y="3565376"/>
            <a:ext cx="4291202" cy="577081"/>
          </a:xfrm>
          <a:prstGeom prst="rect">
            <a:avLst/>
          </a:prstGeom>
          <a:noFill/>
        </p:spPr>
        <p:txBody>
          <a:bodyPr wrap="square" rtlCol="0">
            <a:spAutoFit/>
          </a:bodyPr>
          <a:lstStyle/>
          <a:p>
            <a:pPr latinLnBrk="1"/>
            <a:r>
              <a:rPr lang="en-US" altLang="zh-CN" sz="1050">
                <a:latin typeface="Times New Roman" panose="02020603050405020304" pitchFamily="18" charset="0"/>
                <a:cs typeface="Times New Roman" panose="02020603050405020304" pitchFamily="18" charset="0"/>
              </a:rPr>
              <a:t>      When using this method, singularity problems will arise due to the above equations.The singularity problem is solved by using the method of centroid cutting. The schematic diagram is as follows:</a:t>
            </a:r>
            <a:endParaRPr lang="zh-CN" altLang="en-US" sz="1050">
              <a:latin typeface="Times New Roman" panose="02020603050405020304" pitchFamily="18" charset="0"/>
              <a:cs typeface="Times New Roman" panose="02020603050405020304" pitchFamily="18" charset="0"/>
            </a:endParaRPr>
          </a:p>
        </p:txBody>
      </p:sp>
      <p:pic>
        <p:nvPicPr>
          <p:cNvPr id="1047" name="图片 5">
            <a:extLst>
              <a:ext uri="{FF2B5EF4-FFF2-40B4-BE49-F238E27FC236}">
                <a16:creationId xmlns:a16="http://schemas.microsoft.com/office/drawing/2014/main" id="{83B2C7EB-2531-4BDF-9D4E-076BB6DAFB3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88119" y="4159952"/>
            <a:ext cx="1176885" cy="873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Rectangle 25">
            <a:extLst>
              <a:ext uri="{FF2B5EF4-FFF2-40B4-BE49-F238E27FC236}">
                <a16:creationId xmlns:a16="http://schemas.microsoft.com/office/drawing/2014/main" id="{B3289146-6193-44F9-8556-03987EDDD103}"/>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7" name="对象 46">
            <a:extLst>
              <a:ext uri="{FF2B5EF4-FFF2-40B4-BE49-F238E27FC236}">
                <a16:creationId xmlns:a16="http://schemas.microsoft.com/office/drawing/2014/main" id="{CA15CDCE-82DC-4AEA-A996-79D2FDB15434}"/>
              </a:ext>
            </a:extLst>
          </p:cNvPr>
          <p:cNvGraphicFramePr>
            <a:graphicFrameLocks noChangeAspect="1"/>
          </p:cNvGraphicFramePr>
          <p:nvPr>
            <p:extLst>
              <p:ext uri="{D42A27DB-BD31-4B8C-83A1-F6EECF244321}">
                <p14:modId xmlns:p14="http://schemas.microsoft.com/office/powerpoint/2010/main" val="4132593797"/>
              </p:ext>
            </p:extLst>
          </p:nvPr>
        </p:nvGraphicFramePr>
        <p:xfrm>
          <a:off x="5969560" y="2538711"/>
          <a:ext cx="1971211" cy="358837"/>
        </p:xfrm>
        <a:graphic>
          <a:graphicData uri="http://schemas.openxmlformats.org/presentationml/2006/ole">
            <mc:AlternateContent xmlns:mc="http://schemas.openxmlformats.org/markup-compatibility/2006">
              <mc:Choice xmlns:v="urn:schemas-microsoft-com:vml" Requires="v">
                <p:oleObj name="Equation" r:id="rId13" imgW="3721100" imgH="558800" progId="Equation.DSMT4">
                  <p:embed/>
                </p:oleObj>
              </mc:Choice>
              <mc:Fallback>
                <p:oleObj name="Equation" r:id="rId13" imgW="3721100" imgH="558800" progId="Equation.DSMT4">
                  <p:embed/>
                  <p:pic>
                    <p:nvPicPr>
                      <p:cNvPr id="0" name="Object 2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69560" y="2538711"/>
                        <a:ext cx="1971211" cy="358837"/>
                      </a:xfrm>
                      <a:prstGeom prst="rect">
                        <a:avLst/>
                      </a:prstGeom>
                      <a:noFill/>
                    </p:spPr>
                  </p:pic>
                </p:oleObj>
              </mc:Fallback>
            </mc:AlternateContent>
          </a:graphicData>
        </a:graphic>
      </p:graphicFrame>
      <p:sp>
        <p:nvSpPr>
          <p:cNvPr id="48" name="Rectangle 27">
            <a:extLst>
              <a:ext uri="{FF2B5EF4-FFF2-40B4-BE49-F238E27FC236}">
                <a16:creationId xmlns:a16="http://schemas.microsoft.com/office/drawing/2014/main" id="{3D6CC20F-310F-4C3F-8DE3-73D2C73457B4}"/>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9" name="对象 48">
            <a:extLst>
              <a:ext uri="{FF2B5EF4-FFF2-40B4-BE49-F238E27FC236}">
                <a16:creationId xmlns:a16="http://schemas.microsoft.com/office/drawing/2014/main" id="{11F931F9-20D4-484D-A66A-5472CF3AC1A8}"/>
              </a:ext>
            </a:extLst>
          </p:cNvPr>
          <p:cNvGraphicFramePr>
            <a:graphicFrameLocks noChangeAspect="1"/>
          </p:cNvGraphicFramePr>
          <p:nvPr>
            <p:extLst>
              <p:ext uri="{D42A27DB-BD31-4B8C-83A1-F6EECF244321}">
                <p14:modId xmlns:p14="http://schemas.microsoft.com/office/powerpoint/2010/main" val="3602634794"/>
              </p:ext>
            </p:extLst>
          </p:nvPr>
        </p:nvGraphicFramePr>
        <p:xfrm>
          <a:off x="5969560" y="2885712"/>
          <a:ext cx="1971211" cy="385261"/>
        </p:xfrm>
        <a:graphic>
          <a:graphicData uri="http://schemas.openxmlformats.org/presentationml/2006/ole">
            <mc:AlternateContent xmlns:mc="http://schemas.openxmlformats.org/markup-compatibility/2006">
              <mc:Choice xmlns:v="urn:schemas-microsoft-com:vml" Requires="v">
                <p:oleObj name="Equation" r:id="rId15" imgW="3213100" imgH="558800" progId="Equation.DSMT4">
                  <p:embed/>
                </p:oleObj>
              </mc:Choice>
              <mc:Fallback>
                <p:oleObj name="Equation" r:id="rId15" imgW="3213100" imgH="558800" progId="Equation.DSMT4">
                  <p:embed/>
                  <p:pic>
                    <p:nvPicPr>
                      <p:cNvPr id="0" name="Object 2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69560" y="2885712"/>
                        <a:ext cx="1971211" cy="385261"/>
                      </a:xfrm>
                      <a:prstGeom prst="rect">
                        <a:avLst/>
                      </a:prstGeom>
                      <a:noFill/>
                    </p:spPr>
                  </p:pic>
                </p:oleObj>
              </mc:Fallback>
            </mc:AlternateContent>
          </a:graphicData>
        </a:graphic>
      </p:graphicFrame>
      <p:sp>
        <p:nvSpPr>
          <p:cNvPr id="50" name="Rectangle 29">
            <a:extLst>
              <a:ext uri="{FF2B5EF4-FFF2-40B4-BE49-F238E27FC236}">
                <a16:creationId xmlns:a16="http://schemas.microsoft.com/office/drawing/2014/main" id="{856B6B4E-55A4-4EB2-8D1D-41B577AADAA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1" name="对象 50">
            <a:extLst>
              <a:ext uri="{FF2B5EF4-FFF2-40B4-BE49-F238E27FC236}">
                <a16:creationId xmlns:a16="http://schemas.microsoft.com/office/drawing/2014/main" id="{AA0D0C99-F12B-431A-9B89-01D9F1EDEDAF}"/>
              </a:ext>
            </a:extLst>
          </p:cNvPr>
          <p:cNvGraphicFramePr>
            <a:graphicFrameLocks noChangeAspect="1"/>
          </p:cNvGraphicFramePr>
          <p:nvPr>
            <p:extLst>
              <p:ext uri="{D42A27DB-BD31-4B8C-83A1-F6EECF244321}">
                <p14:modId xmlns:p14="http://schemas.microsoft.com/office/powerpoint/2010/main" val="3151971606"/>
              </p:ext>
            </p:extLst>
          </p:nvPr>
        </p:nvGraphicFramePr>
        <p:xfrm>
          <a:off x="5944963" y="3301565"/>
          <a:ext cx="764758" cy="320219"/>
        </p:xfrm>
        <a:graphic>
          <a:graphicData uri="http://schemas.openxmlformats.org/presentationml/2006/ole">
            <mc:AlternateContent xmlns:mc="http://schemas.openxmlformats.org/markup-compatibility/2006">
              <mc:Choice xmlns:v="urn:schemas-microsoft-com:vml" Requires="v">
                <p:oleObj name="Equation" r:id="rId17" imgW="1282700" imgH="546100" progId="Equation.DSMT4">
                  <p:embed/>
                </p:oleObj>
              </mc:Choice>
              <mc:Fallback>
                <p:oleObj name="Equation" r:id="rId17" imgW="1282700" imgH="546100" progId="Equation.DSMT4">
                  <p:embed/>
                  <p:pic>
                    <p:nvPicPr>
                      <p:cNvPr id="0" name="Object 2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944963" y="3301565"/>
                        <a:ext cx="764758" cy="320219"/>
                      </a:xfrm>
                      <a:prstGeom prst="rect">
                        <a:avLst/>
                      </a:prstGeom>
                      <a:noFill/>
                    </p:spPr>
                  </p:pic>
                </p:oleObj>
              </mc:Fallback>
            </mc:AlternateContent>
          </a:graphicData>
        </a:graphic>
      </p:graphicFrame>
      <p:sp>
        <p:nvSpPr>
          <p:cNvPr id="62" name="文本框 61">
            <a:extLst>
              <a:ext uri="{FF2B5EF4-FFF2-40B4-BE49-F238E27FC236}">
                <a16:creationId xmlns:a16="http://schemas.microsoft.com/office/drawing/2014/main" id="{214CA244-8911-4262-8690-F92BCA9E2CA1}"/>
              </a:ext>
            </a:extLst>
          </p:cNvPr>
          <p:cNvSpPr txBox="1"/>
          <p:nvPr/>
        </p:nvSpPr>
        <p:spPr>
          <a:xfrm>
            <a:off x="3966771" y="5105938"/>
            <a:ext cx="4291202" cy="577081"/>
          </a:xfrm>
          <a:prstGeom prst="rect">
            <a:avLst/>
          </a:prstGeom>
          <a:noFill/>
        </p:spPr>
        <p:txBody>
          <a:bodyPr wrap="square" rtlCol="0">
            <a:spAutoFit/>
          </a:bodyPr>
          <a:lstStyle/>
          <a:p>
            <a:pPr latinLnBrk="1"/>
            <a:r>
              <a:rPr lang="en-US" altLang="zh-CN" sz="1050">
                <a:latin typeface="Times New Roman" panose="02020603050405020304" pitchFamily="18" charset="0"/>
                <a:cs typeface="Times New Roman" panose="02020603050405020304" pitchFamily="18" charset="0"/>
              </a:rPr>
              <a:t>     On this basis, when the distance between the observation point and the source point is greater than 0.15 wavelengths, we use the equivalent dipole model to further accelerate the calculation of the matrix.</a:t>
            </a:r>
            <a:endParaRPr lang="zh-CN" altLang="en-US" sz="1050">
              <a:latin typeface="Times New Roman" panose="02020603050405020304" pitchFamily="18" charset="0"/>
              <a:cs typeface="Times New Roman" panose="02020603050405020304" pitchFamily="18" charset="0"/>
            </a:endParaRPr>
          </a:p>
        </p:txBody>
      </p:sp>
      <p:sp>
        <p:nvSpPr>
          <p:cNvPr id="52" name="Rectangle 31">
            <a:extLst>
              <a:ext uri="{FF2B5EF4-FFF2-40B4-BE49-F238E27FC236}">
                <a16:creationId xmlns:a16="http://schemas.microsoft.com/office/drawing/2014/main" id="{A1A4C4A4-9210-4F9D-AFE4-F09D4294398E}"/>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3" name="对象 52">
            <a:extLst>
              <a:ext uri="{FF2B5EF4-FFF2-40B4-BE49-F238E27FC236}">
                <a16:creationId xmlns:a16="http://schemas.microsoft.com/office/drawing/2014/main" id="{DAB1EE5D-FF6C-4B83-B92C-1125CB77E6E6}"/>
              </a:ext>
            </a:extLst>
          </p:cNvPr>
          <p:cNvGraphicFramePr>
            <a:graphicFrameLocks noChangeAspect="1"/>
          </p:cNvGraphicFramePr>
          <p:nvPr>
            <p:extLst>
              <p:ext uri="{D42A27DB-BD31-4B8C-83A1-F6EECF244321}">
                <p14:modId xmlns:p14="http://schemas.microsoft.com/office/powerpoint/2010/main" val="1281741639"/>
              </p:ext>
            </p:extLst>
          </p:nvPr>
        </p:nvGraphicFramePr>
        <p:xfrm>
          <a:off x="4500823" y="5680258"/>
          <a:ext cx="1304493" cy="918770"/>
        </p:xfrm>
        <a:graphic>
          <a:graphicData uri="http://schemas.openxmlformats.org/presentationml/2006/ole">
            <mc:AlternateContent xmlns:mc="http://schemas.openxmlformats.org/markup-compatibility/2006">
              <mc:Choice xmlns:v="urn:schemas-microsoft-com:vml" Requires="v">
                <p:oleObj name="Visio" r:id="rId19" imgW="5080820" imgH="3585903" progId="Visio.Drawing.15">
                  <p:embed/>
                </p:oleObj>
              </mc:Choice>
              <mc:Fallback>
                <p:oleObj name="Visio" r:id="rId19" imgW="5080820" imgH="3585903" progId="Visio.Drawing.15">
                  <p:embed/>
                  <p:pic>
                    <p:nvPicPr>
                      <p:cNvPr id="0" name="Object 3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500823" y="5680258"/>
                        <a:ext cx="1304493" cy="918770"/>
                      </a:xfrm>
                      <a:prstGeom prst="rect">
                        <a:avLst/>
                      </a:prstGeom>
                      <a:noFill/>
                    </p:spPr>
                  </p:pic>
                </p:oleObj>
              </mc:Fallback>
            </mc:AlternateContent>
          </a:graphicData>
        </a:graphic>
      </p:graphicFrame>
      <p:sp>
        <p:nvSpPr>
          <p:cNvPr id="55" name="Rectangle 33">
            <a:extLst>
              <a:ext uri="{FF2B5EF4-FFF2-40B4-BE49-F238E27FC236}">
                <a16:creationId xmlns:a16="http://schemas.microsoft.com/office/drawing/2014/main" id="{85E3474D-DAB9-4E98-81DA-9C4731EBEB3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6" name="对象 55">
            <a:extLst>
              <a:ext uri="{FF2B5EF4-FFF2-40B4-BE49-F238E27FC236}">
                <a16:creationId xmlns:a16="http://schemas.microsoft.com/office/drawing/2014/main" id="{D8B4126F-2AC0-4EC6-89FE-16FB4A06D9D7}"/>
              </a:ext>
            </a:extLst>
          </p:cNvPr>
          <p:cNvGraphicFramePr>
            <a:graphicFrameLocks noChangeAspect="1"/>
          </p:cNvGraphicFramePr>
          <p:nvPr>
            <p:extLst>
              <p:ext uri="{D42A27DB-BD31-4B8C-83A1-F6EECF244321}">
                <p14:modId xmlns:p14="http://schemas.microsoft.com/office/powerpoint/2010/main" val="3054308649"/>
              </p:ext>
            </p:extLst>
          </p:nvPr>
        </p:nvGraphicFramePr>
        <p:xfrm>
          <a:off x="6165560" y="6109272"/>
          <a:ext cx="1383075" cy="235751"/>
        </p:xfrm>
        <a:graphic>
          <a:graphicData uri="http://schemas.openxmlformats.org/presentationml/2006/ole">
            <mc:AlternateContent xmlns:mc="http://schemas.openxmlformats.org/markup-compatibility/2006">
              <mc:Choice xmlns:v="urn:schemas-microsoft-com:vml" Requires="v">
                <p:oleObj name="Equation" r:id="rId21" imgW="2235200" imgH="381000" progId="Equation.DSMT4">
                  <p:embed/>
                </p:oleObj>
              </mc:Choice>
              <mc:Fallback>
                <p:oleObj name="Equation" r:id="rId21" imgW="2235200" imgH="381000" progId="Equation.DSMT4">
                  <p:embed/>
                  <p:pic>
                    <p:nvPicPr>
                      <p:cNvPr id="0" name="Object 3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165560" y="6109272"/>
                        <a:ext cx="1383075" cy="235751"/>
                      </a:xfrm>
                      <a:prstGeom prst="rect">
                        <a:avLst/>
                      </a:prstGeom>
                      <a:noFill/>
                    </p:spPr>
                  </p:pic>
                </p:oleObj>
              </mc:Fallback>
            </mc:AlternateContent>
          </a:graphicData>
        </a:graphic>
      </p:graphicFrame>
      <p:sp>
        <p:nvSpPr>
          <p:cNvPr id="67" name="文本框 66">
            <a:extLst>
              <a:ext uri="{FF2B5EF4-FFF2-40B4-BE49-F238E27FC236}">
                <a16:creationId xmlns:a16="http://schemas.microsoft.com/office/drawing/2014/main" id="{CFB85BA9-4DDD-4788-85E2-71ED608E967C}"/>
              </a:ext>
            </a:extLst>
          </p:cNvPr>
          <p:cNvSpPr txBox="1"/>
          <p:nvPr/>
        </p:nvSpPr>
        <p:spPr>
          <a:xfrm>
            <a:off x="5795170" y="5837103"/>
            <a:ext cx="4291202" cy="253916"/>
          </a:xfrm>
          <a:prstGeom prst="rect">
            <a:avLst/>
          </a:prstGeom>
          <a:noFill/>
        </p:spPr>
        <p:txBody>
          <a:bodyPr wrap="square" rtlCol="0">
            <a:spAutoFit/>
          </a:bodyPr>
          <a:lstStyle/>
          <a:p>
            <a:pPr latinLnBrk="1"/>
            <a:r>
              <a:rPr lang="en-US" altLang="zh-CN" sz="1050">
                <a:latin typeface="Times New Roman" panose="02020603050405020304" pitchFamily="18" charset="0"/>
                <a:cs typeface="Times New Roman" panose="02020603050405020304" pitchFamily="18" charset="0"/>
              </a:rPr>
              <a:t>The display form of the matrix becomes:</a:t>
            </a:r>
            <a:endParaRPr lang="zh-CN" altLang="en-US" sz="1050">
              <a:latin typeface="Times New Roman" panose="02020603050405020304" pitchFamily="18" charset="0"/>
              <a:cs typeface="Times New Roman" panose="02020603050405020304" pitchFamily="18" charset="0"/>
            </a:endParaRPr>
          </a:p>
        </p:txBody>
      </p:sp>
      <p:sp>
        <p:nvSpPr>
          <p:cNvPr id="57" name="矩形: 圆角 56">
            <a:extLst>
              <a:ext uri="{FF2B5EF4-FFF2-40B4-BE49-F238E27FC236}">
                <a16:creationId xmlns:a16="http://schemas.microsoft.com/office/drawing/2014/main" id="{37273AAC-A324-4F0E-AFF0-5C35DBA0433D}"/>
              </a:ext>
            </a:extLst>
          </p:cNvPr>
          <p:cNvSpPr/>
          <p:nvPr/>
        </p:nvSpPr>
        <p:spPr>
          <a:xfrm>
            <a:off x="8379225" y="1086020"/>
            <a:ext cx="3635749" cy="25229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58" name="矩形 57">
            <a:extLst>
              <a:ext uri="{FF2B5EF4-FFF2-40B4-BE49-F238E27FC236}">
                <a16:creationId xmlns:a16="http://schemas.microsoft.com/office/drawing/2014/main" id="{37AA71C7-000B-46D5-A210-D16ACEB8E489}"/>
              </a:ext>
            </a:extLst>
          </p:cNvPr>
          <p:cNvSpPr/>
          <p:nvPr/>
        </p:nvSpPr>
        <p:spPr>
          <a:xfrm>
            <a:off x="8379226" y="993159"/>
            <a:ext cx="3635748" cy="674160"/>
          </a:xfrm>
          <a:prstGeom prst="rect">
            <a:avLst/>
          </a:prstGeom>
          <a:solidFill>
            <a:srgbClr val="D00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a:latin typeface="Times New Roman" panose="02020603050405020304" pitchFamily="18" charset="0"/>
                <a:cs typeface="Times New Roman" panose="02020603050405020304" pitchFamily="18" charset="0"/>
              </a:rPr>
              <a:t>Fast algorithm</a:t>
            </a:r>
            <a:endParaRPr lang="zh-CN" altLang="en-US" b="1">
              <a:latin typeface="Times New Roman" panose="02020603050405020304" pitchFamily="18" charset="0"/>
              <a:cs typeface="Times New Roman" panose="02020603050405020304" pitchFamily="18" charset="0"/>
            </a:endParaRPr>
          </a:p>
        </p:txBody>
      </p:sp>
      <p:sp>
        <p:nvSpPr>
          <p:cNvPr id="59" name="文本框 58">
            <a:extLst>
              <a:ext uri="{FF2B5EF4-FFF2-40B4-BE49-F238E27FC236}">
                <a16:creationId xmlns:a16="http://schemas.microsoft.com/office/drawing/2014/main" id="{9C83AD65-CD25-44DA-B419-B1147F2EFE68}"/>
              </a:ext>
            </a:extLst>
          </p:cNvPr>
          <p:cNvSpPr txBox="1"/>
          <p:nvPr/>
        </p:nvSpPr>
        <p:spPr>
          <a:xfrm>
            <a:off x="8422558" y="1786778"/>
            <a:ext cx="3583848" cy="900246"/>
          </a:xfrm>
          <a:prstGeom prst="rect">
            <a:avLst/>
          </a:prstGeom>
          <a:noFill/>
        </p:spPr>
        <p:txBody>
          <a:bodyPr wrap="square" rtlCol="0">
            <a:spAutoFit/>
          </a:bodyPr>
          <a:lstStyle/>
          <a:p>
            <a:pPr latinLnBrk="1"/>
            <a:r>
              <a:rPr lang="en-US" altLang="zh-CN" sz="1050">
                <a:latin typeface="Times New Roman" panose="02020603050405020304" pitchFamily="18" charset="0"/>
                <a:cs typeface="Times New Roman" panose="02020603050405020304" pitchFamily="18" charset="0"/>
              </a:rPr>
              <a:t>     In this article, a fast algorithm is used to speed up the above calculation results. The effect is to reduce unnecessary calculations in the process of filling the matrix, and use approximate fitting to replace the original accurate analytical solution, also known as Adaptive cross approximation algorithm:</a:t>
            </a:r>
            <a:endParaRPr lang="zh-CN" altLang="en-US" sz="1050">
              <a:latin typeface="Times New Roman" panose="02020603050405020304" pitchFamily="18" charset="0"/>
              <a:cs typeface="Times New Roman" panose="02020603050405020304" pitchFamily="18" charset="0"/>
            </a:endParaRPr>
          </a:p>
        </p:txBody>
      </p:sp>
      <p:sp>
        <p:nvSpPr>
          <p:cNvPr id="60" name="Rectangle 35">
            <a:extLst>
              <a:ext uri="{FF2B5EF4-FFF2-40B4-BE49-F238E27FC236}">
                <a16:creationId xmlns:a16="http://schemas.microsoft.com/office/drawing/2014/main" id="{4794EF3D-0DB6-4E6D-9FF8-62DE9CFBF30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1" name="对象 60">
            <a:extLst>
              <a:ext uri="{FF2B5EF4-FFF2-40B4-BE49-F238E27FC236}">
                <a16:creationId xmlns:a16="http://schemas.microsoft.com/office/drawing/2014/main" id="{0FC6FAAD-2340-4AC5-AB9D-7E3C80773F4F}"/>
              </a:ext>
            </a:extLst>
          </p:cNvPr>
          <p:cNvGraphicFramePr>
            <a:graphicFrameLocks noChangeAspect="1"/>
          </p:cNvGraphicFramePr>
          <p:nvPr>
            <p:extLst>
              <p:ext uri="{D42A27DB-BD31-4B8C-83A1-F6EECF244321}">
                <p14:modId xmlns:p14="http://schemas.microsoft.com/office/powerpoint/2010/main" val="1142453956"/>
              </p:ext>
            </p:extLst>
          </p:nvPr>
        </p:nvGraphicFramePr>
        <p:xfrm>
          <a:off x="9482644" y="2561286"/>
          <a:ext cx="1463675" cy="341313"/>
        </p:xfrm>
        <a:graphic>
          <a:graphicData uri="http://schemas.openxmlformats.org/presentationml/2006/ole">
            <mc:AlternateContent xmlns:mc="http://schemas.openxmlformats.org/markup-compatibility/2006">
              <mc:Choice xmlns:v="urn:schemas-microsoft-com:vml" Requires="v">
                <p:oleObj name="Equation" r:id="rId23" imgW="1459866" imgH="342751" progId="Equation.DSMT4">
                  <p:embed/>
                </p:oleObj>
              </mc:Choice>
              <mc:Fallback>
                <p:oleObj name="Equation" r:id="rId23" imgW="1459866" imgH="342751" progId="Equation.DSMT4">
                  <p:embed/>
                  <p:pic>
                    <p:nvPicPr>
                      <p:cNvPr id="0" name="Object 3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9482644" y="2561286"/>
                        <a:ext cx="1463675"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 name="文本框 62">
            <a:extLst>
              <a:ext uri="{FF2B5EF4-FFF2-40B4-BE49-F238E27FC236}">
                <a16:creationId xmlns:a16="http://schemas.microsoft.com/office/drawing/2014/main" id="{06ACE7C1-3458-4CAE-8951-06FD20490E93}"/>
              </a:ext>
            </a:extLst>
          </p:cNvPr>
          <p:cNvSpPr txBox="1"/>
          <p:nvPr/>
        </p:nvSpPr>
        <p:spPr>
          <a:xfrm>
            <a:off x="8431127" y="2837834"/>
            <a:ext cx="3583848" cy="577081"/>
          </a:xfrm>
          <a:prstGeom prst="rect">
            <a:avLst/>
          </a:prstGeom>
          <a:noFill/>
        </p:spPr>
        <p:txBody>
          <a:bodyPr wrap="square" rtlCol="0">
            <a:spAutoFit/>
          </a:bodyPr>
          <a:lstStyle/>
          <a:p>
            <a:r>
              <a:rPr lang="en-US" altLang="zh-CN" sz="1050">
                <a:effectLst/>
                <a:latin typeface="Times New Roman" panose="02020603050405020304" pitchFamily="18" charset="0"/>
                <a:ea typeface="宋体" panose="02010600030101010101" pitchFamily="2" charset="-122"/>
              </a:rPr>
              <a:t>  This algorithm solves the dense problem of the matrix through mathematical principles. The improved RACA algorithm is given below</a:t>
            </a:r>
            <a:endParaRPr lang="zh-CN" altLang="en-US" sz="1050"/>
          </a:p>
        </p:txBody>
      </p:sp>
      <p:sp>
        <p:nvSpPr>
          <p:cNvPr id="64" name="Rectangle 37">
            <a:extLst>
              <a:ext uri="{FF2B5EF4-FFF2-40B4-BE49-F238E27FC236}">
                <a16:creationId xmlns:a16="http://schemas.microsoft.com/office/drawing/2014/main" id="{C76320B7-0796-42BC-8AD3-2AB20A8D187B}"/>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5" name="对象 64">
            <a:extLst>
              <a:ext uri="{FF2B5EF4-FFF2-40B4-BE49-F238E27FC236}">
                <a16:creationId xmlns:a16="http://schemas.microsoft.com/office/drawing/2014/main" id="{6F395978-F7C7-412A-A418-D877B8349273}"/>
              </a:ext>
            </a:extLst>
          </p:cNvPr>
          <p:cNvGraphicFramePr>
            <a:graphicFrameLocks noChangeAspect="1"/>
          </p:cNvGraphicFramePr>
          <p:nvPr>
            <p:extLst>
              <p:ext uri="{D42A27DB-BD31-4B8C-83A1-F6EECF244321}">
                <p14:modId xmlns:p14="http://schemas.microsoft.com/office/powerpoint/2010/main" val="1614010586"/>
              </p:ext>
            </p:extLst>
          </p:nvPr>
        </p:nvGraphicFramePr>
        <p:xfrm>
          <a:off x="9470157" y="3243884"/>
          <a:ext cx="1892300" cy="365125"/>
        </p:xfrm>
        <a:graphic>
          <a:graphicData uri="http://schemas.openxmlformats.org/presentationml/2006/ole">
            <mc:AlternateContent xmlns:mc="http://schemas.openxmlformats.org/markup-compatibility/2006">
              <mc:Choice xmlns:v="urn:schemas-microsoft-com:vml" Requires="v">
                <p:oleObj name="Equation" r:id="rId25" imgW="1892300" imgH="368300" progId="Equation.DSMT4">
                  <p:embed/>
                </p:oleObj>
              </mc:Choice>
              <mc:Fallback>
                <p:oleObj name="Equation" r:id="rId25" imgW="1892300" imgH="368300" progId="Equation.DSMT4">
                  <p:embed/>
                  <p:pic>
                    <p:nvPicPr>
                      <p:cNvPr id="0" name="Object 36"/>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9470157" y="3243884"/>
                        <a:ext cx="1892300" cy="36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6" name="矩形: 圆角 65">
            <a:extLst>
              <a:ext uri="{FF2B5EF4-FFF2-40B4-BE49-F238E27FC236}">
                <a16:creationId xmlns:a16="http://schemas.microsoft.com/office/drawing/2014/main" id="{7966336E-31AF-40B9-A7D5-6ABF26255A66}"/>
              </a:ext>
            </a:extLst>
          </p:cNvPr>
          <p:cNvSpPr/>
          <p:nvPr/>
        </p:nvSpPr>
        <p:spPr>
          <a:xfrm>
            <a:off x="8389740" y="3701870"/>
            <a:ext cx="3616665" cy="313863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68" name="矩形 67">
            <a:extLst>
              <a:ext uri="{FF2B5EF4-FFF2-40B4-BE49-F238E27FC236}">
                <a16:creationId xmlns:a16="http://schemas.microsoft.com/office/drawing/2014/main" id="{C5F60450-3AEA-4951-BC50-83E2D124B64A}"/>
              </a:ext>
            </a:extLst>
          </p:cNvPr>
          <p:cNvSpPr/>
          <p:nvPr/>
        </p:nvSpPr>
        <p:spPr>
          <a:xfrm>
            <a:off x="8370659" y="3663602"/>
            <a:ext cx="3635747" cy="46085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a:latin typeface="Times New Roman" panose="02020603050405020304" pitchFamily="18" charset="0"/>
                <a:cs typeface="Times New Roman" panose="02020603050405020304" pitchFamily="18" charset="0"/>
              </a:rPr>
              <a:t>Results</a:t>
            </a:r>
            <a:endParaRPr lang="zh-CN" altLang="en-US" b="1">
              <a:latin typeface="Times New Roman" panose="02020603050405020304" pitchFamily="18" charset="0"/>
              <a:cs typeface="Times New Roman" panose="02020603050405020304" pitchFamily="18" charset="0"/>
            </a:endParaRPr>
          </a:p>
        </p:txBody>
      </p:sp>
      <p:pic>
        <p:nvPicPr>
          <p:cNvPr id="1062" name="图片 15">
            <a:extLst>
              <a:ext uri="{FF2B5EF4-FFF2-40B4-BE49-F238E27FC236}">
                <a16:creationId xmlns:a16="http://schemas.microsoft.com/office/drawing/2014/main" id="{9A620B14-ECA7-4F0D-8995-F92D8597B2C7}"/>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9948114" y="4260475"/>
            <a:ext cx="1084095" cy="69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3" name="Picture 39">
            <a:extLst>
              <a:ext uri="{FF2B5EF4-FFF2-40B4-BE49-F238E27FC236}">
                <a16:creationId xmlns:a16="http://schemas.microsoft.com/office/drawing/2014/main" id="{62EF18DB-FAD3-49D3-86BE-73D4C856B31E}"/>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0965995" y="4206670"/>
            <a:ext cx="811629" cy="757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文本框 68">
            <a:extLst>
              <a:ext uri="{FF2B5EF4-FFF2-40B4-BE49-F238E27FC236}">
                <a16:creationId xmlns:a16="http://schemas.microsoft.com/office/drawing/2014/main" id="{4A29472E-F2C4-4C7E-B9DC-7FB451D2D92D}"/>
              </a:ext>
            </a:extLst>
          </p:cNvPr>
          <p:cNvSpPr txBox="1"/>
          <p:nvPr/>
        </p:nvSpPr>
        <p:spPr>
          <a:xfrm>
            <a:off x="8438326" y="4222850"/>
            <a:ext cx="1711743" cy="1061829"/>
          </a:xfrm>
          <a:prstGeom prst="rect">
            <a:avLst/>
          </a:prstGeom>
          <a:noFill/>
        </p:spPr>
        <p:txBody>
          <a:bodyPr wrap="square" rtlCol="0">
            <a:spAutoFit/>
          </a:bodyPr>
          <a:lstStyle/>
          <a:p>
            <a:r>
              <a:rPr lang="en-US" altLang="zh-CN" sz="1050">
                <a:latin typeface="Times New Roman" panose="02020603050405020304" pitchFamily="18" charset="0"/>
                <a:cs typeface="Times New Roman" panose="02020603050405020304" pitchFamily="18" charset="0"/>
              </a:rPr>
              <a:t>     The figure on the right is a calculation example of an ideal conductor ball, here is its modeling and surface current model, and the final calculation results</a:t>
            </a:r>
            <a:endParaRPr lang="zh-CN" altLang="en-US" sz="1050">
              <a:latin typeface="Times New Roman" panose="02020603050405020304" pitchFamily="18" charset="0"/>
              <a:cs typeface="Times New Roman" panose="02020603050405020304" pitchFamily="18" charset="0"/>
            </a:endParaRPr>
          </a:p>
        </p:txBody>
      </p:sp>
      <p:pic>
        <p:nvPicPr>
          <p:cNvPr id="1064" name="Picture 40">
            <a:extLst>
              <a:ext uri="{FF2B5EF4-FFF2-40B4-BE49-F238E27FC236}">
                <a16:creationId xmlns:a16="http://schemas.microsoft.com/office/drawing/2014/main" id="{3515C445-95B5-4179-915F-ECCE8D360CA0}"/>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0345592" y="5232618"/>
            <a:ext cx="1594029" cy="1328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 name="图片 86">
            <a:extLst>
              <a:ext uri="{FF2B5EF4-FFF2-40B4-BE49-F238E27FC236}">
                <a16:creationId xmlns:a16="http://schemas.microsoft.com/office/drawing/2014/main" id="{8BCA2C89-3CF6-4673-BC5A-82C08AC6CFA4}"/>
              </a:ext>
            </a:extLst>
          </p:cNvPr>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8412987" y="5441659"/>
            <a:ext cx="1961469" cy="883242"/>
          </a:xfrm>
          <a:prstGeom prst="rect">
            <a:avLst/>
          </a:prstGeom>
        </p:spPr>
      </p:pic>
    </p:spTree>
    <p:extLst>
      <p:ext uri="{BB962C8B-B14F-4D97-AF65-F5344CB8AC3E}">
        <p14:creationId xmlns:p14="http://schemas.microsoft.com/office/powerpoint/2010/main" val="214517524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404</Words>
  <Application>Microsoft Office PowerPoint</Application>
  <PresentationFormat>宽屏</PresentationFormat>
  <Paragraphs>28</Paragraphs>
  <Slides>1</Slides>
  <Notes>0</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3</vt:i4>
      </vt:variant>
      <vt:variant>
        <vt:lpstr>幻灯片标题</vt:lpstr>
      </vt:variant>
      <vt:variant>
        <vt:i4>1</vt:i4>
      </vt:variant>
    </vt:vector>
  </HeadingPairs>
  <TitlesOfParts>
    <vt:vector size="9" baseType="lpstr">
      <vt:lpstr>等线</vt:lpstr>
      <vt:lpstr>等线 Light</vt:lpstr>
      <vt:lpstr>Arial</vt:lpstr>
      <vt:lpstr>Times New Roman</vt:lpstr>
      <vt:lpstr>Office 主题​​</vt:lpstr>
      <vt:lpstr>Microsoft Visio 绘图</vt:lpstr>
      <vt:lpstr>MathType 6.0 Equation</vt:lpstr>
      <vt:lpstr>Equation.KSEE3</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342611031@qq.com</dc:creator>
  <cp:lastModifiedBy>342611031@qq.com</cp:lastModifiedBy>
  <cp:revision>2</cp:revision>
  <dcterms:created xsi:type="dcterms:W3CDTF">2021-08-14T04:25:45Z</dcterms:created>
  <dcterms:modified xsi:type="dcterms:W3CDTF">2021-08-14T07:31:07Z</dcterms:modified>
</cp:coreProperties>
</file>