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Lst>
  <p:sldSz cx="21386800" cy="30279975"/>
  <p:notesSz cx="6858000" cy="9144000"/>
  <p:defaultTextStyle>
    <a:defPPr>
      <a:defRPr lang="zh-TW"/>
    </a:defPPr>
    <a:lvl1pPr marL="0" algn="l" defTabSz="2951480" rtl="0" eaLnBrk="1" latinLnBrk="0" hangingPunct="1">
      <a:defRPr sz="5800" kern="1200">
        <a:solidFill>
          <a:schemeClr val="tx1"/>
        </a:solidFill>
        <a:latin typeface="+mn-lt"/>
        <a:ea typeface="+mn-ea"/>
        <a:cs typeface="+mn-cs"/>
      </a:defRPr>
    </a:lvl1pPr>
    <a:lvl2pPr marL="1475740" algn="l" defTabSz="2951480" rtl="0" eaLnBrk="1" latinLnBrk="0" hangingPunct="1">
      <a:defRPr sz="5800" kern="1200">
        <a:solidFill>
          <a:schemeClr val="tx1"/>
        </a:solidFill>
        <a:latin typeface="+mn-lt"/>
        <a:ea typeface="+mn-ea"/>
        <a:cs typeface="+mn-cs"/>
      </a:defRPr>
    </a:lvl2pPr>
    <a:lvl3pPr marL="2952115" algn="l" defTabSz="2951480" rtl="0" eaLnBrk="1" latinLnBrk="0" hangingPunct="1">
      <a:defRPr sz="5800" kern="1200">
        <a:solidFill>
          <a:schemeClr val="tx1"/>
        </a:solidFill>
        <a:latin typeface="+mn-lt"/>
        <a:ea typeface="+mn-ea"/>
        <a:cs typeface="+mn-cs"/>
      </a:defRPr>
    </a:lvl3pPr>
    <a:lvl4pPr marL="4427855" algn="l" defTabSz="2951480" rtl="0" eaLnBrk="1" latinLnBrk="0" hangingPunct="1">
      <a:defRPr sz="5800" kern="1200">
        <a:solidFill>
          <a:schemeClr val="tx1"/>
        </a:solidFill>
        <a:latin typeface="+mn-lt"/>
        <a:ea typeface="+mn-ea"/>
        <a:cs typeface="+mn-cs"/>
      </a:defRPr>
    </a:lvl4pPr>
    <a:lvl5pPr marL="5904230" algn="l" defTabSz="2951480" rtl="0" eaLnBrk="1" latinLnBrk="0" hangingPunct="1">
      <a:defRPr sz="5800" kern="1200">
        <a:solidFill>
          <a:schemeClr val="tx1"/>
        </a:solidFill>
        <a:latin typeface="+mn-lt"/>
        <a:ea typeface="+mn-ea"/>
        <a:cs typeface="+mn-cs"/>
      </a:defRPr>
    </a:lvl5pPr>
    <a:lvl6pPr marL="7379970" algn="l" defTabSz="2951480" rtl="0" eaLnBrk="1" latinLnBrk="0" hangingPunct="1">
      <a:defRPr sz="5800" kern="1200">
        <a:solidFill>
          <a:schemeClr val="tx1"/>
        </a:solidFill>
        <a:latin typeface="+mn-lt"/>
        <a:ea typeface="+mn-ea"/>
        <a:cs typeface="+mn-cs"/>
      </a:defRPr>
    </a:lvl6pPr>
    <a:lvl7pPr marL="8856345" algn="l" defTabSz="2951480" rtl="0" eaLnBrk="1" latinLnBrk="0" hangingPunct="1">
      <a:defRPr sz="5800" kern="1200">
        <a:solidFill>
          <a:schemeClr val="tx1"/>
        </a:solidFill>
        <a:latin typeface="+mn-lt"/>
        <a:ea typeface="+mn-ea"/>
        <a:cs typeface="+mn-cs"/>
      </a:defRPr>
    </a:lvl7pPr>
    <a:lvl8pPr marL="10332085" algn="l" defTabSz="2951480" rtl="0" eaLnBrk="1" latinLnBrk="0" hangingPunct="1">
      <a:defRPr sz="5800" kern="1200">
        <a:solidFill>
          <a:schemeClr val="tx1"/>
        </a:solidFill>
        <a:latin typeface="+mn-lt"/>
        <a:ea typeface="+mn-ea"/>
        <a:cs typeface="+mn-cs"/>
      </a:defRPr>
    </a:lvl8pPr>
    <a:lvl9pPr marL="11808460" algn="l" defTabSz="2951480" rtl="0" eaLnBrk="1" latinLnBrk="0" hangingPunct="1">
      <a:defRPr sz="5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4209"/>
    <a:srgbClr val="955521"/>
    <a:srgbClr val="79490A"/>
    <a:srgbClr val="C3C4C5"/>
    <a:srgbClr val="81D8CF"/>
    <a:srgbClr val="83AE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64" autoAdjust="0"/>
    <p:restoredTop sz="95078" autoAdjust="0"/>
  </p:normalViewPr>
  <p:slideViewPr>
    <p:cSldViewPr>
      <p:cViewPr varScale="1">
        <p:scale>
          <a:sx n="18" d="100"/>
          <a:sy n="18" d="100"/>
        </p:scale>
        <p:origin x="3024" y="101"/>
      </p:cViewPr>
      <p:guideLst>
        <p:guide orient="horz" pos="9527"/>
        <p:guide pos="6736"/>
      </p:guideLst>
    </p:cSldViewPr>
  </p:slideViewPr>
  <p:notesTextViewPr>
    <p:cViewPr>
      <p:scale>
        <a:sx n="150" d="100"/>
        <a:sy n="150" d="100"/>
      </p:scale>
      <p:origin x="0" y="-19"/>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3D7554-D3B0-471F-B0B8-B009BE3A700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8D72EE-3C13-4569-91F3-F86B0B362AF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800" kern="1200">
                <a:solidFill>
                  <a:schemeClr val="tx1"/>
                </a:solidFill>
                <a:effectLst/>
                <a:latin typeface="+mn-lt"/>
                <a:ea typeface="+mn-ea"/>
                <a:cs typeface="+mn-cs"/>
              </a:rPr>
              <a:t>Introduction </a:t>
            </a:r>
            <a:endParaRPr lang="en-US" altLang="zh-CN" sz="800" kern="1200" dirty="0">
              <a:solidFill>
                <a:schemeClr val="tx1"/>
              </a:solidFill>
              <a:effectLst/>
              <a:latin typeface="+mn-lt"/>
              <a:ea typeface="+mn-ea"/>
              <a:cs typeface="+mn-cs"/>
            </a:endParaRPr>
          </a:p>
          <a:p>
            <a:endParaRPr lang="zh-CN" altLang="zh-CN" sz="800" kern="1200" dirty="0">
              <a:solidFill>
                <a:schemeClr val="tx1"/>
              </a:solidFill>
              <a:effectLst/>
              <a:latin typeface="+mn-lt"/>
              <a:ea typeface="+mn-ea"/>
              <a:cs typeface="+mn-cs"/>
            </a:endParaRPr>
          </a:p>
          <a:p>
            <a:r>
              <a:rPr lang="en-US" altLang="zh-CN" sz="800" kern="1200" dirty="0">
                <a:solidFill>
                  <a:schemeClr val="tx1"/>
                </a:solidFill>
                <a:effectLst/>
                <a:latin typeface="+mn-lt"/>
                <a:ea typeface="+mn-ea"/>
                <a:cs typeface="+mn-cs"/>
              </a:rPr>
              <a:t>Good morning! The title of my poster is Analysis and comparison of window functions based on arch measurement system. The poster consists of three parts. First, I will introduce some backgrounds about the poster, a number of measurement methods are recommended to measure the reflectivity of absorbing materials according to the IEEE standards. For example, arch method, Time-domain measurement approach and so on, and the arch method which is invented by the Naval Research Laboratory is the most widely used measurement method among them. In the arch method, there are two main factors that affect the measurement results, and they are sample dimension and coupling energy. In this work, we analyzed the method of removing interference and applied a variety of commonly used window functions to process the simulated data.</a:t>
            </a:r>
            <a:endParaRPr lang="en-US" altLang="zh-CN" sz="800" kern="1200" dirty="0">
              <a:solidFill>
                <a:schemeClr val="tx1"/>
              </a:solidFill>
              <a:effectLst/>
              <a:latin typeface="+mn-lt"/>
              <a:ea typeface="+mn-ea"/>
              <a:cs typeface="+mn-cs"/>
            </a:endParaRPr>
          </a:p>
          <a:p>
            <a:endParaRPr lang="zh-CN" altLang="zh-CN" sz="800" kern="1200" dirty="0">
              <a:solidFill>
                <a:schemeClr val="tx1"/>
              </a:solidFill>
              <a:effectLst/>
              <a:latin typeface="+mn-lt"/>
              <a:ea typeface="+mn-ea"/>
              <a:cs typeface="+mn-cs"/>
            </a:endParaRPr>
          </a:p>
          <a:p>
            <a:r>
              <a:rPr lang="en-US" altLang="zh-CN" sz="800" kern="1200" dirty="0">
                <a:solidFill>
                  <a:schemeClr val="tx1"/>
                </a:solidFill>
                <a:effectLst/>
                <a:latin typeface="+mn-lt"/>
                <a:ea typeface="+mn-ea"/>
                <a:cs typeface="+mn-cs"/>
              </a:rPr>
              <a:t>simulation and data processing</a:t>
            </a:r>
            <a:endParaRPr lang="en-US" altLang="zh-CN" sz="800" kern="1200" dirty="0">
              <a:solidFill>
                <a:schemeClr val="tx1"/>
              </a:solidFill>
              <a:effectLst/>
              <a:latin typeface="+mn-lt"/>
              <a:ea typeface="+mn-ea"/>
              <a:cs typeface="+mn-cs"/>
            </a:endParaRPr>
          </a:p>
          <a:p>
            <a:endParaRPr lang="zh-CN" altLang="zh-CN" sz="800" kern="1200" dirty="0">
              <a:solidFill>
                <a:schemeClr val="tx1"/>
              </a:solidFill>
              <a:effectLst/>
              <a:latin typeface="+mn-lt"/>
              <a:ea typeface="+mn-ea"/>
              <a:cs typeface="+mn-cs"/>
            </a:endParaRPr>
          </a:p>
          <a:p>
            <a:r>
              <a:rPr lang="en-US" altLang="zh-CN" sz="800" kern="1200" dirty="0">
                <a:solidFill>
                  <a:schemeClr val="tx1"/>
                </a:solidFill>
                <a:effectLst/>
                <a:latin typeface="+mn-lt"/>
                <a:ea typeface="+mn-ea"/>
                <a:cs typeface="+mn-cs"/>
              </a:rPr>
              <a:t>The second part is about simulation and data processing and fig.1 shows the schematic diagram of the arch method. </a:t>
            </a:r>
            <a:endParaRPr lang="en-US" altLang="zh-CN" sz="800" kern="1200" dirty="0">
              <a:solidFill>
                <a:schemeClr val="tx1"/>
              </a:solidFill>
              <a:effectLst/>
              <a:latin typeface="+mn-lt"/>
              <a:ea typeface="+mn-ea"/>
              <a:cs typeface="+mn-cs"/>
            </a:endParaRPr>
          </a:p>
          <a:p>
            <a:endParaRPr lang="zh-CN" altLang="zh-CN" sz="800" kern="1200" dirty="0">
              <a:solidFill>
                <a:schemeClr val="tx1"/>
              </a:solidFill>
              <a:effectLst/>
              <a:latin typeface="+mn-lt"/>
              <a:ea typeface="+mn-ea"/>
              <a:cs typeface="+mn-cs"/>
            </a:endParaRPr>
          </a:p>
          <a:p>
            <a:r>
              <a:rPr lang="en-US" altLang="zh-CN" sz="800" kern="1200" dirty="0">
                <a:solidFill>
                  <a:schemeClr val="tx1"/>
                </a:solidFill>
                <a:effectLst/>
                <a:latin typeface="+mn-lt"/>
                <a:ea typeface="+mn-ea"/>
                <a:cs typeface="+mn-cs"/>
              </a:rPr>
              <a:t>A</a:t>
            </a:r>
            <a:endParaRPr lang="en-US" altLang="zh-CN" sz="800" kern="1200" dirty="0">
              <a:solidFill>
                <a:schemeClr val="tx1"/>
              </a:solidFill>
              <a:effectLst/>
              <a:latin typeface="+mn-lt"/>
              <a:ea typeface="+mn-ea"/>
              <a:cs typeface="+mn-cs"/>
            </a:endParaRPr>
          </a:p>
          <a:p>
            <a:endParaRPr lang="zh-CN" altLang="zh-CN" sz="800" kern="1200" dirty="0">
              <a:solidFill>
                <a:schemeClr val="tx1"/>
              </a:solidFill>
              <a:effectLst/>
              <a:latin typeface="+mn-lt"/>
              <a:ea typeface="+mn-ea"/>
              <a:cs typeface="+mn-cs"/>
            </a:endParaRPr>
          </a:p>
          <a:p>
            <a:r>
              <a:rPr lang="en-US" altLang="zh-CN" sz="800" kern="1200" dirty="0">
                <a:solidFill>
                  <a:schemeClr val="tx1"/>
                </a:solidFill>
                <a:effectLst/>
                <a:latin typeface="+mn-lt"/>
                <a:ea typeface="+mn-ea"/>
                <a:cs typeface="+mn-cs"/>
              </a:rPr>
              <a:t>First, the principle of data processing is shown in fig.2, we will record three sets of data in frequency domain, and they are </a:t>
            </a:r>
            <a:r>
              <a:rPr lang="en-US" altLang="zh-CN" sz="800" kern="1200" dirty="0" err="1">
                <a:solidFill>
                  <a:schemeClr val="tx1"/>
                </a:solidFill>
                <a:effectLst/>
                <a:latin typeface="+mn-lt"/>
                <a:ea typeface="+mn-ea"/>
                <a:cs typeface="+mn-cs"/>
              </a:rPr>
              <a:t>Gama</a:t>
            </a:r>
            <a:r>
              <a:rPr lang="en-US" altLang="zh-CN" sz="800" kern="1200" baseline="-25000" dirty="0" err="1">
                <a:solidFill>
                  <a:schemeClr val="tx1"/>
                </a:solidFill>
                <a:effectLst/>
                <a:latin typeface="+mn-lt"/>
                <a:ea typeface="+mn-ea"/>
                <a:cs typeface="+mn-cs"/>
              </a:rPr>
              <a:t>SUT</a:t>
            </a:r>
            <a:r>
              <a:rPr lang="en-US" altLang="zh-CN" sz="800" kern="1200" dirty="0">
                <a:solidFill>
                  <a:schemeClr val="tx1"/>
                </a:solidFill>
                <a:effectLst/>
                <a:latin typeface="+mn-lt"/>
                <a:ea typeface="+mn-ea"/>
                <a:cs typeface="+mn-cs"/>
              </a:rPr>
              <a:t>, </a:t>
            </a:r>
            <a:r>
              <a:rPr lang="en-US" altLang="zh-CN" sz="800" kern="1200" dirty="0" err="1">
                <a:solidFill>
                  <a:schemeClr val="tx1"/>
                </a:solidFill>
                <a:effectLst/>
                <a:latin typeface="+mn-lt"/>
                <a:ea typeface="+mn-ea"/>
                <a:cs typeface="+mn-cs"/>
              </a:rPr>
              <a:t>Gama</a:t>
            </a:r>
            <a:r>
              <a:rPr lang="en-US" altLang="zh-CN" sz="800" kern="1200" baseline="-25000" dirty="0" err="1">
                <a:solidFill>
                  <a:schemeClr val="tx1"/>
                </a:solidFill>
                <a:effectLst/>
                <a:latin typeface="+mn-lt"/>
                <a:ea typeface="+mn-ea"/>
                <a:cs typeface="+mn-cs"/>
              </a:rPr>
              <a:t>pec</a:t>
            </a:r>
            <a:r>
              <a:rPr lang="en-US" altLang="zh-CN" sz="800" kern="1200" dirty="0">
                <a:solidFill>
                  <a:schemeClr val="tx1"/>
                </a:solidFill>
                <a:effectLst/>
                <a:latin typeface="+mn-lt"/>
                <a:ea typeface="+mn-ea"/>
                <a:cs typeface="+mn-cs"/>
              </a:rPr>
              <a:t>, </a:t>
            </a:r>
            <a:r>
              <a:rPr lang="en-US" altLang="zh-CN" sz="800" kern="1200" dirty="0" err="1">
                <a:solidFill>
                  <a:schemeClr val="tx1"/>
                </a:solidFill>
                <a:effectLst/>
                <a:latin typeface="+mn-lt"/>
                <a:ea typeface="+mn-ea"/>
                <a:cs typeface="+mn-cs"/>
              </a:rPr>
              <a:t>Gama</a:t>
            </a:r>
            <a:r>
              <a:rPr lang="en-US" altLang="zh-CN" sz="800" kern="1200" baseline="-25000" dirty="0" err="1">
                <a:solidFill>
                  <a:schemeClr val="tx1"/>
                </a:solidFill>
                <a:effectLst/>
                <a:latin typeface="+mn-lt"/>
                <a:ea typeface="+mn-ea"/>
                <a:cs typeface="+mn-cs"/>
              </a:rPr>
              <a:t>empty</a:t>
            </a:r>
            <a:r>
              <a:rPr lang="en-US" altLang="zh-CN" sz="800" kern="1200" dirty="0">
                <a:solidFill>
                  <a:schemeClr val="tx1"/>
                </a:solidFill>
                <a:effectLst/>
                <a:latin typeface="+mn-lt"/>
                <a:ea typeface="+mn-ea"/>
                <a:cs typeface="+mn-cs"/>
              </a:rPr>
              <a:t>, and then transform them into the time domain by using IFFT, we can see that the reflected signals from sample and directly coupled signals have different time duration, so we can remove the coupled signals by adding a suitable window function in time domain, then, we should reconvert the signals into frequency domain to calculate the reflectivity.</a:t>
            </a:r>
            <a:endParaRPr lang="zh-CN" altLang="zh-CN" sz="800" kern="1200" dirty="0">
              <a:solidFill>
                <a:schemeClr val="tx1"/>
              </a:solidFill>
              <a:effectLst/>
              <a:latin typeface="+mn-lt"/>
              <a:ea typeface="+mn-ea"/>
              <a:cs typeface="+mn-cs"/>
            </a:endParaRPr>
          </a:p>
          <a:p>
            <a:endParaRPr lang="en-US" altLang="zh-CN" sz="800" kern="1200" dirty="0">
              <a:solidFill>
                <a:schemeClr val="tx1"/>
              </a:solidFill>
              <a:effectLst/>
              <a:latin typeface="+mn-lt"/>
              <a:ea typeface="+mn-ea"/>
              <a:cs typeface="+mn-cs"/>
            </a:endParaRPr>
          </a:p>
          <a:p>
            <a:r>
              <a:rPr lang="en-US" altLang="zh-CN" sz="800" kern="1200" dirty="0">
                <a:solidFill>
                  <a:schemeClr val="tx1"/>
                </a:solidFill>
                <a:effectLst/>
                <a:latin typeface="+mn-lt"/>
                <a:ea typeface="+mn-ea"/>
                <a:cs typeface="+mn-cs"/>
              </a:rPr>
              <a:t>B</a:t>
            </a:r>
            <a:endParaRPr lang="en-US" altLang="zh-CN" sz="800" kern="1200" dirty="0">
              <a:solidFill>
                <a:schemeClr val="tx1"/>
              </a:solidFill>
              <a:effectLst/>
              <a:latin typeface="+mn-lt"/>
              <a:ea typeface="+mn-ea"/>
              <a:cs typeface="+mn-cs"/>
            </a:endParaRPr>
          </a:p>
          <a:p>
            <a:endParaRPr lang="zh-CN" altLang="zh-CN" sz="800" kern="1200" dirty="0">
              <a:solidFill>
                <a:schemeClr val="tx1"/>
              </a:solidFill>
              <a:effectLst/>
              <a:latin typeface="+mn-lt"/>
              <a:ea typeface="+mn-ea"/>
              <a:cs typeface="+mn-cs"/>
            </a:endParaRPr>
          </a:p>
          <a:p>
            <a:r>
              <a:rPr lang="en-US" altLang="zh-CN" sz="800" kern="1200" dirty="0">
                <a:solidFill>
                  <a:schemeClr val="tx1"/>
                </a:solidFill>
                <a:effectLst/>
                <a:latin typeface="+mn-lt"/>
                <a:ea typeface="+mn-ea"/>
                <a:cs typeface="+mn-cs"/>
              </a:rPr>
              <a:t>Part B is simulation. Fig.3 shows the simulation model in cst and the boundary is set to PML, we can obtain three sets of data by setting the materials to PML, PEC and sample. The result in frequency domain is displayed in fig4.</a:t>
            </a:r>
            <a:endParaRPr lang="zh-CN" altLang="zh-CN" sz="800" kern="1200" dirty="0">
              <a:solidFill>
                <a:schemeClr val="tx1"/>
              </a:solidFill>
              <a:effectLst/>
              <a:latin typeface="+mn-lt"/>
              <a:ea typeface="+mn-ea"/>
              <a:cs typeface="+mn-cs"/>
            </a:endParaRPr>
          </a:p>
          <a:p>
            <a:endParaRPr lang="en-US" altLang="zh-CN" sz="800" kern="1200" dirty="0">
              <a:solidFill>
                <a:schemeClr val="tx1"/>
              </a:solidFill>
              <a:effectLst/>
              <a:latin typeface="+mn-lt"/>
              <a:ea typeface="+mn-ea"/>
              <a:cs typeface="+mn-cs"/>
            </a:endParaRPr>
          </a:p>
          <a:p>
            <a:r>
              <a:rPr lang="en-US" altLang="zh-CN" sz="800" kern="1200" dirty="0">
                <a:solidFill>
                  <a:schemeClr val="tx1"/>
                </a:solidFill>
                <a:effectLst/>
                <a:latin typeface="+mn-lt"/>
                <a:ea typeface="+mn-ea"/>
                <a:cs typeface="+mn-cs"/>
              </a:rPr>
              <a:t>C</a:t>
            </a:r>
            <a:endParaRPr lang="en-US" altLang="zh-CN" sz="800" kern="1200" dirty="0">
              <a:solidFill>
                <a:schemeClr val="tx1"/>
              </a:solidFill>
              <a:effectLst/>
              <a:latin typeface="+mn-lt"/>
              <a:ea typeface="+mn-ea"/>
              <a:cs typeface="+mn-cs"/>
            </a:endParaRPr>
          </a:p>
          <a:p>
            <a:endParaRPr lang="zh-CN" altLang="zh-CN" sz="800" kern="1200" dirty="0">
              <a:solidFill>
                <a:schemeClr val="tx1"/>
              </a:solidFill>
              <a:effectLst/>
              <a:latin typeface="+mn-lt"/>
              <a:ea typeface="+mn-ea"/>
              <a:cs typeface="+mn-cs"/>
            </a:endParaRPr>
          </a:p>
          <a:p>
            <a:r>
              <a:rPr lang="en-US" altLang="zh-CN" sz="800" kern="1200" dirty="0">
                <a:solidFill>
                  <a:schemeClr val="tx1"/>
                </a:solidFill>
                <a:effectLst/>
                <a:latin typeface="+mn-lt"/>
                <a:ea typeface="+mn-ea"/>
                <a:cs typeface="+mn-cs"/>
              </a:rPr>
              <a:t>According to the above discussion, we can see Γ</a:t>
            </a:r>
            <a:r>
              <a:rPr lang="en-US" altLang="zh-CN" sz="800" kern="1200" baseline="-25000" dirty="0">
                <a:solidFill>
                  <a:schemeClr val="tx1"/>
                </a:solidFill>
                <a:effectLst/>
                <a:latin typeface="+mn-lt"/>
                <a:ea typeface="+mn-ea"/>
                <a:cs typeface="+mn-cs"/>
              </a:rPr>
              <a:t>PEC</a:t>
            </a:r>
            <a:r>
              <a:rPr lang="en-US" altLang="zh-CN" sz="800" kern="1200" dirty="0">
                <a:solidFill>
                  <a:schemeClr val="tx1"/>
                </a:solidFill>
                <a:effectLst/>
                <a:latin typeface="+mn-lt"/>
                <a:ea typeface="+mn-ea"/>
                <a:cs typeface="+mn-cs"/>
              </a:rPr>
              <a:t> is the largest, Γ</a:t>
            </a:r>
            <a:r>
              <a:rPr lang="en-US" altLang="zh-CN" sz="800" kern="1200" baseline="-25000" dirty="0">
                <a:solidFill>
                  <a:schemeClr val="tx1"/>
                </a:solidFill>
                <a:effectLst/>
                <a:latin typeface="+mn-lt"/>
                <a:ea typeface="+mn-ea"/>
                <a:cs typeface="+mn-cs"/>
              </a:rPr>
              <a:t>SUT</a:t>
            </a:r>
            <a:r>
              <a:rPr lang="en-US" altLang="zh-CN" sz="800" kern="1200" dirty="0">
                <a:solidFill>
                  <a:schemeClr val="tx1"/>
                </a:solidFill>
                <a:effectLst/>
                <a:latin typeface="+mn-lt"/>
                <a:ea typeface="+mn-ea"/>
                <a:cs typeface="+mn-cs"/>
              </a:rPr>
              <a:t> is the second, and </a:t>
            </a:r>
            <a:r>
              <a:rPr lang="en-US" altLang="zh-CN" sz="800" kern="1200" dirty="0" err="1">
                <a:solidFill>
                  <a:schemeClr val="tx1"/>
                </a:solidFill>
                <a:effectLst/>
                <a:latin typeface="+mn-lt"/>
                <a:ea typeface="+mn-ea"/>
                <a:cs typeface="+mn-cs"/>
              </a:rPr>
              <a:t>Γ</a:t>
            </a:r>
            <a:r>
              <a:rPr lang="en-US" altLang="zh-CN" sz="800" kern="1200" baseline="-25000" dirty="0" err="1">
                <a:solidFill>
                  <a:schemeClr val="tx1"/>
                </a:solidFill>
                <a:effectLst/>
                <a:latin typeface="+mn-lt"/>
                <a:ea typeface="+mn-ea"/>
                <a:cs typeface="+mn-cs"/>
              </a:rPr>
              <a:t>Empty</a:t>
            </a:r>
            <a:r>
              <a:rPr lang="en-US" altLang="zh-CN" sz="800" kern="1200" dirty="0">
                <a:solidFill>
                  <a:schemeClr val="tx1"/>
                </a:solidFill>
                <a:effectLst/>
                <a:latin typeface="+mn-lt"/>
                <a:ea typeface="+mn-ea"/>
                <a:cs typeface="+mn-cs"/>
              </a:rPr>
              <a:t> is the smallest, which is in line with our common sense. In addition, we also see the coupling energy is very large, and the multiple-reflection energy occurs after a period in the first image in fig.5. So, three gates are applied to process the data, and the results shown in the second image, from which we know that the width of the window should be considered carefully for its great influence on the results.</a:t>
            </a:r>
            <a:endParaRPr lang="zh-CN" altLang="zh-CN" sz="800" kern="1200" dirty="0">
              <a:solidFill>
                <a:schemeClr val="tx1"/>
              </a:solidFill>
              <a:effectLst/>
              <a:latin typeface="+mn-lt"/>
              <a:ea typeface="+mn-ea"/>
              <a:cs typeface="+mn-cs"/>
            </a:endParaRPr>
          </a:p>
          <a:p>
            <a:endParaRPr lang="en-US" altLang="zh-CN" sz="800" kern="1200" dirty="0">
              <a:solidFill>
                <a:schemeClr val="tx1"/>
              </a:solidFill>
              <a:effectLst/>
              <a:latin typeface="+mn-lt"/>
              <a:ea typeface="+mn-ea"/>
              <a:cs typeface="+mn-cs"/>
            </a:endParaRPr>
          </a:p>
          <a:p>
            <a:r>
              <a:rPr lang="en-US" altLang="zh-CN" sz="800" kern="1200" dirty="0">
                <a:solidFill>
                  <a:schemeClr val="tx1"/>
                </a:solidFill>
                <a:effectLst/>
                <a:latin typeface="+mn-lt"/>
                <a:ea typeface="+mn-ea"/>
                <a:cs typeface="+mn-cs"/>
              </a:rPr>
              <a:t>D and conclusion</a:t>
            </a:r>
            <a:endParaRPr lang="en-US" altLang="zh-CN" sz="800" kern="1200" dirty="0">
              <a:solidFill>
                <a:schemeClr val="tx1"/>
              </a:solidFill>
              <a:effectLst/>
              <a:latin typeface="+mn-lt"/>
              <a:ea typeface="+mn-ea"/>
              <a:cs typeface="+mn-cs"/>
            </a:endParaRPr>
          </a:p>
          <a:p>
            <a:endParaRPr lang="zh-CN" altLang="zh-CN" sz="800" kern="1200" dirty="0">
              <a:solidFill>
                <a:schemeClr val="tx1"/>
              </a:solidFill>
              <a:effectLst/>
              <a:latin typeface="+mn-lt"/>
              <a:ea typeface="+mn-ea"/>
              <a:cs typeface="+mn-cs"/>
            </a:endParaRPr>
          </a:p>
          <a:p>
            <a:r>
              <a:rPr lang="en-US" altLang="zh-CN" sz="800" kern="1200" dirty="0">
                <a:solidFill>
                  <a:schemeClr val="tx1"/>
                </a:solidFill>
                <a:effectLst/>
                <a:latin typeface="+mn-lt"/>
                <a:ea typeface="+mn-ea"/>
                <a:cs typeface="+mn-cs"/>
              </a:rPr>
              <a:t>Another question should be considered is whether the rectangular window function is the most suitable for processing these data. So, five filters are applied to process these data and the results are shown in fig.7, from which we can drive the conclusion: First, we cannot measure the reflectivity of absorbing material without filters in this method. Second, the trends of obtained results are consistent but with some differences, and Butterworth filter and Chebyshev filter-I are recommended to be used in experiment.</a:t>
            </a:r>
            <a:endParaRPr lang="zh-CN" altLang="zh-CN" sz="800" kern="1200" dirty="0">
              <a:solidFill>
                <a:schemeClr val="tx1"/>
              </a:solidFill>
              <a:effectLst/>
              <a:latin typeface="+mn-lt"/>
              <a:ea typeface="+mn-ea"/>
              <a:cs typeface="+mn-cs"/>
            </a:endParaRPr>
          </a:p>
          <a:p>
            <a:r>
              <a:rPr lang="en-US" altLang="zh-CN" sz="800" kern="1200" dirty="0">
                <a:solidFill>
                  <a:schemeClr val="tx1"/>
                </a:solidFill>
                <a:effectLst/>
                <a:latin typeface="+mn-lt"/>
                <a:ea typeface="+mn-ea"/>
                <a:cs typeface="+mn-cs"/>
              </a:rPr>
              <a:t> </a:t>
            </a:r>
            <a:endParaRPr lang="zh-CN" altLang="zh-CN" sz="800" kern="1200" dirty="0">
              <a:solidFill>
                <a:schemeClr val="tx1"/>
              </a:solidFill>
              <a:effectLst/>
              <a:latin typeface="+mn-lt"/>
              <a:ea typeface="+mn-ea"/>
              <a:cs typeface="+mn-cs"/>
            </a:endParaRPr>
          </a:p>
          <a:p>
            <a:r>
              <a:rPr lang="en-US" altLang="zh-CN" sz="800" kern="1200" dirty="0">
                <a:solidFill>
                  <a:schemeClr val="tx1"/>
                </a:solidFill>
                <a:effectLst/>
                <a:latin typeface="+mn-lt"/>
                <a:ea typeface="+mn-ea"/>
                <a:cs typeface="+mn-cs"/>
              </a:rPr>
              <a:t>That’s all, thank you for your attention.</a:t>
            </a:r>
            <a:endParaRPr lang="zh-CN" altLang="zh-CN" sz="80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8A8D72EE-3C13-4569-91F3-F86B0B362AF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604010" y="9406469"/>
            <a:ext cx="18178780" cy="6490569"/>
          </a:xfrm>
        </p:spPr>
        <p:txBody>
          <a:bodyPr/>
          <a:lstStyle/>
          <a:p>
            <a:r>
              <a:rPr lang="zh-TW" altLang="en-US"/>
              <a:t>按一下以編輯母片標題樣式</a:t>
            </a:r>
            <a:endParaRPr lang="zh-TW" altLang="en-US"/>
          </a:p>
        </p:txBody>
      </p:sp>
      <p:sp>
        <p:nvSpPr>
          <p:cNvPr id="3" name="副標題 2"/>
          <p:cNvSpPr>
            <a:spLocks noGrp="1"/>
          </p:cNvSpPr>
          <p:nvPr>
            <p:ph type="subTitle" idx="1"/>
          </p:nvPr>
        </p:nvSpPr>
        <p:spPr>
          <a:xfrm>
            <a:off x="3208020" y="17158652"/>
            <a:ext cx="14970760" cy="7738216"/>
          </a:xfrm>
        </p:spPr>
        <p:txBody>
          <a:bodyPr/>
          <a:lstStyle>
            <a:lvl1pPr marL="0" indent="0" algn="ctr">
              <a:buNone/>
              <a:defRPr>
                <a:solidFill>
                  <a:schemeClr val="tx1">
                    <a:tint val="75000"/>
                  </a:schemeClr>
                </a:solidFill>
              </a:defRPr>
            </a:lvl1pPr>
            <a:lvl2pPr marL="1475105" indent="0" algn="ctr">
              <a:buNone/>
              <a:defRPr>
                <a:solidFill>
                  <a:schemeClr val="tx1">
                    <a:tint val="75000"/>
                  </a:schemeClr>
                </a:solidFill>
              </a:defRPr>
            </a:lvl2pPr>
            <a:lvl3pPr marL="2950210" indent="0" algn="ctr">
              <a:buNone/>
              <a:defRPr>
                <a:solidFill>
                  <a:schemeClr val="tx1">
                    <a:tint val="75000"/>
                  </a:schemeClr>
                </a:solidFill>
              </a:defRPr>
            </a:lvl3pPr>
            <a:lvl4pPr marL="4425315" indent="0" algn="ctr">
              <a:buNone/>
              <a:defRPr>
                <a:solidFill>
                  <a:schemeClr val="tx1">
                    <a:tint val="75000"/>
                  </a:schemeClr>
                </a:solidFill>
              </a:defRPr>
            </a:lvl4pPr>
            <a:lvl5pPr marL="5899785" indent="0" algn="ctr">
              <a:buNone/>
              <a:defRPr>
                <a:solidFill>
                  <a:schemeClr val="tx1">
                    <a:tint val="75000"/>
                  </a:schemeClr>
                </a:solidFill>
              </a:defRPr>
            </a:lvl5pPr>
            <a:lvl6pPr marL="7374890" indent="0" algn="ctr">
              <a:buNone/>
              <a:defRPr>
                <a:solidFill>
                  <a:schemeClr val="tx1">
                    <a:tint val="75000"/>
                  </a:schemeClr>
                </a:solidFill>
              </a:defRPr>
            </a:lvl6pPr>
            <a:lvl7pPr marL="8849995" indent="0" algn="ctr">
              <a:buNone/>
              <a:defRPr>
                <a:solidFill>
                  <a:schemeClr val="tx1">
                    <a:tint val="75000"/>
                  </a:schemeClr>
                </a:solidFill>
              </a:defRPr>
            </a:lvl7pPr>
            <a:lvl8pPr marL="10325100" indent="0" algn="ctr">
              <a:buNone/>
              <a:defRPr>
                <a:solidFill>
                  <a:schemeClr val="tx1">
                    <a:tint val="75000"/>
                  </a:schemeClr>
                </a:solidFill>
              </a:defRPr>
            </a:lvl8pPr>
            <a:lvl9pPr marL="11800205" indent="0" algn="ctr">
              <a:buNone/>
              <a:defRPr>
                <a:solidFill>
                  <a:schemeClr val="tx1">
                    <a:tint val="75000"/>
                  </a:schemeClr>
                </a:solidFill>
              </a:defRPr>
            </a:lvl9pPr>
          </a:lstStyle>
          <a:p>
            <a:r>
              <a:rPr lang="zh-TW" altLang="en-US"/>
              <a:t>按一下以編輯母片副標題樣式</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36264736" y="5355072"/>
            <a:ext cx="11254060" cy="114075602"/>
          </a:xfrm>
        </p:spPr>
        <p:txBody>
          <a:bodyPr vert="eaVert"/>
          <a:lstStyle/>
          <a:p>
            <a:r>
              <a:rPr lang="zh-TW" altLang="en-US"/>
              <a:t>按一下以編輯母片標題樣式</a:t>
            </a:r>
            <a:endParaRPr lang="zh-TW" altLang="en-US"/>
          </a:p>
        </p:txBody>
      </p:sp>
      <p:sp>
        <p:nvSpPr>
          <p:cNvPr id="3" name="直排文字版面配置區 2"/>
          <p:cNvSpPr>
            <a:spLocks noGrp="1"/>
          </p:cNvSpPr>
          <p:nvPr>
            <p:ph type="body" orient="vert" idx="1"/>
          </p:nvPr>
        </p:nvSpPr>
        <p:spPr>
          <a:xfrm>
            <a:off x="2502553" y="5355072"/>
            <a:ext cx="33405737" cy="114075602"/>
          </a:xfrm>
        </p:spPr>
        <p:txBody>
          <a:bodyPr vert="eaVert"/>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1689410" y="19457739"/>
            <a:ext cx="18178780" cy="6013939"/>
          </a:xfrm>
        </p:spPr>
        <p:txBody>
          <a:bodyPr anchor="t"/>
          <a:lstStyle>
            <a:lvl1pPr algn="l">
              <a:defRPr sz="12900" b="1" cap="all"/>
            </a:lvl1pPr>
          </a:lstStyle>
          <a:p>
            <a:r>
              <a:rPr lang="zh-TW" altLang="en-US"/>
              <a:t>按一下以編輯母片標題樣式</a:t>
            </a:r>
            <a:endParaRPr lang="zh-TW" altLang="en-US"/>
          </a:p>
        </p:txBody>
      </p:sp>
      <p:sp>
        <p:nvSpPr>
          <p:cNvPr id="3" name="文字版面配置區 2"/>
          <p:cNvSpPr>
            <a:spLocks noGrp="1"/>
          </p:cNvSpPr>
          <p:nvPr>
            <p:ph type="body" idx="1"/>
          </p:nvPr>
        </p:nvSpPr>
        <p:spPr>
          <a:xfrm>
            <a:off x="1689410" y="12833952"/>
            <a:ext cx="18178780" cy="6623742"/>
          </a:xfrm>
        </p:spPr>
        <p:txBody>
          <a:bodyPr anchor="b"/>
          <a:lstStyle>
            <a:lvl1pPr marL="0" indent="0">
              <a:buNone/>
              <a:defRPr sz="6500">
                <a:solidFill>
                  <a:schemeClr val="tx1">
                    <a:tint val="75000"/>
                  </a:schemeClr>
                </a:solidFill>
              </a:defRPr>
            </a:lvl1pPr>
            <a:lvl2pPr marL="1475105" indent="0">
              <a:buNone/>
              <a:defRPr sz="5800">
                <a:solidFill>
                  <a:schemeClr val="tx1">
                    <a:tint val="75000"/>
                  </a:schemeClr>
                </a:solidFill>
              </a:defRPr>
            </a:lvl2pPr>
            <a:lvl3pPr marL="2950210" indent="0">
              <a:buNone/>
              <a:defRPr sz="5200">
                <a:solidFill>
                  <a:schemeClr val="tx1">
                    <a:tint val="75000"/>
                  </a:schemeClr>
                </a:solidFill>
              </a:defRPr>
            </a:lvl3pPr>
            <a:lvl4pPr marL="4425315" indent="0">
              <a:buNone/>
              <a:defRPr sz="4500">
                <a:solidFill>
                  <a:schemeClr val="tx1">
                    <a:tint val="75000"/>
                  </a:schemeClr>
                </a:solidFill>
              </a:defRPr>
            </a:lvl4pPr>
            <a:lvl5pPr marL="5899785" indent="0">
              <a:buNone/>
              <a:defRPr sz="4500">
                <a:solidFill>
                  <a:schemeClr val="tx1">
                    <a:tint val="75000"/>
                  </a:schemeClr>
                </a:solidFill>
              </a:defRPr>
            </a:lvl5pPr>
            <a:lvl6pPr marL="7374890" indent="0">
              <a:buNone/>
              <a:defRPr sz="4500">
                <a:solidFill>
                  <a:schemeClr val="tx1">
                    <a:tint val="75000"/>
                  </a:schemeClr>
                </a:solidFill>
              </a:defRPr>
            </a:lvl6pPr>
            <a:lvl7pPr marL="8849995" indent="0">
              <a:buNone/>
              <a:defRPr sz="4500">
                <a:solidFill>
                  <a:schemeClr val="tx1">
                    <a:tint val="75000"/>
                  </a:schemeClr>
                </a:solidFill>
              </a:defRPr>
            </a:lvl7pPr>
            <a:lvl8pPr marL="10325100" indent="0">
              <a:buNone/>
              <a:defRPr sz="4500">
                <a:solidFill>
                  <a:schemeClr val="tx1">
                    <a:tint val="75000"/>
                  </a:schemeClr>
                </a:solidFill>
              </a:defRPr>
            </a:lvl8pPr>
            <a:lvl9pPr marL="11800205" indent="0">
              <a:buNone/>
              <a:defRPr sz="4500">
                <a:solidFill>
                  <a:schemeClr val="tx1">
                    <a:tint val="75000"/>
                  </a:schemeClr>
                </a:solidFill>
              </a:defRPr>
            </a:lvl9pPr>
          </a:lstStyle>
          <a:p>
            <a:pPr lvl="0"/>
            <a:r>
              <a:rPr lang="zh-TW" altLang="en-US"/>
              <a:t>按一下以編輯母片文字樣式</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TW" altLang="en-US"/>
          </a:p>
        </p:txBody>
      </p:sp>
      <p:sp>
        <p:nvSpPr>
          <p:cNvPr id="3" name="內容版面配置區 2"/>
          <p:cNvSpPr>
            <a:spLocks noGrp="1"/>
          </p:cNvSpPr>
          <p:nvPr>
            <p:ph sz="half" idx="1"/>
          </p:nvPr>
        </p:nvSpPr>
        <p:spPr>
          <a:xfrm>
            <a:off x="2502554" y="31198189"/>
            <a:ext cx="22329898" cy="88232483"/>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4" name="內容版面配置區 3"/>
          <p:cNvSpPr>
            <a:spLocks noGrp="1"/>
          </p:cNvSpPr>
          <p:nvPr>
            <p:ph sz="half" idx="2"/>
          </p:nvPr>
        </p:nvSpPr>
        <p:spPr>
          <a:xfrm>
            <a:off x="25188899" y="31198189"/>
            <a:ext cx="22329898" cy="88232483"/>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5" name="日期版面配置區 4"/>
          <p:cNvSpPr>
            <a:spLocks noGrp="1"/>
          </p:cNvSpPr>
          <p:nvPr>
            <p:ph type="dt" sz="half" idx="10"/>
          </p:nvPr>
        </p:nvSpPr>
        <p:spPr/>
        <p:txBody>
          <a:bodyPr/>
          <a:lstStyle/>
          <a:p>
            <a:fld id="{5BBEAD13-0566-4C6C-97E7-55F17F24B09F}" type="datetimeFigureOut">
              <a:rPr lang="zh-TW" altLang="en-US" smtClean="0"/>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1069340" y="1212603"/>
            <a:ext cx="19248120" cy="5046663"/>
          </a:xfrm>
        </p:spPr>
        <p:txBody>
          <a:bodyPr/>
          <a:lstStyle>
            <a:lvl1pPr>
              <a:defRPr/>
            </a:lvl1pPr>
          </a:lstStyle>
          <a:p>
            <a:r>
              <a:rPr lang="zh-TW" altLang="en-US"/>
              <a:t>按一下以編輯母片標題樣式</a:t>
            </a:r>
            <a:endParaRPr lang="zh-TW" altLang="en-US"/>
          </a:p>
        </p:txBody>
      </p:sp>
      <p:sp>
        <p:nvSpPr>
          <p:cNvPr id="3" name="文字版面配置區 2"/>
          <p:cNvSpPr>
            <a:spLocks noGrp="1"/>
          </p:cNvSpPr>
          <p:nvPr>
            <p:ph type="body" idx="1"/>
          </p:nvPr>
        </p:nvSpPr>
        <p:spPr>
          <a:xfrm>
            <a:off x="1069340" y="6777950"/>
            <a:ext cx="9449551" cy="2824727"/>
          </a:xfrm>
        </p:spPr>
        <p:txBody>
          <a:bodyPr anchor="b"/>
          <a:lstStyle>
            <a:lvl1pPr marL="0" indent="0">
              <a:buNone/>
              <a:defRPr sz="7700" b="1"/>
            </a:lvl1pPr>
            <a:lvl2pPr marL="1475105" indent="0">
              <a:buNone/>
              <a:defRPr sz="6500" b="1"/>
            </a:lvl2pPr>
            <a:lvl3pPr marL="2950210" indent="0">
              <a:buNone/>
              <a:defRPr sz="5800" b="1"/>
            </a:lvl3pPr>
            <a:lvl4pPr marL="4425315" indent="0">
              <a:buNone/>
              <a:defRPr sz="5200" b="1"/>
            </a:lvl4pPr>
            <a:lvl5pPr marL="5899785" indent="0">
              <a:buNone/>
              <a:defRPr sz="5200" b="1"/>
            </a:lvl5pPr>
            <a:lvl6pPr marL="7374890" indent="0">
              <a:buNone/>
              <a:defRPr sz="5200" b="1"/>
            </a:lvl6pPr>
            <a:lvl7pPr marL="8849995" indent="0">
              <a:buNone/>
              <a:defRPr sz="5200" b="1"/>
            </a:lvl7pPr>
            <a:lvl8pPr marL="10325100" indent="0">
              <a:buNone/>
              <a:defRPr sz="5200" b="1"/>
            </a:lvl8pPr>
            <a:lvl9pPr marL="11800205" indent="0">
              <a:buNone/>
              <a:defRPr sz="5200" b="1"/>
            </a:lvl9pPr>
          </a:lstStyle>
          <a:p>
            <a:pPr lvl="0"/>
            <a:r>
              <a:rPr lang="zh-TW" altLang="en-US"/>
              <a:t>按一下以編輯母片文字樣式</a:t>
            </a:r>
            <a:endParaRPr lang="zh-TW" altLang="en-US"/>
          </a:p>
        </p:txBody>
      </p:sp>
      <p:sp>
        <p:nvSpPr>
          <p:cNvPr id="4" name="內容版面配置區 3"/>
          <p:cNvSpPr>
            <a:spLocks noGrp="1"/>
          </p:cNvSpPr>
          <p:nvPr>
            <p:ph sz="half" idx="2"/>
          </p:nvPr>
        </p:nvSpPr>
        <p:spPr>
          <a:xfrm>
            <a:off x="1069340" y="9602677"/>
            <a:ext cx="9449551"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5" name="文字版面配置區 4"/>
          <p:cNvSpPr>
            <a:spLocks noGrp="1"/>
          </p:cNvSpPr>
          <p:nvPr>
            <p:ph type="body" sz="quarter" idx="3"/>
          </p:nvPr>
        </p:nvSpPr>
        <p:spPr>
          <a:xfrm>
            <a:off x="10864224" y="6777950"/>
            <a:ext cx="9453263" cy="2824727"/>
          </a:xfrm>
        </p:spPr>
        <p:txBody>
          <a:bodyPr anchor="b"/>
          <a:lstStyle>
            <a:lvl1pPr marL="0" indent="0">
              <a:buNone/>
              <a:defRPr sz="7700" b="1"/>
            </a:lvl1pPr>
            <a:lvl2pPr marL="1475105" indent="0">
              <a:buNone/>
              <a:defRPr sz="6500" b="1"/>
            </a:lvl2pPr>
            <a:lvl3pPr marL="2950210" indent="0">
              <a:buNone/>
              <a:defRPr sz="5800" b="1"/>
            </a:lvl3pPr>
            <a:lvl4pPr marL="4425315" indent="0">
              <a:buNone/>
              <a:defRPr sz="5200" b="1"/>
            </a:lvl4pPr>
            <a:lvl5pPr marL="5899785" indent="0">
              <a:buNone/>
              <a:defRPr sz="5200" b="1"/>
            </a:lvl5pPr>
            <a:lvl6pPr marL="7374890" indent="0">
              <a:buNone/>
              <a:defRPr sz="5200" b="1"/>
            </a:lvl6pPr>
            <a:lvl7pPr marL="8849995" indent="0">
              <a:buNone/>
              <a:defRPr sz="5200" b="1"/>
            </a:lvl7pPr>
            <a:lvl8pPr marL="10325100" indent="0">
              <a:buNone/>
              <a:defRPr sz="5200" b="1"/>
            </a:lvl8pPr>
            <a:lvl9pPr marL="11800205" indent="0">
              <a:buNone/>
              <a:defRPr sz="5200" b="1"/>
            </a:lvl9pPr>
          </a:lstStyle>
          <a:p>
            <a:pPr lvl="0"/>
            <a:r>
              <a:rPr lang="zh-TW" altLang="en-US"/>
              <a:t>按一下以編輯母片文字樣式</a:t>
            </a:r>
            <a:endParaRPr lang="zh-TW" altLang="en-US"/>
          </a:p>
        </p:txBody>
      </p:sp>
      <p:sp>
        <p:nvSpPr>
          <p:cNvPr id="6" name="內容版面配置區 5"/>
          <p:cNvSpPr>
            <a:spLocks noGrp="1"/>
          </p:cNvSpPr>
          <p:nvPr>
            <p:ph sz="quarter" idx="4"/>
          </p:nvPr>
        </p:nvSpPr>
        <p:spPr>
          <a:xfrm>
            <a:off x="10864224" y="9602677"/>
            <a:ext cx="9453263"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7" name="日期版面配置區 6"/>
          <p:cNvSpPr>
            <a:spLocks noGrp="1"/>
          </p:cNvSpPr>
          <p:nvPr>
            <p:ph type="dt" sz="half" idx="10"/>
          </p:nvPr>
        </p:nvSpPr>
        <p:spPr/>
        <p:txBody>
          <a:bodyPr/>
          <a:lstStyle/>
          <a:p>
            <a:fld id="{5BBEAD13-0566-4C6C-97E7-55F17F24B09F}" type="datetimeFigureOut">
              <a:rPr lang="zh-TW" altLang="en-US" smtClean="0"/>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DA0BB7-265A-403C-9275-D587AB510EDC}" type="slidenum">
              <a:rPr lang="zh-TW" altLang="en-US" smtClean="0"/>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TW" altLang="en-US"/>
          </a:p>
        </p:txBody>
      </p:sp>
      <p:sp>
        <p:nvSpPr>
          <p:cNvPr id="3" name="日期版面配置區 2"/>
          <p:cNvSpPr>
            <a:spLocks noGrp="1"/>
          </p:cNvSpPr>
          <p:nvPr>
            <p:ph type="dt" sz="half" idx="10"/>
          </p:nvPr>
        </p:nvSpPr>
        <p:spPr/>
        <p:txBody>
          <a:bodyPr/>
          <a:lstStyle/>
          <a:p>
            <a:fld id="{5BBEAD13-0566-4C6C-97E7-55F17F24B09F}" type="datetimeFigureOut">
              <a:rPr lang="zh-TW" altLang="en-US" smtClean="0"/>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BBEAD13-0566-4C6C-97E7-55F17F24B09F}" type="datetimeFigureOut">
              <a:rPr lang="zh-TW" altLang="en-US" smtClean="0"/>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1069341" y="1205591"/>
            <a:ext cx="7036110" cy="5130774"/>
          </a:xfrm>
        </p:spPr>
        <p:txBody>
          <a:bodyPr anchor="b"/>
          <a:lstStyle>
            <a:lvl1pPr algn="l">
              <a:defRPr sz="6500" b="1"/>
            </a:lvl1pPr>
          </a:lstStyle>
          <a:p>
            <a:r>
              <a:rPr lang="zh-TW" altLang="en-US"/>
              <a:t>按一下以編輯母片標題樣式</a:t>
            </a:r>
            <a:endParaRPr lang="zh-TW" altLang="en-US"/>
          </a:p>
        </p:txBody>
      </p:sp>
      <p:sp>
        <p:nvSpPr>
          <p:cNvPr id="3" name="內容版面配置區 2"/>
          <p:cNvSpPr>
            <a:spLocks noGrp="1"/>
          </p:cNvSpPr>
          <p:nvPr>
            <p:ph idx="1"/>
          </p:nvPr>
        </p:nvSpPr>
        <p:spPr>
          <a:xfrm>
            <a:off x="8361645" y="1205598"/>
            <a:ext cx="11955815" cy="25843120"/>
          </a:xfrm>
        </p:spPr>
        <p:txBody>
          <a:bodyPr/>
          <a:lstStyle>
            <a:lvl1pPr>
              <a:defRPr sz="10300"/>
            </a:lvl1pPr>
            <a:lvl2pPr>
              <a:defRPr sz="9000"/>
            </a:lvl2pPr>
            <a:lvl3pPr>
              <a:defRPr sz="7700"/>
            </a:lvl3pPr>
            <a:lvl4pPr>
              <a:defRPr sz="6500"/>
            </a:lvl4pPr>
            <a:lvl5pPr>
              <a:defRPr sz="6500"/>
            </a:lvl5pPr>
            <a:lvl6pPr>
              <a:defRPr sz="6500"/>
            </a:lvl6pPr>
            <a:lvl7pPr>
              <a:defRPr sz="6500"/>
            </a:lvl7pPr>
            <a:lvl8pPr>
              <a:defRPr sz="6500"/>
            </a:lvl8pPr>
            <a:lvl9pPr>
              <a:defRPr sz="6500"/>
            </a:lvl9pPr>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4" name="文字版面配置區 3"/>
          <p:cNvSpPr>
            <a:spLocks noGrp="1"/>
          </p:cNvSpPr>
          <p:nvPr>
            <p:ph type="body" sz="half" idx="2"/>
          </p:nvPr>
        </p:nvSpPr>
        <p:spPr>
          <a:xfrm>
            <a:off x="1069341" y="6336367"/>
            <a:ext cx="7036110" cy="20712346"/>
          </a:xfrm>
        </p:spPr>
        <p:txBody>
          <a:bodyPr/>
          <a:lstStyle>
            <a:lvl1pPr marL="0" indent="0">
              <a:buNone/>
              <a:defRPr sz="4500"/>
            </a:lvl1pPr>
            <a:lvl2pPr marL="1475105" indent="0">
              <a:buNone/>
              <a:defRPr sz="3900"/>
            </a:lvl2pPr>
            <a:lvl3pPr marL="2950210" indent="0">
              <a:buNone/>
              <a:defRPr sz="3200"/>
            </a:lvl3pPr>
            <a:lvl4pPr marL="4425315" indent="0">
              <a:buNone/>
              <a:defRPr sz="2900"/>
            </a:lvl4pPr>
            <a:lvl5pPr marL="5899785" indent="0">
              <a:buNone/>
              <a:defRPr sz="2900"/>
            </a:lvl5pPr>
            <a:lvl6pPr marL="7374890" indent="0">
              <a:buNone/>
              <a:defRPr sz="2900"/>
            </a:lvl6pPr>
            <a:lvl7pPr marL="8849995" indent="0">
              <a:buNone/>
              <a:defRPr sz="2900"/>
            </a:lvl7pPr>
            <a:lvl8pPr marL="10325100" indent="0">
              <a:buNone/>
              <a:defRPr sz="2900"/>
            </a:lvl8pPr>
            <a:lvl9pPr marL="11800205" indent="0">
              <a:buNone/>
              <a:defRPr sz="2900"/>
            </a:lvl9pPr>
          </a:lstStyle>
          <a:p>
            <a:pPr lvl="0"/>
            <a:r>
              <a:rPr lang="zh-TW" altLang="en-US"/>
              <a:t>按一下以編輯母片文字樣式</a:t>
            </a:r>
            <a:endParaRPr lang="zh-TW" altLang="en-US"/>
          </a:p>
        </p:txBody>
      </p:sp>
      <p:sp>
        <p:nvSpPr>
          <p:cNvPr id="5" name="日期版面配置區 4"/>
          <p:cNvSpPr>
            <a:spLocks noGrp="1"/>
          </p:cNvSpPr>
          <p:nvPr>
            <p:ph type="dt" sz="half" idx="10"/>
          </p:nvPr>
        </p:nvSpPr>
        <p:spPr/>
        <p:txBody>
          <a:bodyPr/>
          <a:lstStyle/>
          <a:p>
            <a:fld id="{5BBEAD13-0566-4C6C-97E7-55F17F24B09F}" type="datetimeFigureOut">
              <a:rPr lang="zh-TW" altLang="en-US" smtClean="0"/>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4191962" y="21195982"/>
            <a:ext cx="12832080" cy="2502306"/>
          </a:xfrm>
        </p:spPr>
        <p:txBody>
          <a:bodyPr anchor="b"/>
          <a:lstStyle>
            <a:lvl1pPr algn="l">
              <a:defRPr sz="6500" b="1"/>
            </a:lvl1pPr>
          </a:lstStyle>
          <a:p>
            <a:r>
              <a:rPr lang="zh-TW" altLang="en-US"/>
              <a:t>按一下以編輯母片標題樣式</a:t>
            </a:r>
            <a:endParaRPr lang="zh-TW" altLang="en-US"/>
          </a:p>
        </p:txBody>
      </p:sp>
      <p:sp>
        <p:nvSpPr>
          <p:cNvPr id="3" name="圖片版面配置區 2"/>
          <p:cNvSpPr>
            <a:spLocks noGrp="1"/>
          </p:cNvSpPr>
          <p:nvPr>
            <p:ph type="pic" idx="1"/>
          </p:nvPr>
        </p:nvSpPr>
        <p:spPr>
          <a:xfrm>
            <a:off x="4191962" y="2705572"/>
            <a:ext cx="12832080" cy="18167985"/>
          </a:xfrm>
        </p:spPr>
        <p:txBody>
          <a:bodyPr/>
          <a:lstStyle>
            <a:lvl1pPr marL="0" indent="0">
              <a:buNone/>
              <a:defRPr sz="10300"/>
            </a:lvl1pPr>
            <a:lvl2pPr marL="1475105" indent="0">
              <a:buNone/>
              <a:defRPr sz="9000"/>
            </a:lvl2pPr>
            <a:lvl3pPr marL="2950210" indent="0">
              <a:buNone/>
              <a:defRPr sz="7700"/>
            </a:lvl3pPr>
            <a:lvl4pPr marL="4425315" indent="0">
              <a:buNone/>
              <a:defRPr sz="6500"/>
            </a:lvl4pPr>
            <a:lvl5pPr marL="5899785" indent="0">
              <a:buNone/>
              <a:defRPr sz="6500"/>
            </a:lvl5pPr>
            <a:lvl6pPr marL="7374890" indent="0">
              <a:buNone/>
              <a:defRPr sz="6500"/>
            </a:lvl6pPr>
            <a:lvl7pPr marL="8849995" indent="0">
              <a:buNone/>
              <a:defRPr sz="6500"/>
            </a:lvl7pPr>
            <a:lvl8pPr marL="10325100" indent="0">
              <a:buNone/>
              <a:defRPr sz="6500"/>
            </a:lvl8pPr>
            <a:lvl9pPr marL="11800205" indent="0">
              <a:buNone/>
              <a:defRPr sz="6500"/>
            </a:lvl9pPr>
          </a:lstStyle>
          <a:p>
            <a:endParaRPr lang="zh-TW" altLang="en-US"/>
          </a:p>
        </p:txBody>
      </p:sp>
      <p:sp>
        <p:nvSpPr>
          <p:cNvPr id="4" name="文字版面配置區 3"/>
          <p:cNvSpPr>
            <a:spLocks noGrp="1"/>
          </p:cNvSpPr>
          <p:nvPr>
            <p:ph type="body" sz="half" idx="2"/>
          </p:nvPr>
        </p:nvSpPr>
        <p:spPr>
          <a:xfrm>
            <a:off x="4191962" y="23698288"/>
            <a:ext cx="12832080" cy="3553689"/>
          </a:xfrm>
        </p:spPr>
        <p:txBody>
          <a:bodyPr/>
          <a:lstStyle>
            <a:lvl1pPr marL="0" indent="0">
              <a:buNone/>
              <a:defRPr sz="4500"/>
            </a:lvl1pPr>
            <a:lvl2pPr marL="1475105" indent="0">
              <a:buNone/>
              <a:defRPr sz="3900"/>
            </a:lvl2pPr>
            <a:lvl3pPr marL="2950210" indent="0">
              <a:buNone/>
              <a:defRPr sz="3200"/>
            </a:lvl3pPr>
            <a:lvl4pPr marL="4425315" indent="0">
              <a:buNone/>
              <a:defRPr sz="2900"/>
            </a:lvl4pPr>
            <a:lvl5pPr marL="5899785" indent="0">
              <a:buNone/>
              <a:defRPr sz="2900"/>
            </a:lvl5pPr>
            <a:lvl6pPr marL="7374890" indent="0">
              <a:buNone/>
              <a:defRPr sz="2900"/>
            </a:lvl6pPr>
            <a:lvl7pPr marL="8849995" indent="0">
              <a:buNone/>
              <a:defRPr sz="2900"/>
            </a:lvl7pPr>
            <a:lvl8pPr marL="10325100" indent="0">
              <a:buNone/>
              <a:defRPr sz="2900"/>
            </a:lvl8pPr>
            <a:lvl9pPr marL="11800205" indent="0">
              <a:buNone/>
              <a:defRPr sz="2900"/>
            </a:lvl9pPr>
          </a:lstStyle>
          <a:p>
            <a:pPr lvl="0"/>
            <a:r>
              <a:rPr lang="zh-TW" altLang="en-US"/>
              <a:t>按一下以編輯母片文字樣式</a:t>
            </a:r>
            <a:endParaRPr lang="zh-TW" altLang="en-US"/>
          </a:p>
        </p:txBody>
      </p:sp>
      <p:sp>
        <p:nvSpPr>
          <p:cNvPr id="5" name="日期版面配置區 4"/>
          <p:cNvSpPr>
            <a:spLocks noGrp="1"/>
          </p:cNvSpPr>
          <p:nvPr>
            <p:ph type="dt" sz="half" idx="10"/>
          </p:nvPr>
        </p:nvSpPr>
        <p:spPr/>
        <p:txBody>
          <a:bodyPr/>
          <a:lstStyle/>
          <a:p>
            <a:fld id="{5BBEAD13-0566-4C6C-97E7-55F17F24B09F}" type="datetimeFigureOut">
              <a:rPr lang="zh-TW" altLang="en-US" smtClean="0"/>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1069340" y="1212603"/>
            <a:ext cx="19248120" cy="5046663"/>
          </a:xfrm>
          <a:prstGeom prst="rect">
            <a:avLst/>
          </a:prstGeom>
        </p:spPr>
        <p:txBody>
          <a:bodyPr vert="horz" lIns="295000" tIns="147510" rIns="295000" bIns="147510" rtlCol="0" anchor="ctr">
            <a:normAutofit/>
          </a:bodyPr>
          <a:lstStyle/>
          <a:p>
            <a:r>
              <a:rPr lang="zh-TW" altLang="en-US"/>
              <a:t>按一下以編輯母片標題樣式</a:t>
            </a:r>
            <a:endParaRPr lang="zh-TW" altLang="en-US"/>
          </a:p>
        </p:txBody>
      </p:sp>
      <p:sp>
        <p:nvSpPr>
          <p:cNvPr id="3" name="文字版面配置區 2"/>
          <p:cNvSpPr>
            <a:spLocks noGrp="1"/>
          </p:cNvSpPr>
          <p:nvPr>
            <p:ph type="body" idx="1"/>
          </p:nvPr>
        </p:nvSpPr>
        <p:spPr>
          <a:xfrm>
            <a:off x="1069340" y="7065334"/>
            <a:ext cx="19248120" cy="19983384"/>
          </a:xfrm>
          <a:prstGeom prst="rect">
            <a:avLst/>
          </a:prstGeom>
        </p:spPr>
        <p:txBody>
          <a:bodyPr vert="horz" lIns="295000" tIns="147510" rIns="295000" bIns="147510" rtlCol="0">
            <a:normAutofit/>
          </a:bodyPr>
          <a:lstStyle/>
          <a:p>
            <a:pPr lvl="0"/>
            <a:r>
              <a:rPr lang="zh-TW" altLang="en-US"/>
              <a:t>按一下以編輯母片文字樣式</a:t>
            </a:r>
            <a:endParaRPr lang="zh-TW" altLang="en-US"/>
          </a:p>
          <a:p>
            <a:pPr lvl="1"/>
            <a:r>
              <a:rPr lang="zh-TW" altLang="en-US"/>
              <a:t>第二層</a:t>
            </a:r>
            <a:endParaRPr lang="zh-TW" altLang="en-US"/>
          </a:p>
          <a:p>
            <a:pPr lvl="2"/>
            <a:r>
              <a:rPr lang="zh-TW" altLang="en-US"/>
              <a:t>第三層</a:t>
            </a:r>
            <a:endParaRPr lang="zh-TW" altLang="en-US"/>
          </a:p>
          <a:p>
            <a:pPr lvl="3"/>
            <a:r>
              <a:rPr lang="zh-TW" altLang="en-US"/>
              <a:t>第四層</a:t>
            </a:r>
            <a:endParaRPr lang="zh-TW" altLang="en-US"/>
          </a:p>
          <a:p>
            <a:pPr lvl="4"/>
            <a:r>
              <a:rPr lang="zh-TW" altLang="en-US"/>
              <a:t>第五層</a:t>
            </a:r>
            <a:endParaRPr lang="zh-TW" altLang="en-US"/>
          </a:p>
        </p:txBody>
      </p:sp>
      <p:sp>
        <p:nvSpPr>
          <p:cNvPr id="4" name="日期版面配置區 3"/>
          <p:cNvSpPr>
            <a:spLocks noGrp="1"/>
          </p:cNvSpPr>
          <p:nvPr>
            <p:ph type="dt" sz="half" idx="2"/>
          </p:nvPr>
        </p:nvSpPr>
        <p:spPr>
          <a:xfrm>
            <a:off x="1069340" y="28065053"/>
            <a:ext cx="4990253" cy="1612128"/>
          </a:xfrm>
          <a:prstGeom prst="rect">
            <a:avLst/>
          </a:prstGeom>
        </p:spPr>
        <p:txBody>
          <a:bodyPr vert="horz" lIns="295000" tIns="147510" rIns="295000" bIns="147510" rtlCol="0" anchor="ctr"/>
          <a:lstStyle>
            <a:lvl1pPr algn="l">
              <a:defRPr sz="3900">
                <a:solidFill>
                  <a:schemeClr val="tx1">
                    <a:tint val="75000"/>
                  </a:schemeClr>
                </a:solidFill>
              </a:defRPr>
            </a:lvl1pPr>
          </a:lstStyle>
          <a:p>
            <a:fld id="{5BBEAD13-0566-4C6C-97E7-55F17F24B09F}" type="datetimeFigureOut">
              <a:rPr lang="zh-TW" altLang="en-US" smtClean="0"/>
            </a:fld>
            <a:endParaRPr lang="zh-TW" altLang="en-US"/>
          </a:p>
        </p:txBody>
      </p:sp>
      <p:sp>
        <p:nvSpPr>
          <p:cNvPr id="5" name="頁尾版面配置區 4"/>
          <p:cNvSpPr>
            <a:spLocks noGrp="1"/>
          </p:cNvSpPr>
          <p:nvPr>
            <p:ph type="ftr" sz="quarter" idx="3"/>
          </p:nvPr>
        </p:nvSpPr>
        <p:spPr>
          <a:xfrm>
            <a:off x="7307157" y="28065053"/>
            <a:ext cx="6772487" cy="1612128"/>
          </a:xfrm>
          <a:prstGeom prst="rect">
            <a:avLst/>
          </a:prstGeom>
        </p:spPr>
        <p:txBody>
          <a:bodyPr vert="horz" lIns="295000" tIns="147510" rIns="295000" bIns="147510" rtlCol="0" anchor="ctr"/>
          <a:lstStyle>
            <a:lvl1pPr algn="ctr">
              <a:defRPr sz="39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15327207" y="28065053"/>
            <a:ext cx="4990253" cy="1612128"/>
          </a:xfrm>
          <a:prstGeom prst="rect">
            <a:avLst/>
          </a:prstGeom>
        </p:spPr>
        <p:txBody>
          <a:bodyPr vert="horz" lIns="295000" tIns="147510" rIns="295000" bIns="147510" rtlCol="0" anchor="ctr"/>
          <a:lstStyle>
            <a:lvl1pPr algn="r">
              <a:defRPr sz="3900">
                <a:solidFill>
                  <a:schemeClr val="tx1">
                    <a:tint val="75000"/>
                  </a:schemeClr>
                </a:solidFill>
              </a:defRPr>
            </a:lvl1pPr>
          </a:lstStyle>
          <a:p>
            <a:fld id="{73DA0BB7-265A-403C-9275-D587AB510EDC}" type="slidenum">
              <a:rPr lang="zh-TW" altLang="en-US" smtClean="0"/>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49575" rtl="0" eaLnBrk="1" latinLnBrk="0" hangingPunct="1">
        <a:spcBef>
          <a:spcPct val="0"/>
        </a:spcBef>
        <a:buNone/>
        <a:defRPr sz="14200" kern="1200">
          <a:solidFill>
            <a:schemeClr val="tx1"/>
          </a:solidFill>
          <a:latin typeface="+mj-lt"/>
          <a:ea typeface="+mj-ea"/>
          <a:cs typeface="+mj-cs"/>
        </a:defRPr>
      </a:lvl1pPr>
    </p:titleStyle>
    <p:bodyStyle>
      <a:lvl1pPr marL="1106170" indent="-1106170" algn="l" defTabSz="2949575"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1pPr>
      <a:lvl2pPr marL="2397125" indent="-922020" algn="l" defTabSz="2949575" rtl="0" eaLnBrk="1" latinLnBrk="0" hangingPunct="1">
        <a:spcBef>
          <a:spcPct val="20000"/>
        </a:spcBef>
        <a:buFont typeface="Arial" panose="020B0604020202020204" pitchFamily="34" charset="0"/>
        <a:buChar char="–"/>
        <a:defRPr sz="9000" kern="1200">
          <a:solidFill>
            <a:schemeClr val="tx1"/>
          </a:solidFill>
          <a:latin typeface="+mn-lt"/>
          <a:ea typeface="+mn-ea"/>
          <a:cs typeface="+mn-cs"/>
        </a:defRPr>
      </a:lvl2pPr>
      <a:lvl3pPr marL="3687445" indent="-737235" algn="l" defTabSz="2949575" rtl="0" eaLnBrk="1" latinLnBrk="0" hangingPunct="1">
        <a:spcBef>
          <a:spcPct val="20000"/>
        </a:spcBef>
        <a:buFont typeface="Arial" panose="020B0604020202020204" pitchFamily="34" charset="0"/>
        <a:buChar char="•"/>
        <a:defRPr sz="7700" kern="1200">
          <a:solidFill>
            <a:schemeClr val="tx1"/>
          </a:solidFill>
          <a:latin typeface="+mn-lt"/>
          <a:ea typeface="+mn-ea"/>
          <a:cs typeface="+mn-cs"/>
        </a:defRPr>
      </a:lvl3pPr>
      <a:lvl4pPr marL="5162550" indent="-737235" algn="l" defTabSz="2949575"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4pPr>
      <a:lvl5pPr marL="6637655" indent="-737235" algn="l" defTabSz="2949575"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5pPr>
      <a:lvl6pPr marL="8112760" indent="-737235" algn="l" defTabSz="2949575"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6pPr>
      <a:lvl7pPr marL="9587230" indent="-737235" algn="l" defTabSz="2949575"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7pPr>
      <a:lvl8pPr marL="11062335" indent="-737235" algn="l" defTabSz="2949575"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8pPr>
      <a:lvl9pPr marL="12537440" indent="-737235" algn="l" defTabSz="2949575"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9pPr>
    </p:bodyStyle>
    <p:otherStyle>
      <a:defPPr>
        <a:defRPr lang="zh-TW"/>
      </a:defPPr>
      <a:lvl1pPr marL="0" algn="l" defTabSz="2949575" rtl="0" eaLnBrk="1" latinLnBrk="0" hangingPunct="1">
        <a:defRPr sz="5800" kern="1200">
          <a:solidFill>
            <a:schemeClr val="tx1"/>
          </a:solidFill>
          <a:latin typeface="+mn-lt"/>
          <a:ea typeface="+mn-ea"/>
          <a:cs typeface="+mn-cs"/>
        </a:defRPr>
      </a:lvl1pPr>
      <a:lvl2pPr marL="1475105" algn="l" defTabSz="2949575" rtl="0" eaLnBrk="1" latinLnBrk="0" hangingPunct="1">
        <a:defRPr sz="5800" kern="1200">
          <a:solidFill>
            <a:schemeClr val="tx1"/>
          </a:solidFill>
          <a:latin typeface="+mn-lt"/>
          <a:ea typeface="+mn-ea"/>
          <a:cs typeface="+mn-cs"/>
        </a:defRPr>
      </a:lvl2pPr>
      <a:lvl3pPr marL="2950210" algn="l" defTabSz="2949575" rtl="0" eaLnBrk="1" latinLnBrk="0" hangingPunct="1">
        <a:defRPr sz="5800" kern="1200">
          <a:solidFill>
            <a:schemeClr val="tx1"/>
          </a:solidFill>
          <a:latin typeface="+mn-lt"/>
          <a:ea typeface="+mn-ea"/>
          <a:cs typeface="+mn-cs"/>
        </a:defRPr>
      </a:lvl3pPr>
      <a:lvl4pPr marL="4425315" algn="l" defTabSz="2949575" rtl="0" eaLnBrk="1" latinLnBrk="0" hangingPunct="1">
        <a:defRPr sz="5800" kern="1200">
          <a:solidFill>
            <a:schemeClr val="tx1"/>
          </a:solidFill>
          <a:latin typeface="+mn-lt"/>
          <a:ea typeface="+mn-ea"/>
          <a:cs typeface="+mn-cs"/>
        </a:defRPr>
      </a:lvl4pPr>
      <a:lvl5pPr marL="5899785" algn="l" defTabSz="2949575" rtl="0" eaLnBrk="1" latinLnBrk="0" hangingPunct="1">
        <a:defRPr sz="5800" kern="1200">
          <a:solidFill>
            <a:schemeClr val="tx1"/>
          </a:solidFill>
          <a:latin typeface="+mn-lt"/>
          <a:ea typeface="+mn-ea"/>
          <a:cs typeface="+mn-cs"/>
        </a:defRPr>
      </a:lvl5pPr>
      <a:lvl6pPr marL="7374890" algn="l" defTabSz="2949575" rtl="0" eaLnBrk="1" latinLnBrk="0" hangingPunct="1">
        <a:defRPr sz="5800" kern="1200">
          <a:solidFill>
            <a:schemeClr val="tx1"/>
          </a:solidFill>
          <a:latin typeface="+mn-lt"/>
          <a:ea typeface="+mn-ea"/>
          <a:cs typeface="+mn-cs"/>
        </a:defRPr>
      </a:lvl6pPr>
      <a:lvl7pPr marL="8849995" algn="l" defTabSz="2949575" rtl="0" eaLnBrk="1" latinLnBrk="0" hangingPunct="1">
        <a:defRPr sz="5800" kern="1200">
          <a:solidFill>
            <a:schemeClr val="tx1"/>
          </a:solidFill>
          <a:latin typeface="+mn-lt"/>
          <a:ea typeface="+mn-ea"/>
          <a:cs typeface="+mn-cs"/>
        </a:defRPr>
      </a:lvl7pPr>
      <a:lvl8pPr marL="10325100" algn="l" defTabSz="2949575" rtl="0" eaLnBrk="1" latinLnBrk="0" hangingPunct="1">
        <a:defRPr sz="5800" kern="1200">
          <a:solidFill>
            <a:schemeClr val="tx1"/>
          </a:solidFill>
          <a:latin typeface="+mn-lt"/>
          <a:ea typeface="+mn-ea"/>
          <a:cs typeface="+mn-cs"/>
        </a:defRPr>
      </a:lvl8pPr>
      <a:lvl9pPr marL="11800205" algn="l" defTabSz="2949575"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8.png"/><Relationship Id="rId8" Type="http://schemas.openxmlformats.org/officeDocument/2006/relationships/image" Target="../media/image7.png"/><Relationship Id="rId7" Type="http://schemas.openxmlformats.org/officeDocument/2006/relationships/image" Target="../media/image6.png"/><Relationship Id="rId6" Type="http://schemas.openxmlformats.org/officeDocument/2006/relationships/image" Target="../media/image5.png"/><Relationship Id="rId5" Type="http://schemas.openxmlformats.org/officeDocument/2006/relationships/tags" Target="../tags/tag1.xml"/><Relationship Id="rId4" Type="http://schemas.openxmlformats.org/officeDocument/2006/relationships/image" Target="../media/image4.png"/><Relationship Id="rId3" Type="http://schemas.openxmlformats.org/officeDocument/2006/relationships/image" Target="../media/image3.jpeg"/><Relationship Id="rId2" Type="http://schemas.openxmlformats.org/officeDocument/2006/relationships/image" Target="../media/image2.jpeg"/><Relationship Id="rId18" Type="http://schemas.openxmlformats.org/officeDocument/2006/relationships/notesSlide" Target="../notesSlides/notesSlide1.xml"/><Relationship Id="rId17" Type="http://schemas.openxmlformats.org/officeDocument/2006/relationships/slideLayout" Target="../slideLayouts/slideLayout1.xml"/><Relationship Id="rId16" Type="http://schemas.openxmlformats.org/officeDocument/2006/relationships/image" Target="../media/image15.png"/><Relationship Id="rId15" Type="http://schemas.openxmlformats.org/officeDocument/2006/relationships/image" Target="../media/image14.png"/><Relationship Id="rId14" Type="http://schemas.openxmlformats.org/officeDocument/2006/relationships/image" Target="../media/image13.png"/><Relationship Id="rId13" Type="http://schemas.openxmlformats.org/officeDocument/2006/relationships/image" Target="../media/image12.png"/><Relationship Id="rId12" Type="http://schemas.openxmlformats.org/officeDocument/2006/relationships/image" Target="../media/image11.png"/><Relationship Id="rId11" Type="http://schemas.openxmlformats.org/officeDocument/2006/relationships/image" Target="../media/image10.png"/><Relationship Id="rId10" Type="http://schemas.openxmlformats.org/officeDocument/2006/relationships/image" Target="../media/image9.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7000">
              <a:schemeClr val="bg1"/>
            </a:gs>
            <a:gs pos="100000">
              <a:schemeClr val="tx2">
                <a:lumMod val="47000"/>
                <a:lumOff val="53000"/>
                <a:alpha val="50000"/>
              </a:schemeClr>
            </a:gs>
          </a:gsLst>
          <a:lin ang="5400000" scaled="1"/>
          <a:tileRect/>
        </a:grad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a:blip r:embed="rId1">
            <a:clrChange>
              <a:clrFrom>
                <a:srgbClr val="FFFFFF">
                  <a:alpha val="100000"/>
                </a:srgbClr>
              </a:clrFrom>
              <a:clrTo>
                <a:srgbClr val="FFFFFF">
                  <a:alpha val="100000"/>
                  <a:alpha val="0"/>
                </a:srgbClr>
              </a:clrTo>
            </a:clrChange>
          </a:blip>
          <a:srcRect t="3683"/>
          <a:stretch>
            <a:fillRect/>
          </a:stretch>
        </p:blipFill>
        <p:spPr>
          <a:xfrm>
            <a:off x="1260475" y="13123545"/>
            <a:ext cx="7474585" cy="4568825"/>
          </a:xfrm>
          <a:prstGeom prst="rect">
            <a:avLst/>
          </a:prstGeom>
          <a:noFill/>
          <a:ln w="9525">
            <a:noFill/>
          </a:ln>
        </p:spPr>
      </p:pic>
      <p:sp>
        <p:nvSpPr>
          <p:cNvPr id="28" name="矩形 27"/>
          <p:cNvSpPr/>
          <p:nvPr/>
        </p:nvSpPr>
        <p:spPr bwMode="auto">
          <a:xfrm>
            <a:off x="36195" y="-57992"/>
            <a:ext cx="21329014" cy="3071836"/>
          </a:xfrm>
          <a:prstGeom prst="rect">
            <a:avLst/>
          </a:prstGeom>
          <a:ln>
            <a:no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lstStyle/>
          <a:p>
            <a:pPr marL="0" marR="0" indent="0" algn="l" defTabSz="4949825" rtl="0" eaLnBrk="1" fontAlgn="base" latinLnBrk="0" hangingPunct="1">
              <a:spcBef>
                <a:spcPct val="0"/>
              </a:spcBef>
              <a:spcAft>
                <a:spcPct val="0"/>
              </a:spcAft>
              <a:buClrTx/>
              <a:buSzTx/>
              <a:buFontTx/>
              <a:buNone/>
            </a:pPr>
            <a:endParaRPr kumimoji="0" lang="zh-TW" altLang="en-US" sz="9800" b="0" i="0" u="none" strike="noStrike" cap="none" normalizeH="0" baseline="0">
              <a:ln>
                <a:noFill/>
              </a:ln>
              <a:solidFill>
                <a:schemeClr val="tx1"/>
              </a:solidFill>
              <a:effectLst/>
              <a:latin typeface="Times New Roman" panose="02020603050405020304" pitchFamily="18" charset="0"/>
            </a:endParaRPr>
          </a:p>
        </p:txBody>
      </p:sp>
      <p:sp>
        <p:nvSpPr>
          <p:cNvPr id="11" name="Rectangle 12"/>
          <p:cNvSpPr>
            <a:spLocks noChangeArrowheads="1"/>
          </p:cNvSpPr>
          <p:nvPr/>
        </p:nvSpPr>
        <p:spPr bwMode="auto">
          <a:xfrm>
            <a:off x="1" y="-808679"/>
            <a:ext cx="126241" cy="1617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2478" tIns="31238" rIns="62478" bIns="31238" anchor="ctr">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eaLnBrk="1" hangingPunct="1"/>
            <a:endParaRPr lang="zh-CN" altLang="en-US">
              <a:ea typeface="宋体" panose="02010600030101010101" pitchFamily="2" charset="-122"/>
            </a:endParaRPr>
          </a:p>
        </p:txBody>
      </p:sp>
      <p:sp>
        <p:nvSpPr>
          <p:cNvPr id="12" name="Rectangle 33"/>
          <p:cNvSpPr>
            <a:spLocks noChangeArrowheads="1"/>
          </p:cNvSpPr>
          <p:nvPr/>
        </p:nvSpPr>
        <p:spPr bwMode="auto">
          <a:xfrm>
            <a:off x="1" y="-808679"/>
            <a:ext cx="126241" cy="1617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2478" tIns="31238" rIns="62478" bIns="31238" anchor="ctr">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eaLnBrk="1" hangingPunct="1"/>
            <a:endParaRPr lang="zh-CN" altLang="en-US">
              <a:ea typeface="宋体" panose="02010600030101010101" pitchFamily="2" charset="-122"/>
            </a:endParaRPr>
          </a:p>
        </p:txBody>
      </p:sp>
      <p:sp>
        <p:nvSpPr>
          <p:cNvPr id="13" name="Rectangle 35"/>
          <p:cNvSpPr>
            <a:spLocks noChangeArrowheads="1"/>
          </p:cNvSpPr>
          <p:nvPr/>
        </p:nvSpPr>
        <p:spPr bwMode="auto">
          <a:xfrm>
            <a:off x="1" y="-808679"/>
            <a:ext cx="126241" cy="1617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2478" tIns="31238" rIns="62478" bIns="31238" anchor="ctr">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eaLnBrk="1" hangingPunct="1"/>
            <a:endParaRPr lang="zh-CN" altLang="en-US">
              <a:ea typeface="宋体" panose="02010600030101010101" pitchFamily="2" charset="-122"/>
            </a:endParaRPr>
          </a:p>
        </p:txBody>
      </p:sp>
      <p:sp>
        <p:nvSpPr>
          <p:cNvPr id="14" name="Rectangle 37"/>
          <p:cNvSpPr>
            <a:spLocks noChangeArrowheads="1"/>
          </p:cNvSpPr>
          <p:nvPr/>
        </p:nvSpPr>
        <p:spPr bwMode="auto">
          <a:xfrm>
            <a:off x="1" y="-808679"/>
            <a:ext cx="126241" cy="1617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2478" tIns="31238" rIns="62478" bIns="31238" anchor="ctr">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eaLnBrk="1" hangingPunct="1"/>
            <a:endParaRPr lang="zh-CN" altLang="en-US">
              <a:ea typeface="宋体" panose="02010600030101010101" pitchFamily="2" charset="-122"/>
            </a:endParaRPr>
          </a:p>
        </p:txBody>
      </p:sp>
      <p:sp>
        <p:nvSpPr>
          <p:cNvPr id="73" name="圆角矩形 70"/>
          <p:cNvSpPr>
            <a:spLocks noChangeArrowheads="1"/>
          </p:cNvSpPr>
          <p:nvPr/>
        </p:nvSpPr>
        <p:spPr bwMode="auto">
          <a:xfrm>
            <a:off x="2861130" y="5290527"/>
            <a:ext cx="4193540" cy="782886"/>
          </a:xfrm>
          <a:prstGeom prst="roundRect">
            <a:avLst>
              <a:gd name="adj" fmla="val 16667"/>
            </a:avLst>
          </a:prstGeom>
          <a:gradFill>
            <a:gsLst>
              <a:gs pos="0">
                <a:schemeClr val="accent1">
                  <a:lumMod val="40000"/>
                  <a:lumOff val="60000"/>
                </a:schemeClr>
              </a:gs>
              <a:gs pos="80000">
                <a:schemeClr val="accent2">
                  <a:shade val="93000"/>
                  <a:satMod val="130000"/>
                </a:schemeClr>
              </a:gs>
              <a:gs pos="100000">
                <a:schemeClr val="accent2">
                  <a:shade val="94000"/>
                  <a:satMod val="135000"/>
                </a:schemeClr>
              </a:gs>
            </a:gsLst>
          </a:gradFill>
        </p:spPr>
        <p:style>
          <a:lnRef idx="0">
            <a:schemeClr val="accent2"/>
          </a:lnRef>
          <a:fillRef idx="3">
            <a:schemeClr val="accent2"/>
          </a:fillRef>
          <a:effectRef idx="3">
            <a:schemeClr val="accent2"/>
          </a:effectRef>
          <a:fontRef idx="minor">
            <a:schemeClr val="lt1"/>
          </a:fontRef>
        </p:style>
        <p:txBody>
          <a:bodyPr lIns="62478" tIns="31238" rIns="62478" bIns="31238"/>
          <a:lstStyle/>
          <a:p>
            <a:pPr defTabSz="3382010">
              <a:defRPr/>
            </a:pPr>
            <a:endParaRPr lang="zh-CN" altLang="en-US" sz="6700" dirty="0">
              <a:solidFill>
                <a:srgbClr val="3366FF"/>
              </a:solidFill>
              <a:ea typeface="宋体" panose="02010600030101010101" pitchFamily="2" charset="-122"/>
            </a:endParaRPr>
          </a:p>
        </p:txBody>
      </p:sp>
      <p:sp>
        <p:nvSpPr>
          <p:cNvPr id="74" name="矩形 2"/>
          <p:cNvSpPr>
            <a:spLocks noChangeArrowheads="1"/>
          </p:cNvSpPr>
          <p:nvPr/>
        </p:nvSpPr>
        <p:spPr bwMode="auto">
          <a:xfrm>
            <a:off x="828040" y="1563978"/>
            <a:ext cx="20181570" cy="1539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2478" tIns="31238" rIns="62478" bIns="31238">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ctr" eaLnBrk="1" hangingPunct="1">
              <a:lnSpc>
                <a:spcPts val="5760"/>
              </a:lnSpc>
            </a:pPr>
            <a:r>
              <a:rPr lang="en-US" altLang="zh-CN" sz="4800" b="1" dirty="0">
                <a:latin typeface="Arial Black" panose="020B0A04020102020204" pitchFamily="34" charset="0"/>
                <a:ea typeface="黑体" panose="02010609060101010101" pitchFamily="49" charset="-122"/>
              </a:rPr>
              <a:t>Millimeter-Wave Wideband Wide-Angle Scanning Phased Array Based on Metasurface for 5G Applications </a:t>
            </a:r>
            <a:endParaRPr lang="en-US" altLang="zh-CN" sz="4800" b="1" dirty="0">
              <a:latin typeface="Arial Black" panose="020B0A04020102020204" pitchFamily="34" charset="0"/>
              <a:ea typeface="黑体" panose="02010609060101010101" pitchFamily="49" charset="-122"/>
            </a:endParaRPr>
          </a:p>
        </p:txBody>
      </p:sp>
      <p:sp>
        <p:nvSpPr>
          <p:cNvPr id="75" name="TextBox 5"/>
          <p:cNvSpPr txBox="1">
            <a:spLocks noChangeArrowheads="1"/>
          </p:cNvSpPr>
          <p:nvPr/>
        </p:nvSpPr>
        <p:spPr bwMode="auto">
          <a:xfrm>
            <a:off x="676904" y="3134875"/>
            <a:ext cx="19593560" cy="2062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2478" tIns="31238" rIns="62478" bIns="31238">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ctr" eaLnBrk="1" hangingPunct="1"/>
            <a:r>
              <a:rPr lang="en-US" altLang="zh-CN" sz="2600" dirty="0">
                <a:latin typeface="Arial" panose="020B0604020202020204" pitchFamily="34" charset="0"/>
                <a:ea typeface="宋体" panose="02010600030101010101" pitchFamily="2" charset="-122"/>
                <a:cs typeface="Arial" panose="020B0604020202020204" pitchFamily="34" charset="0"/>
              </a:rPr>
              <a:t>Jin Xiao</a:t>
            </a:r>
            <a:r>
              <a:rPr lang="en-US" altLang="zh-CN" sz="2600" baseline="30000" dirty="0">
                <a:latin typeface="Arial" panose="020B0604020202020204" pitchFamily="34" charset="0"/>
                <a:ea typeface="宋体" panose="02010600030101010101" pitchFamily="2" charset="-122"/>
                <a:cs typeface="Arial" panose="020B0604020202020204" pitchFamily="34" charset="0"/>
              </a:rPr>
              <a:t>1,2,3</a:t>
            </a:r>
            <a:r>
              <a:rPr lang="en-US" altLang="zh-CN" sz="2600" dirty="0">
                <a:latin typeface="Arial" panose="020B0604020202020204" pitchFamily="34" charset="0"/>
                <a:ea typeface="宋体" panose="02010600030101010101" pitchFamily="2" charset="-122"/>
                <a:cs typeface="Arial" panose="020B0604020202020204" pitchFamily="34" charset="0"/>
              </a:rPr>
              <a:t>, Shaowei Liao</a:t>
            </a:r>
            <a:r>
              <a:rPr lang="en-US" altLang="zh-CN" sz="2600" baseline="30000" dirty="0">
                <a:latin typeface="Arial" panose="020B0604020202020204" pitchFamily="34" charset="0"/>
                <a:ea typeface="宋体" panose="02010600030101010101" pitchFamily="2" charset="-122"/>
                <a:cs typeface="Arial" panose="020B0604020202020204" pitchFamily="34" charset="0"/>
              </a:rPr>
              <a:t>1,2,3</a:t>
            </a:r>
            <a:r>
              <a:rPr lang="en-US" altLang="zh-CN" sz="2600" dirty="0">
                <a:latin typeface="Arial" panose="020B0604020202020204" pitchFamily="34" charset="0"/>
                <a:ea typeface="宋体" panose="02010600030101010101" pitchFamily="2" charset="-122"/>
                <a:cs typeface="Arial" panose="020B0604020202020204" pitchFamily="34" charset="0"/>
                <a:sym typeface="+mn-ea"/>
              </a:rPr>
              <a:t>, </a:t>
            </a:r>
            <a:r>
              <a:rPr lang="en-US" altLang="zh-CN" sz="2600" dirty="0">
                <a:latin typeface="Arial" panose="020B0604020202020204" pitchFamily="34" charset="0"/>
                <a:ea typeface="宋体" panose="02010600030101010101" pitchFamily="2" charset="-122"/>
                <a:cs typeface="Arial" panose="020B0604020202020204" pitchFamily="34" charset="0"/>
              </a:rPr>
              <a:t>Quan Xue</a:t>
            </a:r>
            <a:r>
              <a:rPr lang="en-US" altLang="zh-CN" sz="2600" baseline="30000" dirty="0">
                <a:latin typeface="Arial" panose="020B0604020202020204" pitchFamily="34" charset="0"/>
                <a:ea typeface="宋体" panose="02010600030101010101" pitchFamily="2" charset="-122"/>
                <a:cs typeface="Arial" panose="020B0604020202020204" pitchFamily="34" charset="0"/>
              </a:rPr>
              <a:t>1,2,3</a:t>
            </a:r>
            <a:r>
              <a:rPr lang="en-US" altLang="zh-CN" sz="2600" dirty="0">
                <a:latin typeface="Arial" panose="020B0604020202020204" pitchFamily="34" charset="0"/>
                <a:ea typeface="宋体" panose="02010600030101010101" pitchFamily="2" charset="-122"/>
                <a:cs typeface="Arial" panose="020B0604020202020204" pitchFamily="34" charset="0"/>
                <a:sym typeface="+mn-ea"/>
              </a:rPr>
              <a:t>, </a:t>
            </a:r>
            <a:r>
              <a:rPr lang="en-US" altLang="zh-CN" sz="2600" dirty="0" err="1">
                <a:latin typeface="Arial" panose="020B0604020202020204" pitchFamily="34" charset="0"/>
                <a:ea typeface="宋体" panose="02010600030101010101" pitchFamily="2" charset="-122"/>
                <a:cs typeface="Arial" panose="020B0604020202020204" pitchFamily="34" charset="0"/>
                <a:sym typeface="+mn-ea"/>
              </a:rPr>
              <a:t>Wenquan</a:t>
            </a:r>
            <a:r>
              <a:rPr lang="en-US" altLang="zh-CN" sz="2600" dirty="0">
                <a:latin typeface="Arial" panose="020B0604020202020204" pitchFamily="34" charset="0"/>
                <a:ea typeface="宋体" panose="02010600030101010101" pitchFamily="2" charset="-122"/>
                <a:cs typeface="Arial" panose="020B0604020202020204" pitchFamily="34" charset="0"/>
                <a:sym typeface="+mn-ea"/>
              </a:rPr>
              <a:t> Che</a:t>
            </a:r>
            <a:r>
              <a:rPr lang="en-US" altLang="zh-CN" sz="2600" baseline="30000" dirty="0">
                <a:latin typeface="Arial" panose="020B0604020202020204" pitchFamily="34" charset="0"/>
                <a:ea typeface="宋体" panose="02010600030101010101" pitchFamily="2" charset="-122"/>
                <a:cs typeface="Arial" panose="020B0604020202020204" pitchFamily="34" charset="0"/>
                <a:sym typeface="+mn-ea"/>
              </a:rPr>
              <a:t>1,2,3</a:t>
            </a:r>
            <a:endParaRPr lang="en-US" sz="2600" baseline="30000" dirty="0">
              <a:latin typeface="Arial" panose="020B0604020202020204" pitchFamily="34" charset="0"/>
              <a:ea typeface="宋体" panose="02010600030101010101" pitchFamily="2" charset="-122"/>
              <a:cs typeface="Arial" panose="020B0604020202020204" pitchFamily="34" charset="0"/>
            </a:endParaRPr>
          </a:p>
          <a:p>
            <a:pPr algn="ctr" eaLnBrk="1" hangingPunct="1"/>
            <a:r>
              <a:rPr lang="en-US" sz="2600" baseline="30000" dirty="0">
                <a:latin typeface="Arial" panose="020B0604020202020204" pitchFamily="34" charset="0"/>
                <a:ea typeface="宋体" panose="02010600030101010101" pitchFamily="2" charset="-122"/>
                <a:cs typeface="Arial" panose="020B0604020202020204" pitchFamily="34" charset="0"/>
              </a:rPr>
              <a:t>1</a:t>
            </a:r>
            <a:r>
              <a:rPr lang="en-US" sz="2600" dirty="0">
                <a:latin typeface="Arial" panose="020B0604020202020204" pitchFamily="34" charset="0"/>
                <a:ea typeface="宋体" panose="02010600030101010101" pitchFamily="2" charset="-122"/>
                <a:cs typeface="Arial" panose="020B0604020202020204" pitchFamily="34" charset="0"/>
              </a:rPr>
              <a:t>School of </a:t>
            </a:r>
            <a:r>
              <a:rPr lang="en-US" altLang="zh-CN" sz="2600" dirty="0">
                <a:latin typeface="Arial" panose="020B0604020202020204" pitchFamily="34" charset="0"/>
                <a:ea typeface="宋体" panose="02010600030101010101" pitchFamily="2" charset="-122"/>
                <a:cs typeface="Arial" panose="020B0604020202020204" pitchFamily="34" charset="0"/>
              </a:rPr>
              <a:t>Electronic and Information Engineering, South China University of Technology, Guangzhou</a:t>
            </a:r>
            <a:r>
              <a:rPr lang="en-US" sz="2600" dirty="0">
                <a:latin typeface="Arial" panose="020B0604020202020204" pitchFamily="34" charset="0"/>
                <a:ea typeface="宋体" panose="02010600030101010101" pitchFamily="2" charset="-122"/>
                <a:cs typeface="Arial" panose="020B0604020202020204" pitchFamily="34" charset="0"/>
              </a:rPr>
              <a:t>, China</a:t>
            </a:r>
            <a:endParaRPr lang="en-US" sz="2600" dirty="0">
              <a:latin typeface="Arial" panose="020B0604020202020204" pitchFamily="34" charset="0"/>
              <a:ea typeface="宋体" panose="02010600030101010101" pitchFamily="2" charset="-122"/>
              <a:cs typeface="Arial" panose="020B0604020202020204" pitchFamily="34" charset="0"/>
            </a:endParaRPr>
          </a:p>
          <a:p>
            <a:pPr algn="ctr" eaLnBrk="1" hangingPunct="1"/>
            <a:r>
              <a:rPr lang="en-US" sz="2600" baseline="30000" dirty="0">
                <a:latin typeface="Arial" panose="020B0604020202020204" pitchFamily="34" charset="0"/>
                <a:ea typeface="宋体" panose="02010600030101010101" pitchFamily="2" charset="-122"/>
                <a:cs typeface="Arial" panose="020B0604020202020204" pitchFamily="34" charset="0"/>
              </a:rPr>
              <a:t>2 </a:t>
            </a:r>
            <a:r>
              <a:rPr lang="en-US" altLang="zh-CN" sz="2600" dirty="0">
                <a:latin typeface="Arial" panose="020B0604020202020204" pitchFamily="34" charset="0"/>
                <a:ea typeface="宋体" panose="02010600030101010101" pitchFamily="2" charset="-122"/>
                <a:cs typeface="Arial" panose="020B0604020202020204" pitchFamily="34" charset="0"/>
              </a:rPr>
              <a:t>Guangdong Provincial Key Laboratory of Millimeter-wave and Terahertz, South China University of Technology, Guangzhou</a:t>
            </a:r>
            <a:r>
              <a:rPr lang="en-US" sz="2600" dirty="0">
                <a:latin typeface="Arial" panose="020B0604020202020204" pitchFamily="34" charset="0"/>
                <a:ea typeface="宋体" panose="02010600030101010101" pitchFamily="2" charset="-122"/>
                <a:cs typeface="Arial" panose="020B0604020202020204" pitchFamily="34" charset="0"/>
              </a:rPr>
              <a:t>, China</a:t>
            </a:r>
            <a:endParaRPr lang="en-US" sz="2600" dirty="0">
              <a:latin typeface="Arial" panose="020B0604020202020204" pitchFamily="34" charset="0"/>
              <a:ea typeface="宋体" panose="02010600030101010101" pitchFamily="2" charset="-122"/>
              <a:cs typeface="Arial" panose="020B0604020202020204" pitchFamily="34" charset="0"/>
            </a:endParaRPr>
          </a:p>
          <a:p>
            <a:pPr algn="ctr" eaLnBrk="1" hangingPunct="1"/>
            <a:r>
              <a:rPr lang="en-US" altLang="zh-CN" sz="2600" baseline="30000" dirty="0">
                <a:latin typeface="Arial" panose="020B0604020202020204" pitchFamily="34" charset="0"/>
                <a:ea typeface="宋体" panose="02010600030101010101" pitchFamily="2" charset="-122"/>
                <a:cs typeface="Arial" panose="020B0604020202020204" pitchFamily="34" charset="0"/>
              </a:rPr>
              <a:t>3</a:t>
            </a:r>
            <a:r>
              <a:rPr lang="en-US" altLang="zh-CN" sz="2600" dirty="0">
                <a:latin typeface="Arial" panose="020B0604020202020204" pitchFamily="34" charset="0"/>
                <a:ea typeface="宋体" panose="02010600030101010101" pitchFamily="2" charset="-122"/>
                <a:cs typeface="Arial" panose="020B0604020202020204" pitchFamily="34" charset="0"/>
              </a:rPr>
              <a:t>Guangdong Artificial Intelligence and Digital Economy Laboratory (Guangzhou), Guangzhou , China</a:t>
            </a:r>
            <a:endParaRPr lang="en-US" sz="2600" dirty="0">
              <a:latin typeface="Arial" panose="020B0604020202020204" pitchFamily="34" charset="0"/>
              <a:ea typeface="宋体" panose="02010600030101010101" pitchFamily="2" charset="-122"/>
              <a:cs typeface="Arial" panose="020B0604020202020204" pitchFamily="34" charset="0"/>
            </a:endParaRPr>
          </a:p>
          <a:p>
            <a:pPr algn="ctr" eaLnBrk="1" hangingPunct="1"/>
            <a:r>
              <a:rPr lang="en-US" altLang="zh-CN" sz="2600" i="1" dirty="0">
                <a:latin typeface="Arial" panose="020B0604020202020204" pitchFamily="34" charset="0"/>
                <a:ea typeface="宋体" panose="02010600030101010101" pitchFamily="2" charset="-122"/>
                <a:cs typeface="Arial" panose="020B0604020202020204" pitchFamily="34" charset="0"/>
              </a:rPr>
              <a:t>1066133572@qq.com</a:t>
            </a:r>
            <a:endParaRPr lang="en-US" altLang="zh-CN" sz="2600" i="1" dirty="0">
              <a:latin typeface="Arial" panose="020B0604020202020204" pitchFamily="34" charset="0"/>
              <a:ea typeface="宋体" panose="02010600030101010101" pitchFamily="2" charset="-122"/>
              <a:cs typeface="Arial" panose="020B0604020202020204" pitchFamily="34" charset="0"/>
            </a:endParaRPr>
          </a:p>
        </p:txBody>
      </p:sp>
      <p:sp>
        <p:nvSpPr>
          <p:cNvPr id="101" name="TextBox 29"/>
          <p:cNvSpPr txBox="1">
            <a:spLocks noChangeArrowheads="1"/>
          </p:cNvSpPr>
          <p:nvPr/>
        </p:nvSpPr>
        <p:spPr bwMode="auto">
          <a:xfrm>
            <a:off x="3697836" y="5476654"/>
            <a:ext cx="2907710" cy="524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2478" tIns="31238" rIns="62478" bIns="31238">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l" eaLnBrk="1" hangingPunct="1"/>
            <a:r>
              <a:rPr lang="en-US" altLang="zh-CN" sz="3000" b="1" dirty="0">
                <a:solidFill>
                  <a:schemeClr val="bg1"/>
                </a:solidFill>
                <a:latin typeface="Arial Black" panose="020B0A04020102020204" pitchFamily="34" charset="0"/>
                <a:ea typeface="宋体" panose="02010600030101010101" pitchFamily="2" charset="-122"/>
              </a:rPr>
              <a:t>Introduction</a:t>
            </a:r>
            <a:endParaRPr lang="en-US" altLang="zh-CN" sz="3000" b="1" dirty="0">
              <a:solidFill>
                <a:schemeClr val="bg1"/>
              </a:solidFill>
              <a:latin typeface="Arial Black" panose="020B0A04020102020204" pitchFamily="34" charset="0"/>
              <a:ea typeface="宋体" panose="02010600030101010101" pitchFamily="2" charset="-122"/>
            </a:endParaRPr>
          </a:p>
        </p:txBody>
      </p:sp>
      <p:sp>
        <p:nvSpPr>
          <p:cNvPr id="56" name="TextBox 7"/>
          <p:cNvSpPr txBox="1">
            <a:spLocks noChangeArrowheads="1"/>
          </p:cNvSpPr>
          <p:nvPr/>
        </p:nvSpPr>
        <p:spPr bwMode="auto">
          <a:xfrm>
            <a:off x="396256" y="6249200"/>
            <a:ext cx="9577064" cy="4900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2478" tIns="31238" rIns="62478" bIns="31238">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marL="457200" indent="-457200" algn="just">
              <a:lnSpc>
                <a:spcPct val="110000"/>
              </a:lnSpc>
              <a:spcBef>
                <a:spcPts val="0"/>
              </a:spcBef>
              <a:spcAft>
                <a:spcPts val="0"/>
              </a:spcAft>
              <a:buClrTx/>
              <a:buFont typeface="Wingdings" panose="05000000000000000000" pitchFamily="2" charset="2"/>
              <a:buChar char="Ø"/>
            </a:pPr>
            <a:r>
              <a:rPr lang="en-US" altLang="zh-CN" sz="2600" dirty="0">
                <a:latin typeface="Arial" panose="020B0604020202020204" pitchFamily="34" charset="0"/>
                <a:cs typeface="Arial" panose="020B0604020202020204" pitchFamily="34" charset="0"/>
              </a:rPr>
              <a:t>Methods for improv</a:t>
            </a:r>
            <a:r>
              <a:rPr lang="en-US" altLang="zh-CN" sz="2600" dirty="0">
                <a:latin typeface="Arial" panose="020B0604020202020204" pitchFamily="34" charset="0"/>
                <a:cs typeface="Arial" panose="020B0604020202020204" pitchFamily="34" charset="0"/>
              </a:rPr>
              <a:t>ing the scanning performance</a:t>
            </a:r>
            <a:endParaRPr lang="en-US" altLang="zh-CN" sz="2600" dirty="0">
              <a:latin typeface="Arial" panose="020B0604020202020204" pitchFamily="34" charset="0"/>
              <a:cs typeface="Arial" panose="020B0604020202020204" pitchFamily="34" charset="0"/>
            </a:endParaRPr>
          </a:p>
          <a:p>
            <a:pPr marL="914400" lvl="1" indent="-457200" algn="just">
              <a:lnSpc>
                <a:spcPct val="110000"/>
              </a:lnSpc>
              <a:spcBef>
                <a:spcPts val="0"/>
              </a:spcBef>
              <a:spcAft>
                <a:spcPts val="0"/>
              </a:spcAft>
              <a:buClrTx/>
              <a:buFont typeface="Wingdings" panose="05000000000000000000" charset="0"/>
              <a:buChar char="l"/>
            </a:pPr>
            <a:r>
              <a:rPr lang="en-US" altLang="zh-CN" sz="2600" b="1" dirty="0">
                <a:solidFill>
                  <a:schemeClr val="tx1"/>
                </a:solidFill>
                <a:latin typeface="Arial" panose="020B0604020202020204" pitchFamily="34" charset="0"/>
                <a:cs typeface="Arial" panose="020B0604020202020204" pitchFamily="34" charset="0"/>
              </a:rPr>
              <a:t>non-periodic metasurface</a:t>
            </a:r>
            <a:endParaRPr lang="en-US" altLang="zh-CN" sz="2600" b="1" dirty="0">
              <a:solidFill>
                <a:schemeClr val="tx1"/>
              </a:solidFill>
              <a:latin typeface="Arial" panose="020B0604020202020204" pitchFamily="34" charset="0"/>
              <a:cs typeface="Arial" panose="020B0604020202020204" pitchFamily="34" charset="0"/>
            </a:endParaRPr>
          </a:p>
          <a:p>
            <a:pPr marL="914400" lvl="1" indent="-457200" algn="just">
              <a:lnSpc>
                <a:spcPct val="110000"/>
              </a:lnSpc>
              <a:spcBef>
                <a:spcPts val="0"/>
              </a:spcBef>
              <a:spcAft>
                <a:spcPts val="0"/>
              </a:spcAft>
              <a:buClrTx/>
              <a:buFont typeface="Wingdings" panose="05000000000000000000" charset="0"/>
              <a:buChar char="l"/>
            </a:pPr>
            <a:r>
              <a:rPr lang="en-US" altLang="zh-CN" sz="2600" b="1" dirty="0">
                <a:solidFill>
                  <a:schemeClr val="tx1"/>
                </a:solidFill>
                <a:latin typeface="Arial" panose="020B0604020202020204" pitchFamily="34" charset="0"/>
                <a:cs typeface="Arial" panose="020B0604020202020204" pitchFamily="34" charset="0"/>
              </a:rPr>
              <a:t>Π-shaped structure</a:t>
            </a:r>
            <a:endParaRPr lang="en-US" altLang="zh-CN" sz="2600" b="1" dirty="0">
              <a:solidFill>
                <a:schemeClr val="tx1"/>
              </a:solidFill>
              <a:latin typeface="Arial" panose="020B0604020202020204" pitchFamily="34" charset="0"/>
              <a:cs typeface="Arial" panose="020B0604020202020204" pitchFamily="34" charset="0"/>
            </a:endParaRPr>
          </a:p>
          <a:p>
            <a:pPr marL="457200" lvl="0" indent="-457200" algn="just">
              <a:lnSpc>
                <a:spcPct val="110000"/>
              </a:lnSpc>
              <a:spcBef>
                <a:spcPts val="0"/>
              </a:spcBef>
              <a:spcAft>
                <a:spcPts val="0"/>
              </a:spcAft>
              <a:buClrTx/>
              <a:buFont typeface="Wingdings" panose="05000000000000000000" charset="0"/>
              <a:buChar char="Ø"/>
            </a:pPr>
            <a:r>
              <a:rPr lang="en-US" altLang="zh-CN" sz="2600" dirty="0">
                <a:solidFill>
                  <a:schemeClr val="tx1"/>
                </a:solidFill>
                <a:latin typeface="Arial" panose="020B0604020202020204" pitchFamily="34" charset="0"/>
                <a:cs typeface="Arial" panose="020B0604020202020204" pitchFamily="34" charset="0"/>
              </a:rPr>
              <a:t>This work analyzes a novel mmW wideband wide-angle scanning phased array. A new antenna element based on metasurface is designed, forming a 1×4-element subarray. The 10-dB impedance bandwidth of the subarray is over </a:t>
            </a:r>
            <a:r>
              <a:rPr lang="en-US" altLang="zh-CN" sz="2600" b="1" dirty="0">
                <a:solidFill>
                  <a:schemeClr val="tx1"/>
                </a:solidFill>
                <a:latin typeface="Arial" panose="020B0604020202020204" pitchFamily="34" charset="0"/>
                <a:cs typeface="Arial" panose="020B0604020202020204" pitchFamily="34" charset="0"/>
              </a:rPr>
              <a:t>20%</a:t>
            </a:r>
            <a:r>
              <a:rPr lang="en-US" altLang="zh-CN" sz="2600" dirty="0">
                <a:solidFill>
                  <a:schemeClr val="tx1"/>
                </a:solidFill>
                <a:latin typeface="Arial" panose="020B0604020202020204" pitchFamily="34" charset="0"/>
                <a:cs typeface="Arial" panose="020B0604020202020204" pitchFamily="34" charset="0"/>
              </a:rPr>
              <a:t>. Based on the subarray, a 4×4-element planar phased array is implemented, whose scanning range reaches </a:t>
            </a:r>
            <a:r>
              <a:rPr lang="en-US" altLang="zh-CN" sz="2600" b="1" dirty="0">
                <a:solidFill>
                  <a:schemeClr val="tx1"/>
                </a:solidFill>
                <a:latin typeface="Arial" panose="020B0604020202020204" pitchFamily="34" charset="0"/>
                <a:cs typeface="Arial" panose="020B0604020202020204" pitchFamily="34" charset="0"/>
              </a:rPr>
              <a:t>±55°</a:t>
            </a:r>
            <a:r>
              <a:rPr lang="en-US" altLang="zh-CN" sz="2600" dirty="0">
                <a:solidFill>
                  <a:schemeClr val="tx1"/>
                </a:solidFill>
                <a:latin typeface="Arial" panose="020B0604020202020204" pitchFamily="34" charset="0"/>
                <a:cs typeface="Arial" panose="020B0604020202020204" pitchFamily="34" charset="0"/>
              </a:rPr>
              <a:t> with a gain fluctuation less than 3 dB over the whole 5G mmW band</a:t>
            </a:r>
            <a:r>
              <a:rPr lang="en-US" altLang="zh-CN" sz="2600" b="1" dirty="0">
                <a:solidFill>
                  <a:schemeClr val="tx1"/>
                </a:solidFill>
                <a:latin typeface="Arial" panose="020B0604020202020204" pitchFamily="34" charset="0"/>
                <a:cs typeface="Arial" panose="020B0604020202020204" pitchFamily="34" charset="0"/>
              </a:rPr>
              <a:t> (24.25-29.5GHz).</a:t>
            </a:r>
            <a:endParaRPr lang="en-US" altLang="zh-CN" sz="2600" b="1" dirty="0">
              <a:solidFill>
                <a:schemeClr val="tx1"/>
              </a:solidFill>
              <a:latin typeface="Arial" panose="020B0604020202020204" pitchFamily="34" charset="0"/>
              <a:cs typeface="Arial" panose="020B0604020202020204" pitchFamily="34" charset="0"/>
            </a:endParaRPr>
          </a:p>
        </p:txBody>
      </p:sp>
      <p:sp>
        <p:nvSpPr>
          <p:cNvPr id="4" name="Rectangle 154"/>
          <p:cNvSpPr>
            <a:spLocks noChangeArrowheads="1"/>
          </p:cNvSpPr>
          <p:nvPr/>
        </p:nvSpPr>
        <p:spPr bwMode="auto">
          <a:xfrm>
            <a:off x="0" y="0"/>
            <a:ext cx="213868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5" name="文本框 14"/>
          <p:cNvSpPr txBox="1"/>
          <p:nvPr/>
        </p:nvSpPr>
        <p:spPr>
          <a:xfrm>
            <a:off x="900430" y="17875686"/>
            <a:ext cx="8551501" cy="460375"/>
          </a:xfrm>
          <a:prstGeom prst="rect">
            <a:avLst/>
          </a:prstGeom>
          <a:noFill/>
        </p:spPr>
        <p:txBody>
          <a:bodyPr wrap="square" rtlCol="0">
            <a:spAutoFit/>
          </a:bodyPr>
          <a:lstStyle/>
          <a:p>
            <a:pPr algn="just"/>
            <a:r>
              <a:rPr lang="en-US" altLang="zh-CN" sz="2400" b="1">
                <a:latin typeface="Arial" panose="020B0604020202020204" pitchFamily="34" charset="0"/>
                <a:cs typeface="Arial" panose="020B0604020202020204" pitchFamily="34" charset="0"/>
              </a:rPr>
              <a:t>B. </a:t>
            </a:r>
            <a:r>
              <a:rPr lang="en-US" altLang="zh-CN" sz="2400" b="1" dirty="0">
                <a:latin typeface="Arial" panose="020B0604020202020204" pitchFamily="34" charset="0"/>
                <a:cs typeface="Arial" panose="020B0604020202020204" pitchFamily="34" charset="0"/>
              </a:rPr>
              <a:t>4×4-Element Wide-Angle Scanning Phased Array</a:t>
            </a:r>
            <a:endParaRPr lang="en-US" altLang="zh-CN" sz="2400" b="1" dirty="0">
              <a:latin typeface="Arial" panose="020B0604020202020204" pitchFamily="34" charset="0"/>
              <a:cs typeface="Arial" panose="020B0604020202020204" pitchFamily="34" charset="0"/>
            </a:endParaRPr>
          </a:p>
        </p:txBody>
      </p:sp>
      <p:sp>
        <p:nvSpPr>
          <p:cNvPr id="19" name="文本框 18"/>
          <p:cNvSpPr txBox="1"/>
          <p:nvPr/>
        </p:nvSpPr>
        <p:spPr>
          <a:xfrm>
            <a:off x="11053445" y="5634355"/>
            <a:ext cx="6557645" cy="460375"/>
          </a:xfrm>
          <a:prstGeom prst="rect">
            <a:avLst/>
          </a:prstGeom>
          <a:noFill/>
        </p:spPr>
        <p:txBody>
          <a:bodyPr wrap="square" rtlCol="0">
            <a:spAutoFit/>
          </a:bodyPr>
          <a:lstStyle/>
          <a:p>
            <a:pPr marL="0" lvl="1"/>
            <a:r>
              <a:rPr lang="en-US" altLang="zh-CN" sz="2400" b="1">
                <a:latin typeface="Arial" panose="020B0604020202020204" pitchFamily="34" charset="0"/>
                <a:cs typeface="Arial" panose="020B0604020202020204" pitchFamily="34" charset="0"/>
              </a:rPr>
              <a:t>D. </a:t>
            </a:r>
            <a:r>
              <a:rPr lang="en-US" altLang="zh-CN" sz="2400" b="1" dirty="0">
                <a:latin typeface="Arial" panose="020B0604020202020204" pitchFamily="34" charset="0"/>
                <a:cs typeface="Arial" panose="020B0604020202020204" pitchFamily="34" charset="0"/>
              </a:rPr>
              <a:t>Data Analysis of 1</a:t>
            </a:r>
            <a:r>
              <a:rPr lang="zh-CN" altLang="en-US" sz="2400" b="1" dirty="0">
                <a:latin typeface="Arial" panose="020B0604020202020204" pitchFamily="34" charset="0"/>
                <a:cs typeface="Arial" panose="020B0604020202020204" pitchFamily="34" charset="0"/>
              </a:rPr>
              <a:t>×</a:t>
            </a:r>
            <a:r>
              <a:rPr lang="en-US" altLang="zh-CN" sz="2400" b="1" dirty="0">
                <a:latin typeface="Arial" panose="020B0604020202020204" pitchFamily="34" charset="0"/>
                <a:cs typeface="Arial" panose="020B0604020202020204" pitchFamily="34" charset="0"/>
              </a:rPr>
              <a:t>4-element subarray</a:t>
            </a:r>
            <a:endParaRPr lang="en-US" altLang="zh-CN" sz="2400" b="1" dirty="0">
              <a:latin typeface="Arial" panose="020B0604020202020204" pitchFamily="34" charset="0"/>
              <a:cs typeface="Arial" panose="020B0604020202020204" pitchFamily="34" charset="0"/>
            </a:endParaRPr>
          </a:p>
        </p:txBody>
      </p:sp>
      <p:sp>
        <p:nvSpPr>
          <p:cNvPr id="59" name="圆角矩形 70"/>
          <p:cNvSpPr>
            <a:spLocks noChangeArrowheads="1"/>
          </p:cNvSpPr>
          <p:nvPr/>
        </p:nvSpPr>
        <p:spPr bwMode="auto">
          <a:xfrm>
            <a:off x="1741866" y="11327513"/>
            <a:ext cx="7050691" cy="898494"/>
          </a:xfrm>
          <a:prstGeom prst="roundRect">
            <a:avLst>
              <a:gd name="adj" fmla="val 16667"/>
            </a:avLst>
          </a:prstGeom>
          <a:gradFill>
            <a:gsLst>
              <a:gs pos="0">
                <a:schemeClr val="accent1">
                  <a:lumMod val="40000"/>
                  <a:lumOff val="60000"/>
                </a:schemeClr>
              </a:gs>
              <a:gs pos="80000">
                <a:schemeClr val="accent2">
                  <a:shade val="93000"/>
                  <a:satMod val="130000"/>
                </a:schemeClr>
              </a:gs>
              <a:gs pos="100000">
                <a:schemeClr val="accent2">
                  <a:shade val="94000"/>
                  <a:satMod val="135000"/>
                </a:schemeClr>
              </a:gs>
            </a:gsLst>
          </a:gradFill>
        </p:spPr>
        <p:style>
          <a:lnRef idx="0">
            <a:schemeClr val="accent2"/>
          </a:lnRef>
          <a:fillRef idx="3">
            <a:schemeClr val="accent2"/>
          </a:fillRef>
          <a:effectRef idx="3">
            <a:schemeClr val="accent2"/>
          </a:effectRef>
          <a:fontRef idx="minor">
            <a:schemeClr val="lt1"/>
          </a:fontRef>
        </p:style>
        <p:txBody>
          <a:bodyPr lIns="62478" tIns="31238" rIns="62478" bIns="31238"/>
          <a:lstStyle/>
          <a:p>
            <a:pPr defTabSz="3382010">
              <a:defRPr/>
            </a:pPr>
            <a:endParaRPr lang="zh-CN" altLang="en-US" sz="6700" dirty="0">
              <a:solidFill>
                <a:srgbClr val="3366FF"/>
              </a:solidFill>
              <a:ea typeface="宋体" panose="02010600030101010101" pitchFamily="2" charset="-122"/>
            </a:endParaRPr>
          </a:p>
        </p:txBody>
      </p:sp>
      <p:sp>
        <p:nvSpPr>
          <p:cNvPr id="60" name="TextBox 29"/>
          <p:cNvSpPr txBox="1">
            <a:spLocks noChangeArrowheads="1"/>
          </p:cNvSpPr>
          <p:nvPr/>
        </p:nvSpPr>
        <p:spPr bwMode="auto">
          <a:xfrm>
            <a:off x="1840299" y="11560160"/>
            <a:ext cx="6861145" cy="524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2478" tIns="31238" rIns="62478" bIns="31238">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ctr" eaLnBrk="1" hangingPunct="1"/>
            <a:r>
              <a:rPr lang="en-US" altLang="zh-CN" sz="3000" b="1" dirty="0">
                <a:solidFill>
                  <a:schemeClr val="bg1"/>
                </a:solidFill>
                <a:latin typeface="Arial Black" panose="020B0A04020102020204" pitchFamily="34" charset="0"/>
                <a:ea typeface="宋体" panose="02010600030101010101" pitchFamily="2" charset="-122"/>
              </a:rPr>
              <a:t>Simulation and data processing</a:t>
            </a:r>
            <a:endParaRPr lang="zh-CN" altLang="en-US" sz="3000" b="1" dirty="0">
              <a:solidFill>
                <a:schemeClr val="bg1"/>
              </a:solidFill>
              <a:latin typeface="Arial Black" panose="020B0A04020102020204" pitchFamily="34" charset="0"/>
              <a:ea typeface="宋体" panose="02010600030101010101" pitchFamily="2" charset="-122"/>
            </a:endParaRPr>
          </a:p>
        </p:txBody>
      </p:sp>
      <p:sp>
        <p:nvSpPr>
          <p:cNvPr id="89" name="文本框 88"/>
          <p:cNvSpPr txBox="1"/>
          <p:nvPr/>
        </p:nvSpPr>
        <p:spPr>
          <a:xfrm>
            <a:off x="828986" y="12474909"/>
            <a:ext cx="6226816" cy="460375"/>
          </a:xfrm>
          <a:prstGeom prst="rect">
            <a:avLst/>
          </a:prstGeom>
          <a:noFill/>
        </p:spPr>
        <p:txBody>
          <a:bodyPr wrap="square" rtlCol="0">
            <a:spAutoFit/>
          </a:bodyPr>
          <a:lstStyle/>
          <a:p>
            <a:pPr marL="0" lvl="1"/>
            <a:r>
              <a:rPr lang="en-US" altLang="zh-CN" sz="2400" b="1">
                <a:latin typeface="Arial" panose="020B0604020202020204" pitchFamily="34" charset="0"/>
                <a:cs typeface="Arial" panose="020B0604020202020204" pitchFamily="34" charset="0"/>
              </a:rPr>
              <a:t>A. </a:t>
            </a:r>
            <a:r>
              <a:rPr lang="en-US" altLang="zh-CN" sz="2400" b="1" dirty="0">
                <a:latin typeface="Arial" panose="020B0604020202020204" pitchFamily="34" charset="0"/>
                <a:cs typeface="Arial" panose="020B0604020202020204" pitchFamily="34" charset="0"/>
              </a:rPr>
              <a:t>1×4-ELEMENT SUBARRAY</a:t>
            </a:r>
            <a:endParaRPr lang="en-US" altLang="zh-CN" sz="2400" b="1" dirty="0">
              <a:latin typeface="Arial" panose="020B0604020202020204" pitchFamily="34" charset="0"/>
              <a:cs typeface="Arial" panose="020B0604020202020204" pitchFamily="34" charset="0"/>
            </a:endParaRPr>
          </a:p>
        </p:txBody>
      </p:sp>
      <p:pic>
        <p:nvPicPr>
          <p:cNvPr id="169" name="图片 16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34392" y="111733"/>
            <a:ext cx="1193453" cy="1193453"/>
          </a:xfrm>
          <a:prstGeom prst="rect">
            <a:avLst/>
          </a:prstGeom>
        </p:spPr>
      </p:pic>
      <p:pic>
        <p:nvPicPr>
          <p:cNvPr id="170" name="图片 16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70984" y="137880"/>
            <a:ext cx="3800874" cy="1150413"/>
          </a:xfrm>
          <a:prstGeom prst="rect">
            <a:avLst/>
          </a:prstGeom>
        </p:spPr>
      </p:pic>
      <p:pic>
        <p:nvPicPr>
          <p:cNvPr id="171" name="图片 17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867135" y="111736"/>
            <a:ext cx="6411439" cy="1176557"/>
          </a:xfrm>
          <a:prstGeom prst="rect">
            <a:avLst/>
          </a:prstGeom>
        </p:spPr>
      </p:pic>
      <p:sp>
        <p:nvSpPr>
          <p:cNvPr id="37" name="矩形 36"/>
          <p:cNvSpPr/>
          <p:nvPr/>
        </p:nvSpPr>
        <p:spPr>
          <a:xfrm>
            <a:off x="6080599" y="14632157"/>
            <a:ext cx="184731" cy="984885"/>
          </a:xfrm>
          <a:prstGeom prst="rect">
            <a:avLst/>
          </a:prstGeom>
        </p:spPr>
        <p:txBody>
          <a:bodyPr wrap="none">
            <a:spAutoFit/>
          </a:bodyPr>
          <a:lstStyle/>
          <a:p>
            <a:endParaRPr lang="zh-CN" altLang="en-US"/>
          </a:p>
        </p:txBody>
      </p:sp>
      <p:sp>
        <p:nvSpPr>
          <p:cNvPr id="216" name="文本框 215"/>
          <p:cNvSpPr txBox="1"/>
          <p:nvPr/>
        </p:nvSpPr>
        <p:spPr>
          <a:xfrm>
            <a:off x="11341735" y="12835255"/>
            <a:ext cx="9025255" cy="645160"/>
          </a:xfrm>
          <a:prstGeom prst="rect">
            <a:avLst/>
          </a:prstGeom>
          <a:noFill/>
        </p:spPr>
        <p:txBody>
          <a:bodyPr wrap="square" rtlCol="0">
            <a:spAutoFit/>
          </a:bodyPr>
          <a:lstStyle/>
          <a:p>
            <a:pPr algn="just"/>
            <a:r>
              <a:rPr lang="en-US" altLang="zh-CN" sz="1800">
                <a:latin typeface="Arial" panose="020B0604020202020204" pitchFamily="34" charset="0"/>
                <a:cs typeface="Arial" panose="020B0604020202020204" pitchFamily="34" charset="0"/>
              </a:rPr>
              <a:t>Fig.1. Simulation data of the subarray: </a:t>
            </a:r>
            <a:r>
              <a:rPr lang="en-US" altLang="zh-CN" sz="1800">
                <a:latin typeface="Arial" panose="020B0604020202020204" pitchFamily="34" charset="0"/>
                <a:cs typeface="Arial" panose="020B0604020202020204" pitchFamily="34" charset="0"/>
                <a:sym typeface="+mn-ea"/>
              </a:rPr>
              <a:t>(a) </a:t>
            </a:r>
            <a:r>
              <a:rPr lang="en-US" altLang="zh-CN" sz="1800">
                <a:latin typeface="Arial" panose="020B0604020202020204" pitchFamily="34" charset="0"/>
                <a:cs typeface="Arial" panose="020B0604020202020204" pitchFamily="34" charset="0"/>
              </a:rPr>
              <a:t>reflection coefficient,(b) realized gain,</a:t>
            </a:r>
            <a:r>
              <a:rPr lang="en-US" altLang="zh-CN" sz="1800">
                <a:latin typeface="Arial" panose="020B0604020202020204" pitchFamily="34" charset="0"/>
                <a:cs typeface="Arial" panose="020B0604020202020204" pitchFamily="34" charset="0"/>
                <a:sym typeface="+mn-ea"/>
              </a:rPr>
              <a:t>(c) radiation patterns at 29.5GHz,</a:t>
            </a:r>
            <a:r>
              <a:rPr lang="en-US" altLang="zh-CN" sz="1800">
                <a:latin typeface="Arial" panose="020B0604020202020204" pitchFamily="34" charset="0"/>
                <a:cs typeface="Arial" panose="020B0604020202020204" pitchFamily="34" charset="0"/>
                <a:sym typeface="+mn-ea"/>
              </a:rPr>
              <a:t>(d) efficiency.</a:t>
            </a:r>
            <a:endParaRPr lang="en-US" altLang="zh-CN" sz="1800">
              <a:latin typeface="Arial" panose="020B0604020202020204" pitchFamily="34" charset="0"/>
              <a:cs typeface="Arial" panose="020B0604020202020204" pitchFamily="34" charset="0"/>
              <a:sym typeface="+mn-ea"/>
            </a:endParaRPr>
          </a:p>
        </p:txBody>
      </p:sp>
      <p:sp>
        <p:nvSpPr>
          <p:cNvPr id="229" name="文本框 228"/>
          <p:cNvSpPr txBox="1"/>
          <p:nvPr/>
        </p:nvSpPr>
        <p:spPr>
          <a:xfrm>
            <a:off x="10981690" y="13411200"/>
            <a:ext cx="9977120" cy="1850390"/>
          </a:xfrm>
          <a:prstGeom prst="rect">
            <a:avLst/>
          </a:prstGeom>
          <a:noFill/>
        </p:spPr>
        <p:txBody>
          <a:bodyPr wrap="square" rtlCol="0">
            <a:spAutoFit/>
          </a:bodyPr>
          <a:lstStyle/>
          <a:p>
            <a:pPr marL="342900" indent="-342900" algn="just">
              <a:lnSpc>
                <a:spcPct val="110000"/>
              </a:lnSpc>
              <a:spcBef>
                <a:spcPts val="0"/>
              </a:spcBef>
              <a:spcAft>
                <a:spcPts val="0"/>
              </a:spcAft>
              <a:buClrTx/>
              <a:buSzPct val="100000"/>
              <a:buFont typeface="Wingdings" panose="05000000000000000000" pitchFamily="2" charset="2"/>
              <a:buChar char="Ø"/>
            </a:pPr>
            <a:r>
              <a:rPr altLang="zh-CN" sz="2600" dirty="0">
                <a:latin typeface="Arial" panose="020B0604020202020204" pitchFamily="34" charset="0"/>
                <a:ea typeface="Arial Unicode MS" pitchFamily="34" charset="-122"/>
                <a:cs typeface="Arial" panose="020B0604020202020204" pitchFamily="34" charset="0"/>
              </a:rPr>
              <a:t>The realized gain of the</a:t>
            </a:r>
            <a:r>
              <a:rPr lang="en-US" sz="2600" dirty="0">
                <a:latin typeface="Arial" panose="020B0604020202020204" pitchFamily="34" charset="0"/>
                <a:ea typeface="Arial Unicode MS" pitchFamily="34" charset="-122"/>
                <a:cs typeface="Arial" panose="020B0604020202020204" pitchFamily="34" charset="0"/>
              </a:rPr>
              <a:t> </a:t>
            </a:r>
            <a:r>
              <a:rPr altLang="zh-CN" sz="2600" dirty="0">
                <a:latin typeface="Arial" panose="020B0604020202020204" pitchFamily="34" charset="0"/>
                <a:ea typeface="Arial Unicode MS" pitchFamily="34" charset="-122"/>
                <a:cs typeface="Arial" panose="020B0604020202020204" pitchFamily="34" charset="0"/>
              </a:rPr>
              <a:t>subarray is over </a:t>
            </a:r>
            <a:r>
              <a:rPr altLang="zh-CN" sz="2600" b="1" dirty="0">
                <a:latin typeface="Arial" panose="020B0604020202020204" pitchFamily="34" charset="0"/>
                <a:ea typeface="Arial Unicode MS" pitchFamily="34" charset="-122"/>
                <a:cs typeface="Arial" panose="020B0604020202020204" pitchFamily="34" charset="0"/>
              </a:rPr>
              <a:t>10.5 dBi </a:t>
            </a:r>
            <a:r>
              <a:rPr altLang="zh-CN" sz="2600" dirty="0">
                <a:latin typeface="Arial" panose="020B0604020202020204" pitchFamily="34" charset="0"/>
                <a:ea typeface="Arial Unicode MS" pitchFamily="34" charset="-122"/>
                <a:cs typeface="Arial" panose="020B0604020202020204" pitchFamily="34" charset="0"/>
              </a:rPr>
              <a:t>in the whole band</a:t>
            </a:r>
            <a:r>
              <a:rPr lang="en-US" sz="2600" b="1" dirty="0">
                <a:latin typeface="Arial" panose="020B0604020202020204" pitchFamily="34" charset="0"/>
                <a:ea typeface="Arial Unicode MS" pitchFamily="34" charset="-122"/>
                <a:cs typeface="Arial" panose="020B0604020202020204" pitchFamily="34" charset="0"/>
              </a:rPr>
              <a:t>(20%)</a:t>
            </a:r>
            <a:r>
              <a:rPr altLang="zh-CN" sz="2600" b="1" dirty="0">
                <a:latin typeface="Arial" panose="020B0604020202020204" pitchFamily="34" charset="0"/>
                <a:ea typeface="Arial Unicode MS" pitchFamily="34" charset="-122"/>
                <a:cs typeface="Arial" panose="020B0604020202020204" pitchFamily="34" charset="0"/>
              </a:rPr>
              <a:t> </a:t>
            </a:r>
            <a:r>
              <a:rPr altLang="zh-CN" sz="2600" dirty="0">
                <a:latin typeface="Arial" panose="020B0604020202020204" pitchFamily="34" charset="0"/>
                <a:ea typeface="Arial Unicode MS" pitchFamily="34" charset="-122"/>
                <a:cs typeface="Arial" panose="020B0604020202020204" pitchFamily="34" charset="0"/>
              </a:rPr>
              <a:t>with good gain flatness, and the maximum realized gain can reach to </a:t>
            </a:r>
            <a:r>
              <a:rPr altLang="zh-CN" sz="2600" b="1" dirty="0">
                <a:latin typeface="Arial" panose="020B0604020202020204" pitchFamily="34" charset="0"/>
                <a:ea typeface="Arial Unicode MS" pitchFamily="34" charset="-122"/>
                <a:cs typeface="Arial" panose="020B0604020202020204" pitchFamily="34" charset="0"/>
              </a:rPr>
              <a:t>12.2 dBi.</a:t>
            </a:r>
            <a:r>
              <a:rPr lang="en-US" sz="2600" dirty="0">
                <a:latin typeface="Arial" panose="020B0604020202020204" pitchFamily="34" charset="0"/>
                <a:ea typeface="Arial Unicode MS" pitchFamily="34" charset="-122"/>
                <a:cs typeface="Arial" panose="020B0604020202020204" pitchFamily="34" charset="0"/>
              </a:rPr>
              <a:t>T</a:t>
            </a:r>
            <a:r>
              <a:rPr altLang="zh-CN" sz="2600" dirty="0">
                <a:latin typeface="Arial" panose="020B0604020202020204" pitchFamily="34" charset="0"/>
                <a:ea typeface="Arial Unicode MS" pitchFamily="34" charset="-122"/>
                <a:cs typeface="Arial" panose="020B0604020202020204" pitchFamily="34" charset="0"/>
              </a:rPr>
              <a:t>he</a:t>
            </a:r>
            <a:r>
              <a:rPr lang="en-US" sz="2600" dirty="0">
                <a:latin typeface="Arial" panose="020B0604020202020204" pitchFamily="34" charset="0"/>
                <a:ea typeface="Arial Unicode MS" pitchFamily="34" charset="-122"/>
                <a:cs typeface="Arial" panose="020B0604020202020204" pitchFamily="34" charset="0"/>
              </a:rPr>
              <a:t> </a:t>
            </a:r>
            <a:r>
              <a:rPr altLang="zh-CN" sz="2600" dirty="0">
                <a:latin typeface="Arial" panose="020B0604020202020204" pitchFamily="34" charset="0"/>
                <a:ea typeface="Arial Unicode MS" pitchFamily="34" charset="-122"/>
                <a:cs typeface="Arial" panose="020B0604020202020204" pitchFamily="34" charset="0"/>
              </a:rPr>
              <a:t>efficiency</a:t>
            </a:r>
            <a:r>
              <a:rPr lang="en-US" sz="2600" dirty="0">
                <a:latin typeface="Arial" panose="020B0604020202020204" pitchFamily="34" charset="0"/>
                <a:ea typeface="Arial Unicode MS" pitchFamily="34" charset="-122"/>
                <a:cs typeface="Arial" panose="020B0604020202020204" pitchFamily="34" charset="0"/>
              </a:rPr>
              <a:t> </a:t>
            </a:r>
            <a:r>
              <a:rPr altLang="zh-CN" sz="2600" dirty="0">
                <a:latin typeface="Arial" panose="020B0604020202020204" pitchFamily="34" charset="0"/>
                <a:ea typeface="Arial Unicode MS" pitchFamily="34" charset="-122"/>
                <a:cs typeface="Arial" panose="020B0604020202020204" pitchFamily="34" charset="0"/>
              </a:rPr>
              <a:t>is greater than </a:t>
            </a:r>
            <a:r>
              <a:rPr altLang="zh-CN" sz="2600" b="1" dirty="0">
                <a:latin typeface="Arial" panose="020B0604020202020204" pitchFamily="34" charset="0"/>
                <a:ea typeface="Arial Unicode MS" pitchFamily="34" charset="-122"/>
                <a:cs typeface="Arial" panose="020B0604020202020204" pitchFamily="34" charset="0"/>
              </a:rPr>
              <a:t>74%.</a:t>
            </a:r>
            <a:endParaRPr altLang="zh-CN" sz="2600" b="1" dirty="0">
              <a:latin typeface="Arial" panose="020B0604020202020204" pitchFamily="34" charset="0"/>
              <a:ea typeface="Arial Unicode MS" pitchFamily="34" charset="-122"/>
              <a:cs typeface="Arial" panose="020B0604020202020204" pitchFamily="34" charset="0"/>
            </a:endParaRPr>
          </a:p>
          <a:p>
            <a:pPr marL="342900" indent="-342900" algn="just">
              <a:lnSpc>
                <a:spcPct val="110000"/>
              </a:lnSpc>
              <a:spcBef>
                <a:spcPts val="0"/>
              </a:spcBef>
              <a:spcAft>
                <a:spcPts val="0"/>
              </a:spcAft>
              <a:buClrTx/>
              <a:buSzPct val="100000"/>
              <a:buFont typeface="Wingdings" panose="05000000000000000000" pitchFamily="2" charset="2"/>
              <a:buChar char="Ø"/>
            </a:pPr>
            <a:r>
              <a:rPr lang="en-US" altLang="zh-CN" sz="2600" dirty="0">
                <a:latin typeface="Arial" panose="020B0604020202020204" pitchFamily="34" charset="0"/>
                <a:ea typeface="Arial Unicode MS" pitchFamily="34" charset="-122"/>
                <a:cs typeface="Arial" panose="020B0604020202020204" pitchFamily="34" charset="0"/>
              </a:rPr>
              <a:t>The 3-dB beamwidth on the E-plane is approximately </a:t>
            </a:r>
            <a:r>
              <a:rPr lang="en-US" altLang="zh-CN" sz="2600" b="1" dirty="0">
                <a:latin typeface="Arial" panose="020B0604020202020204" pitchFamily="34" charset="0"/>
                <a:ea typeface="Arial Unicode MS" pitchFamily="34" charset="-122"/>
                <a:cs typeface="Arial" panose="020B0604020202020204" pitchFamily="34" charset="0"/>
              </a:rPr>
              <a:t>±46º.</a:t>
            </a:r>
            <a:endParaRPr lang="en-US" altLang="zh-CN" sz="2600" b="1" dirty="0">
              <a:latin typeface="Arial" panose="020B0604020202020204" pitchFamily="34" charset="0"/>
              <a:ea typeface="Arial Unicode MS" pitchFamily="34" charset="-122"/>
              <a:cs typeface="Arial" panose="020B0604020202020204" pitchFamily="34" charset="0"/>
            </a:endParaRPr>
          </a:p>
        </p:txBody>
      </p:sp>
      <p:sp>
        <p:nvSpPr>
          <p:cNvPr id="249" name="文本框 248"/>
          <p:cNvSpPr txBox="1"/>
          <p:nvPr/>
        </p:nvSpPr>
        <p:spPr>
          <a:xfrm>
            <a:off x="11413490" y="25580975"/>
            <a:ext cx="9639300" cy="645160"/>
          </a:xfrm>
          <a:prstGeom prst="rect">
            <a:avLst/>
          </a:prstGeom>
          <a:noFill/>
        </p:spPr>
        <p:txBody>
          <a:bodyPr wrap="square" rtlCol="0">
            <a:spAutoFit/>
          </a:bodyPr>
          <a:lstStyle/>
          <a:p>
            <a:pPr algn="just"/>
            <a:r>
              <a:rPr lang="en-US" altLang="zh-CN" sz="1800" dirty="0">
                <a:latin typeface="Arial" panose="020B0604020202020204" pitchFamily="34" charset="0"/>
                <a:cs typeface="Arial" panose="020B0604020202020204" pitchFamily="34" charset="0"/>
              </a:rPr>
              <a:t>Fig.2. Simulation data of the subarray: (a) reflection coefficient,(b) realized gain,(c)  efficiency,</a:t>
            </a:r>
            <a:r>
              <a:rPr lang="en-US" altLang="zh-CN" sz="1800">
                <a:latin typeface="Arial" panose="020B0604020202020204" pitchFamily="34" charset="0"/>
                <a:cs typeface="Arial" panose="020B0604020202020204" pitchFamily="34" charset="0"/>
                <a:sym typeface="+mn-ea"/>
              </a:rPr>
              <a:t> </a:t>
            </a:r>
            <a:r>
              <a:rPr lang="en-US" altLang="zh-CN" sz="1800">
                <a:latin typeface="Arial" panose="020B0604020202020204" pitchFamily="34" charset="0"/>
                <a:cs typeface="Arial" panose="020B0604020202020204" pitchFamily="34" charset="0"/>
              </a:rPr>
              <a:t>scanning performance at different frequencies: (d)25GHz, (d) 27.5GHz, (f) 29.5GHz.</a:t>
            </a:r>
            <a:endParaRPr lang="en-US" altLang="zh-CN" sz="1800">
              <a:latin typeface="Arial" panose="020B0604020202020204" pitchFamily="34" charset="0"/>
              <a:cs typeface="Arial" panose="020B0604020202020204" pitchFamily="34" charset="0"/>
            </a:endParaRPr>
          </a:p>
        </p:txBody>
      </p:sp>
      <p:sp>
        <p:nvSpPr>
          <p:cNvPr id="258" name="文本框 257"/>
          <p:cNvSpPr txBox="1"/>
          <p:nvPr/>
        </p:nvSpPr>
        <p:spPr>
          <a:xfrm>
            <a:off x="11125835" y="27236975"/>
            <a:ext cx="9707624" cy="2091690"/>
          </a:xfrm>
          <a:prstGeom prst="rect">
            <a:avLst/>
          </a:prstGeom>
          <a:noFill/>
        </p:spPr>
        <p:txBody>
          <a:bodyPr wrap="square" rtlCol="0">
            <a:spAutoFit/>
          </a:bodyPr>
          <a:lstStyle/>
          <a:p>
            <a:pPr marL="342900" indent="-342900" algn="just">
              <a:buClrTx/>
              <a:buSzPct val="100000"/>
              <a:buFont typeface="Wingdings" panose="05000000000000000000" pitchFamily="2" charset="2"/>
              <a:buChar char="Ø"/>
            </a:pPr>
            <a:r>
              <a:rPr lang="en-US" altLang="zh-CN" sz="2600" dirty="0">
                <a:latin typeface="Arial" panose="020B0604020202020204" pitchFamily="34" charset="0"/>
                <a:ea typeface="Arial Unicode MS" pitchFamily="34" charset="-122"/>
                <a:cs typeface="Arial" panose="020B0604020202020204" pitchFamily="34" charset="0"/>
              </a:rPr>
              <a:t>The scanning angle of the array is over </a:t>
            </a:r>
            <a:r>
              <a:rPr lang="en-US" altLang="zh-CN" sz="2600" b="1" dirty="0">
                <a:latin typeface="Arial" panose="020B0604020202020204" pitchFamily="34" charset="0"/>
                <a:ea typeface="Arial Unicode MS" pitchFamily="34" charset="-122"/>
                <a:cs typeface="Arial" panose="020B0604020202020204" pitchFamily="34" charset="0"/>
              </a:rPr>
              <a:t>±55º</a:t>
            </a:r>
            <a:r>
              <a:rPr lang="en-US" altLang="zh-CN" sz="2600" dirty="0">
                <a:latin typeface="Arial" panose="020B0604020202020204" pitchFamily="34" charset="0"/>
                <a:ea typeface="Arial Unicode MS" pitchFamily="34" charset="-122"/>
                <a:cs typeface="Arial" panose="020B0604020202020204" pitchFamily="34" charset="0"/>
              </a:rPr>
              <a:t> at all the frequencies with a gain fluctuation less than</a:t>
            </a:r>
            <a:r>
              <a:rPr lang="en-US" altLang="zh-CN" sz="2600" b="1" dirty="0">
                <a:latin typeface="Arial" panose="020B0604020202020204" pitchFamily="34" charset="0"/>
                <a:ea typeface="Arial Unicode MS" pitchFamily="34" charset="-122"/>
                <a:cs typeface="Arial" panose="020B0604020202020204" pitchFamily="34" charset="0"/>
              </a:rPr>
              <a:t> 3 dB</a:t>
            </a:r>
            <a:r>
              <a:rPr lang="en-US" altLang="zh-CN" sz="2600" dirty="0">
                <a:latin typeface="Arial" panose="020B0604020202020204" pitchFamily="34" charset="0"/>
                <a:ea typeface="Arial Unicode MS" pitchFamily="34" charset="-122"/>
                <a:cs typeface="Arial" panose="020B0604020202020204" pitchFamily="34" charset="0"/>
              </a:rPr>
              <a:t>. And it can reach the scanning angle of </a:t>
            </a:r>
            <a:r>
              <a:rPr lang="en-US" altLang="zh-CN" sz="2600" b="1" dirty="0">
                <a:latin typeface="Arial" panose="020B0604020202020204" pitchFamily="34" charset="0"/>
                <a:ea typeface="Arial Unicode MS" pitchFamily="34" charset="-122"/>
                <a:cs typeface="Arial" panose="020B0604020202020204" pitchFamily="34" charset="0"/>
              </a:rPr>
              <a:t>±60</a:t>
            </a:r>
            <a:r>
              <a:rPr lang="en-US" altLang="zh-CN" sz="2600" b="1" dirty="0">
                <a:latin typeface="Arial" panose="020B0604020202020204" pitchFamily="34" charset="0"/>
                <a:ea typeface="Arial Unicode MS" pitchFamily="34" charset="-122"/>
                <a:cs typeface="Arial" panose="020B0604020202020204" pitchFamily="34" charset="0"/>
                <a:sym typeface="+mn-ea"/>
              </a:rPr>
              <a:t>º </a:t>
            </a:r>
            <a:r>
              <a:rPr lang="en-US" altLang="zh-CN" sz="2600" dirty="0">
                <a:latin typeface="Arial" panose="020B0604020202020204" pitchFamily="34" charset="0"/>
                <a:ea typeface="Arial Unicode MS" pitchFamily="34" charset="-122"/>
                <a:cs typeface="Arial" panose="020B0604020202020204" pitchFamily="34" charset="0"/>
              </a:rPr>
              <a:t>at high frequencies.</a:t>
            </a:r>
            <a:endParaRPr lang="en-US" altLang="zh-CN" sz="2600" dirty="0">
              <a:latin typeface="Arial" panose="020B0604020202020204" pitchFamily="34" charset="0"/>
              <a:ea typeface="Arial Unicode MS" pitchFamily="34" charset="-122"/>
              <a:cs typeface="Arial" panose="020B0604020202020204" pitchFamily="34" charset="0"/>
            </a:endParaRPr>
          </a:p>
          <a:p>
            <a:pPr marL="342900" indent="-342900" algn="just">
              <a:buClrTx/>
              <a:buSzPct val="100000"/>
              <a:buFont typeface="Wingdings" panose="05000000000000000000" pitchFamily="2" charset="2"/>
              <a:buChar char="Ø"/>
            </a:pPr>
            <a:r>
              <a:rPr lang="en-US" altLang="zh-CN" sz="2600" dirty="0">
                <a:latin typeface="Arial" panose="020B0604020202020204" pitchFamily="34" charset="0"/>
                <a:ea typeface="Arial Unicode MS" pitchFamily="34" charset="-122"/>
                <a:cs typeface="Arial" panose="020B0604020202020204" pitchFamily="34" charset="0"/>
              </a:rPr>
              <a:t> Loading this structure increases the scanning angle by more than 3º on average, and it can increase by 7º at the maximum.</a:t>
            </a:r>
            <a:endParaRPr lang="en-US" altLang="zh-CN" sz="2600" dirty="0">
              <a:latin typeface="Arial" panose="020B0604020202020204" pitchFamily="34" charset="0"/>
              <a:ea typeface="Arial Unicode MS" pitchFamily="34" charset="-122"/>
              <a:cs typeface="Arial" panose="020B0604020202020204" pitchFamily="34" charset="0"/>
            </a:endParaRPr>
          </a:p>
        </p:txBody>
      </p:sp>
      <p:grpSp>
        <p:nvGrpSpPr>
          <p:cNvPr id="6" name="组合 5"/>
          <p:cNvGrpSpPr/>
          <p:nvPr/>
        </p:nvGrpSpPr>
        <p:grpSpPr>
          <a:xfrm>
            <a:off x="13502005" y="26301065"/>
            <a:ext cx="4193540" cy="782320"/>
            <a:chOff x="20911" y="42514"/>
            <a:chExt cx="6604" cy="1232"/>
          </a:xfrm>
        </p:grpSpPr>
        <p:sp>
          <p:nvSpPr>
            <p:cNvPr id="51" name="圆角矩形 70"/>
            <p:cNvSpPr>
              <a:spLocks noChangeArrowheads="1"/>
            </p:cNvSpPr>
            <p:nvPr/>
          </p:nvSpPr>
          <p:spPr bwMode="auto">
            <a:xfrm>
              <a:off x="20911" y="42514"/>
              <a:ext cx="6604" cy="1233"/>
            </a:xfrm>
            <a:prstGeom prst="roundRect">
              <a:avLst>
                <a:gd name="adj" fmla="val 16667"/>
              </a:avLst>
            </a:prstGeom>
            <a:gradFill>
              <a:gsLst>
                <a:gs pos="0">
                  <a:schemeClr val="accent1">
                    <a:lumMod val="40000"/>
                    <a:lumOff val="60000"/>
                  </a:schemeClr>
                </a:gs>
                <a:gs pos="80000">
                  <a:schemeClr val="accent2">
                    <a:shade val="93000"/>
                    <a:satMod val="130000"/>
                  </a:schemeClr>
                </a:gs>
                <a:gs pos="100000">
                  <a:schemeClr val="accent2">
                    <a:shade val="94000"/>
                    <a:satMod val="135000"/>
                  </a:schemeClr>
                </a:gs>
              </a:gsLst>
            </a:gradFill>
          </p:spPr>
          <p:style>
            <a:lnRef idx="0">
              <a:schemeClr val="accent2"/>
            </a:lnRef>
            <a:fillRef idx="3">
              <a:schemeClr val="accent2"/>
            </a:fillRef>
            <a:effectRef idx="3">
              <a:schemeClr val="accent2"/>
            </a:effectRef>
            <a:fontRef idx="minor">
              <a:schemeClr val="lt1"/>
            </a:fontRef>
          </p:style>
          <p:txBody>
            <a:bodyPr lIns="62478" tIns="31238" rIns="62478" bIns="31238"/>
            <a:lstStyle/>
            <a:p>
              <a:pPr defTabSz="3382010">
                <a:defRPr/>
              </a:pPr>
              <a:endParaRPr lang="zh-CN" altLang="en-US" sz="6700" dirty="0">
                <a:solidFill>
                  <a:srgbClr val="3366FF"/>
                </a:solidFill>
                <a:ea typeface="宋体" panose="02010600030101010101" pitchFamily="2" charset="-122"/>
              </a:endParaRPr>
            </a:p>
          </p:txBody>
        </p:sp>
        <p:sp>
          <p:nvSpPr>
            <p:cNvPr id="233" name="TextBox 29"/>
            <p:cNvSpPr txBox="1">
              <a:spLocks noChangeArrowheads="1"/>
            </p:cNvSpPr>
            <p:nvPr/>
          </p:nvSpPr>
          <p:spPr bwMode="auto">
            <a:xfrm>
              <a:off x="21816" y="42722"/>
              <a:ext cx="4875" cy="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2478" tIns="31238" rIns="62478" bIns="31238">
              <a:spAutoFit/>
            </a:bodyPr>
            <a:lstStyle>
              <a:lvl1pPr eaLnBrk="0" hangingPunct="0">
                <a:defRPr sz="10100">
                  <a:solidFill>
                    <a:schemeClr val="tx1"/>
                  </a:solidFill>
                  <a:latin typeface="Times New Roman" panose="02020603050405020304" pitchFamily="18" charset="0"/>
                </a:defRPr>
              </a:lvl1pPr>
              <a:lvl2pPr marL="742950" indent="-285750" eaLnBrk="0" hangingPunct="0">
                <a:defRPr sz="10100">
                  <a:solidFill>
                    <a:schemeClr val="tx1"/>
                  </a:solidFill>
                  <a:latin typeface="Times New Roman" panose="02020603050405020304" pitchFamily="18" charset="0"/>
                </a:defRPr>
              </a:lvl2pPr>
              <a:lvl3pPr marL="1143000" indent="-228600" eaLnBrk="0" hangingPunct="0">
                <a:defRPr sz="10100">
                  <a:solidFill>
                    <a:schemeClr val="tx1"/>
                  </a:solidFill>
                  <a:latin typeface="Times New Roman" panose="02020603050405020304" pitchFamily="18" charset="0"/>
                </a:defRPr>
              </a:lvl3pPr>
              <a:lvl4pPr marL="1600200" indent="-228600" eaLnBrk="0" hangingPunct="0">
                <a:defRPr sz="10100">
                  <a:solidFill>
                    <a:schemeClr val="tx1"/>
                  </a:solidFill>
                  <a:latin typeface="Times New Roman" panose="02020603050405020304" pitchFamily="18" charset="0"/>
                </a:defRPr>
              </a:lvl4pPr>
              <a:lvl5pPr marL="2057400" indent="-228600" eaLnBrk="0" hangingPunct="0">
                <a:defRPr sz="101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01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01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01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0100">
                  <a:solidFill>
                    <a:schemeClr val="tx1"/>
                  </a:solidFill>
                  <a:latin typeface="Times New Roman" panose="02020603050405020304" pitchFamily="18" charset="0"/>
                </a:defRPr>
              </a:lvl9pPr>
            </a:lstStyle>
            <a:p>
              <a:pPr algn="ctr" eaLnBrk="1" hangingPunct="1"/>
              <a:r>
                <a:rPr lang="en-US" altLang="zh-CN" sz="3000" b="1" dirty="0">
                  <a:solidFill>
                    <a:schemeClr val="bg1"/>
                  </a:solidFill>
                  <a:latin typeface="Arial Black" panose="020B0A04020102020204" pitchFamily="34" charset="0"/>
                  <a:ea typeface="宋体" panose="02010600030101010101" pitchFamily="2" charset="-122"/>
                </a:rPr>
                <a:t>Conclusion</a:t>
              </a:r>
              <a:endParaRPr lang="zh-CN" altLang="en-US" sz="3000" b="1" dirty="0">
                <a:solidFill>
                  <a:schemeClr val="bg1"/>
                </a:solidFill>
                <a:latin typeface="Arial Black" panose="020B0A04020102020204" pitchFamily="34" charset="0"/>
                <a:ea typeface="宋体" panose="02010600030101010101" pitchFamily="2" charset="-122"/>
              </a:endParaRPr>
            </a:p>
          </p:txBody>
        </p:sp>
      </p:grpSp>
      <p:sp>
        <p:nvSpPr>
          <p:cNvPr id="23" name="文本框 22"/>
          <p:cNvSpPr txBox="1"/>
          <p:nvPr/>
        </p:nvSpPr>
        <p:spPr>
          <a:xfrm>
            <a:off x="828675" y="23924895"/>
            <a:ext cx="8384540" cy="829945"/>
          </a:xfrm>
          <a:prstGeom prst="rect">
            <a:avLst/>
          </a:prstGeom>
          <a:noFill/>
        </p:spPr>
        <p:txBody>
          <a:bodyPr wrap="square" rtlCol="0">
            <a:spAutoFit/>
          </a:bodyPr>
          <a:p>
            <a:pPr algn="just"/>
            <a:r>
              <a:rPr lang="en-US" altLang="zh-CN" sz="2400" b="1">
                <a:latin typeface="Arial" panose="020B0604020202020204" pitchFamily="34" charset="0"/>
                <a:cs typeface="Arial" panose="020B0604020202020204" pitchFamily="34" charset="0"/>
              </a:rPr>
              <a:t>C.Scanning performance comparison with and without Π-shaped structure </a:t>
            </a:r>
            <a:endParaRPr lang="en-US" altLang="zh-CN" sz="2400" b="1" dirty="0">
              <a:latin typeface="Arial" panose="020B0604020202020204" pitchFamily="34" charset="0"/>
              <a:cs typeface="Arial" panose="020B0604020202020204" pitchFamily="34" charset="0"/>
            </a:endParaRPr>
          </a:p>
        </p:txBody>
      </p:sp>
      <p:graphicFrame>
        <p:nvGraphicFramePr>
          <p:cNvPr id="24" name="表格 23"/>
          <p:cNvGraphicFramePr/>
          <p:nvPr>
            <p:custDataLst>
              <p:tags r:id="rId5"/>
            </p:custDataLst>
          </p:nvPr>
        </p:nvGraphicFramePr>
        <p:xfrm>
          <a:off x="1116965" y="24932640"/>
          <a:ext cx="7962900" cy="4254500"/>
        </p:xfrm>
        <a:graphic>
          <a:graphicData uri="http://schemas.openxmlformats.org/drawingml/2006/table">
            <a:tbl>
              <a:tblPr firstRow="1" bandRow="1">
                <a:tableStyleId>{5940675A-B579-460E-94D1-54222C63F5DA}</a:tableStyleId>
              </a:tblPr>
              <a:tblGrid>
                <a:gridCol w="2087245"/>
                <a:gridCol w="2893695"/>
                <a:gridCol w="2981960"/>
              </a:tblGrid>
              <a:tr h="848360">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Times New Roman" panose="02020603050405020304" pitchFamily="18" charset="0"/>
                        </a:rPr>
                        <a:t>Frequency (GHz)</a:t>
                      </a:r>
                      <a:endParaRPr lang="en-US" altLang="en-US" sz="1600" b="1" spc="120">
                        <a:latin typeface="微软雅黑" panose="020B0503020204020204" charset="-122"/>
                        <a:ea typeface="微软雅黑" panose="020B0503020204020204" charset="-122"/>
                        <a:cs typeface="Times New Roman" panose="02020603050405020304" pitchFamily="18" charset="0"/>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Times New Roman" panose="02020603050405020304" pitchFamily="18" charset="0"/>
                        </a:rPr>
                        <a:t>Scanning performance</a:t>
                      </a:r>
                      <a:endParaRPr lang="en-US" altLang="en-US" sz="1600" b="1" spc="120">
                        <a:latin typeface="微软雅黑" panose="020B0503020204020204" charset="-122"/>
                        <a:ea typeface="微软雅黑" panose="020B0503020204020204" charset="-122"/>
                        <a:cs typeface="Times New Roman" panose="02020603050405020304" pitchFamily="18" charset="0"/>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815340">
                <a:tc>
                  <a:txBody>
                    <a:bodyPr/>
                    <a:p>
                      <a:pPr indent="0" algn="ctr">
                        <a:lnSpc>
                          <a:spcPct val="120000"/>
                        </a:lnSpc>
                        <a:spcBef>
                          <a:spcPts val="0"/>
                        </a:spcBef>
                        <a:spcAft>
                          <a:spcPts val="0"/>
                        </a:spcAft>
                        <a:buNone/>
                      </a:pPr>
                      <a:endParaRPr lang="en-US" altLang="en-US" sz="1600" b="1" spc="120">
                        <a:latin typeface="微软雅黑" panose="020B0503020204020204" charset="-122"/>
                        <a:ea typeface="微软雅黑" panose="020B0503020204020204" charset="-122"/>
                        <a:cs typeface="Times New Roman" panose="02020603050405020304" pitchFamily="18" charset="0"/>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lnSpc>
                          <a:spcPct val="120000"/>
                        </a:lnSpc>
                        <a:spcBef>
                          <a:spcPts val="0"/>
                        </a:spcBef>
                        <a:spcAft>
                          <a:spcPts val="0"/>
                        </a:spcAft>
                        <a:buNone/>
                      </a:pPr>
                      <a:r>
                        <a:rPr lang="en-US" sz="1600" b="1" i="1" spc="120">
                          <a:latin typeface="微软雅黑" panose="020B0503020204020204" charset="-122"/>
                          <a:ea typeface="微软雅黑" panose="020B0503020204020204" charset="-122"/>
                          <a:cs typeface="Times New Roman" panose="02020603050405020304" pitchFamily="18" charset="0"/>
                        </a:rPr>
                        <a:t>Without Π-shaped structure</a:t>
                      </a:r>
                      <a:endParaRPr lang="en-US" sz="1600" b="1" i="1" spc="120">
                        <a:latin typeface="微软雅黑" panose="020B0503020204020204" charset="-122"/>
                        <a:ea typeface="微软雅黑" panose="020B0503020204020204" charset="-122"/>
                        <a:cs typeface="Times New Roman" panose="02020603050405020304" pitchFamily="18" charset="0"/>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lnSpc>
                          <a:spcPct val="120000"/>
                        </a:lnSpc>
                        <a:spcBef>
                          <a:spcPts val="0"/>
                        </a:spcBef>
                        <a:spcAft>
                          <a:spcPts val="0"/>
                        </a:spcAft>
                        <a:buNone/>
                      </a:pPr>
                      <a:r>
                        <a:rPr lang="en-US" sz="1600" b="1" i="1" spc="120">
                          <a:latin typeface="微软雅黑" panose="020B0503020204020204" charset="-122"/>
                          <a:ea typeface="微软雅黑" panose="020B0503020204020204" charset="-122"/>
                          <a:cs typeface="Times New Roman" panose="02020603050405020304" pitchFamily="18" charset="0"/>
                        </a:rPr>
                        <a:t>With Π-shaped structure</a:t>
                      </a:r>
                      <a:endParaRPr lang="en-US" sz="1600" b="1" i="1" spc="120">
                        <a:latin typeface="微软雅黑" panose="020B0503020204020204" charset="-122"/>
                        <a:ea typeface="微软雅黑" panose="020B0503020204020204" charset="-122"/>
                        <a:cs typeface="Times New Roman" panose="02020603050405020304" pitchFamily="18" charset="0"/>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1165">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Times New Roman" panose="02020603050405020304" pitchFamily="18" charset="0"/>
                        </a:rPr>
                        <a:t>24.25</a:t>
                      </a:r>
                      <a:endParaRPr lang="en-US" sz="1600" b="1" spc="120">
                        <a:latin typeface="微软雅黑" panose="020B0503020204020204" charset="-122"/>
                        <a:ea typeface="微软雅黑" panose="020B0503020204020204" charset="-122"/>
                        <a:cs typeface="Times New Roman" panose="02020603050405020304" pitchFamily="18" charset="0"/>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微软雅黑" panose="020B0503020204020204" charset="-122"/>
                        </a:rPr>
                        <a:t>50°</a:t>
                      </a:r>
                      <a:endParaRPr lang="en-US" altLang="en-US" sz="1600" b="1" spc="120">
                        <a:latin typeface="微软雅黑" panose="020B0503020204020204" charset="-122"/>
                        <a:ea typeface="微软雅黑" panose="020B0503020204020204" charset="-122"/>
                        <a:cs typeface="微软雅黑" panose="020B0503020204020204" charset="-122"/>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微软雅黑" panose="020B0503020204020204" charset="-122"/>
                        </a:rPr>
                        <a:t>55°</a:t>
                      </a:r>
                      <a:endParaRPr lang="en-US" altLang="en-US" sz="1600" b="1" spc="120">
                        <a:latin typeface="微软雅黑" panose="020B0503020204020204" charset="-122"/>
                        <a:ea typeface="微软雅黑" panose="020B0503020204020204" charset="-122"/>
                        <a:cs typeface="微软雅黑" panose="020B0503020204020204" charset="-122"/>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2435">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宋体" panose="02010600030101010101" pitchFamily="2" charset="-122"/>
                        </a:rPr>
                        <a:t>2</a:t>
                      </a:r>
                      <a:r>
                        <a:rPr lang="en-US" sz="1600" b="1" spc="120">
                          <a:latin typeface="微软雅黑" panose="020B0503020204020204" charset="-122"/>
                          <a:ea typeface="微软雅黑" panose="020B0503020204020204" charset="-122"/>
                          <a:cs typeface="Times New Roman" panose="02020603050405020304" pitchFamily="18" charset="0"/>
                        </a:rPr>
                        <a:t>5.5</a:t>
                      </a:r>
                      <a:endParaRPr lang="en-US" altLang="en-US" sz="1600" b="1" spc="120">
                        <a:latin typeface="微软雅黑" panose="020B0503020204020204" charset="-122"/>
                        <a:ea typeface="微软雅黑" panose="020B0503020204020204" charset="-122"/>
                        <a:cs typeface="Times New Roman" panose="02020603050405020304" pitchFamily="18" charset="0"/>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微软雅黑" panose="020B0503020204020204" charset="-122"/>
                        </a:rPr>
                        <a:t>53°</a:t>
                      </a:r>
                      <a:endParaRPr lang="en-US" altLang="en-US" sz="1600" b="1" spc="120">
                        <a:latin typeface="微软雅黑" panose="020B0503020204020204" charset="-122"/>
                        <a:ea typeface="微软雅黑" panose="020B0503020204020204" charset="-122"/>
                        <a:cs typeface="微软雅黑" panose="020B0503020204020204" charset="-122"/>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微软雅黑" panose="020B0503020204020204" charset="-122"/>
                        </a:rPr>
                        <a:t>56°</a:t>
                      </a:r>
                      <a:endParaRPr lang="en-US" altLang="en-US" sz="1600" b="1" spc="120">
                        <a:latin typeface="微软雅黑" panose="020B0503020204020204" charset="-122"/>
                        <a:ea typeface="微软雅黑" panose="020B0503020204020204" charset="-122"/>
                        <a:cs typeface="微软雅黑" panose="020B0503020204020204" charset="-122"/>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1165">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宋体" panose="02010600030101010101" pitchFamily="2" charset="-122"/>
                        </a:rPr>
                        <a:t>2</a:t>
                      </a:r>
                      <a:r>
                        <a:rPr lang="en-US" sz="1600" b="1" spc="120">
                          <a:latin typeface="微软雅黑" panose="020B0503020204020204" charset="-122"/>
                          <a:ea typeface="微软雅黑" panose="020B0503020204020204" charset="-122"/>
                          <a:cs typeface="Times New Roman" panose="02020603050405020304" pitchFamily="18" charset="0"/>
                        </a:rPr>
                        <a:t>6.5</a:t>
                      </a:r>
                      <a:endParaRPr lang="en-US" altLang="en-US" sz="1600" b="1" spc="120">
                        <a:latin typeface="微软雅黑" panose="020B0503020204020204" charset="-122"/>
                        <a:ea typeface="微软雅黑" panose="020B0503020204020204" charset="-122"/>
                        <a:cs typeface="Times New Roman" panose="02020603050405020304" pitchFamily="18" charset="0"/>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微软雅黑" panose="020B0503020204020204" charset="-122"/>
                        </a:rPr>
                        <a:t>51°</a:t>
                      </a:r>
                      <a:endParaRPr lang="en-US" altLang="en-US" sz="1600" b="1" spc="120">
                        <a:latin typeface="微软雅黑" panose="020B0503020204020204" charset="-122"/>
                        <a:ea typeface="微软雅黑" panose="020B0503020204020204" charset="-122"/>
                        <a:cs typeface="微软雅黑" panose="020B0503020204020204" charset="-122"/>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微软雅黑" panose="020B0503020204020204" charset="-122"/>
                        </a:rPr>
                        <a:t>56°</a:t>
                      </a:r>
                      <a:endParaRPr lang="en-US" altLang="en-US" sz="1600" b="1" spc="120">
                        <a:latin typeface="微软雅黑" panose="020B0503020204020204" charset="-122"/>
                        <a:ea typeface="微软雅黑" panose="020B0503020204020204" charset="-122"/>
                        <a:cs typeface="微软雅黑" panose="020B0503020204020204" charset="-122"/>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2435">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宋体" panose="02010600030101010101" pitchFamily="2" charset="-122"/>
                        </a:rPr>
                        <a:t>2</a:t>
                      </a:r>
                      <a:r>
                        <a:rPr lang="en-US" sz="1600" b="1" spc="120">
                          <a:latin typeface="微软雅黑" panose="020B0503020204020204" charset="-122"/>
                          <a:ea typeface="微软雅黑" panose="020B0503020204020204" charset="-122"/>
                          <a:cs typeface="Times New Roman" panose="02020603050405020304" pitchFamily="18" charset="0"/>
                        </a:rPr>
                        <a:t>7.5</a:t>
                      </a:r>
                      <a:endParaRPr lang="en-US" altLang="en-US" sz="1600" b="1" spc="120">
                        <a:latin typeface="微软雅黑" panose="020B0503020204020204" charset="-122"/>
                        <a:ea typeface="微软雅黑" panose="020B0503020204020204" charset="-122"/>
                        <a:cs typeface="Times New Roman" panose="02020603050405020304" pitchFamily="18" charset="0"/>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微软雅黑" panose="020B0503020204020204" charset="-122"/>
                        </a:rPr>
                        <a:t>53°</a:t>
                      </a:r>
                      <a:endParaRPr lang="en-US" altLang="en-US" sz="1600" b="1" spc="120">
                        <a:latin typeface="微软雅黑" panose="020B0503020204020204" charset="-122"/>
                        <a:ea typeface="微软雅黑" panose="020B0503020204020204" charset="-122"/>
                        <a:cs typeface="微软雅黑" panose="020B0503020204020204" charset="-122"/>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微软雅黑" panose="020B0503020204020204" charset="-122"/>
                        </a:rPr>
                        <a:t>60°</a:t>
                      </a:r>
                      <a:endParaRPr lang="en-US" altLang="en-US" sz="1600" b="1" spc="120">
                        <a:latin typeface="微软雅黑" panose="020B0503020204020204" charset="-122"/>
                        <a:ea typeface="微软雅黑" panose="020B0503020204020204" charset="-122"/>
                        <a:cs typeface="微软雅黑" panose="020B0503020204020204" charset="-122"/>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1165">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宋体" panose="02010600030101010101" pitchFamily="2" charset="-122"/>
                        </a:rPr>
                        <a:t>2</a:t>
                      </a:r>
                      <a:r>
                        <a:rPr lang="en-US" sz="1600" b="1" spc="120">
                          <a:latin typeface="微软雅黑" panose="020B0503020204020204" charset="-122"/>
                          <a:ea typeface="微软雅黑" panose="020B0503020204020204" charset="-122"/>
                          <a:cs typeface="Times New Roman" panose="02020603050405020304" pitchFamily="18" charset="0"/>
                        </a:rPr>
                        <a:t>8.5</a:t>
                      </a:r>
                      <a:endParaRPr lang="en-US" altLang="en-US" sz="1600" b="1" spc="120">
                        <a:latin typeface="微软雅黑" panose="020B0503020204020204" charset="-122"/>
                        <a:ea typeface="微软雅黑" panose="020B0503020204020204" charset="-122"/>
                        <a:cs typeface="Times New Roman" panose="02020603050405020304" pitchFamily="18" charset="0"/>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微软雅黑" panose="020B0503020204020204" charset="-122"/>
                        </a:rPr>
                        <a:t>57°</a:t>
                      </a:r>
                      <a:endParaRPr lang="en-US" altLang="en-US" sz="1600" b="1" spc="120">
                        <a:latin typeface="微软雅黑" panose="020B0503020204020204" charset="-122"/>
                        <a:ea typeface="微软雅黑" panose="020B0503020204020204" charset="-122"/>
                        <a:cs typeface="微软雅黑" panose="020B0503020204020204" charset="-122"/>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微软雅黑" panose="020B0503020204020204" charset="-122"/>
                        </a:rPr>
                        <a:t>60°</a:t>
                      </a:r>
                      <a:endParaRPr lang="en-US" altLang="en-US" sz="1600" b="1" spc="120">
                        <a:latin typeface="微软雅黑" panose="020B0503020204020204" charset="-122"/>
                        <a:ea typeface="微软雅黑" panose="020B0503020204020204" charset="-122"/>
                        <a:cs typeface="微软雅黑" panose="020B0503020204020204" charset="-122"/>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2435">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宋体" panose="02010600030101010101" pitchFamily="2" charset="-122"/>
                        </a:rPr>
                        <a:t>2</a:t>
                      </a:r>
                      <a:r>
                        <a:rPr lang="en-US" sz="1600" b="1" spc="120">
                          <a:latin typeface="微软雅黑" panose="020B0503020204020204" charset="-122"/>
                          <a:ea typeface="微软雅黑" panose="020B0503020204020204" charset="-122"/>
                          <a:cs typeface="Times New Roman" panose="02020603050405020304" pitchFamily="18" charset="0"/>
                        </a:rPr>
                        <a:t>9.5</a:t>
                      </a:r>
                      <a:endParaRPr lang="en-US" altLang="en-US" sz="1600" b="1" spc="120">
                        <a:latin typeface="微软雅黑" panose="020B0503020204020204" charset="-122"/>
                        <a:ea typeface="微软雅黑" panose="020B0503020204020204" charset="-122"/>
                        <a:cs typeface="Times New Roman" panose="02020603050405020304" pitchFamily="18" charset="0"/>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微软雅黑" panose="020B0503020204020204" charset="-122"/>
                        </a:rPr>
                        <a:t>57°</a:t>
                      </a:r>
                      <a:endParaRPr lang="en-US" altLang="en-US" sz="1600" b="1" spc="120">
                        <a:latin typeface="微软雅黑" panose="020B0503020204020204" charset="-122"/>
                        <a:ea typeface="微软雅黑" panose="020B0503020204020204" charset="-122"/>
                        <a:cs typeface="微软雅黑" panose="020B0503020204020204" charset="-122"/>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lnSpc>
                          <a:spcPct val="120000"/>
                        </a:lnSpc>
                        <a:spcBef>
                          <a:spcPts val="0"/>
                        </a:spcBef>
                        <a:spcAft>
                          <a:spcPts val="0"/>
                        </a:spcAft>
                        <a:buNone/>
                      </a:pPr>
                      <a:r>
                        <a:rPr lang="en-US" sz="1600" b="1" spc="120">
                          <a:latin typeface="微软雅黑" panose="020B0503020204020204" charset="-122"/>
                          <a:ea typeface="微软雅黑" panose="020B0503020204020204" charset="-122"/>
                          <a:cs typeface="微软雅黑" panose="020B0503020204020204" charset="-122"/>
                        </a:rPr>
                        <a:t>60°</a:t>
                      </a:r>
                      <a:endParaRPr lang="en-US" altLang="en-US" sz="1600" b="1" spc="120">
                        <a:latin typeface="微软雅黑" panose="020B0503020204020204" charset="-122"/>
                        <a:ea typeface="微软雅黑" panose="020B0503020204020204" charset="-122"/>
                        <a:cs typeface="微软雅黑" panose="020B0503020204020204" charset="-122"/>
                      </a:endParaRPr>
                    </a:p>
                  </a:txBody>
                  <a:tcPr marL="177800" marR="177800" marT="57150" marB="5715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grpSp>
        <p:nvGrpSpPr>
          <p:cNvPr id="29" name="组合 28"/>
          <p:cNvGrpSpPr/>
          <p:nvPr/>
        </p:nvGrpSpPr>
        <p:grpSpPr>
          <a:xfrm>
            <a:off x="11269345" y="6254115"/>
            <a:ext cx="9027795" cy="6589695"/>
            <a:chOff x="17520" y="10234"/>
            <a:chExt cx="14217" cy="10691"/>
          </a:xfrm>
        </p:grpSpPr>
        <p:grpSp>
          <p:nvGrpSpPr>
            <p:cNvPr id="5" name="组合 4"/>
            <p:cNvGrpSpPr/>
            <p:nvPr/>
          </p:nvGrpSpPr>
          <p:grpSpPr>
            <a:xfrm>
              <a:off x="17520" y="10234"/>
              <a:ext cx="14217" cy="10048"/>
              <a:chOff x="17520" y="10234"/>
              <a:chExt cx="16385" cy="11450"/>
            </a:xfrm>
          </p:grpSpPr>
          <p:pic>
            <p:nvPicPr>
              <p:cNvPr id="7" name="图片 23"/>
              <p:cNvPicPr>
                <a:picLocks noChangeAspect="1"/>
              </p:cNvPicPr>
              <p:nvPr/>
            </p:nvPicPr>
            <p:blipFill>
              <a:blip r:embed="rId6">
                <a:clrChange>
                  <a:clrFrom>
                    <a:srgbClr val="FFFFFF">
                      <a:alpha val="100000"/>
                    </a:srgbClr>
                  </a:clrFrom>
                  <a:clrTo>
                    <a:srgbClr val="FFFFFF">
                      <a:alpha val="100000"/>
                      <a:alpha val="0"/>
                    </a:srgbClr>
                  </a:clrTo>
                </a:clrChange>
              </a:blip>
              <a:stretch>
                <a:fillRect/>
              </a:stretch>
            </p:blipFill>
            <p:spPr>
              <a:xfrm>
                <a:off x="17520" y="10234"/>
                <a:ext cx="8294" cy="5288"/>
              </a:xfrm>
              <a:prstGeom prst="round2DiagRect">
                <a:avLst/>
              </a:prstGeom>
              <a:noFill/>
              <a:ln w="9525">
                <a:noFill/>
              </a:ln>
            </p:spPr>
          </p:pic>
          <p:pic>
            <p:nvPicPr>
              <p:cNvPr id="8" name="图片 1"/>
              <p:cNvPicPr>
                <a:picLocks noChangeAspect="1"/>
              </p:cNvPicPr>
              <p:nvPr/>
            </p:nvPicPr>
            <p:blipFill>
              <a:blip r:embed="rId7">
                <a:clrChange>
                  <a:clrFrom>
                    <a:srgbClr val="FFFFFF">
                      <a:alpha val="100000"/>
                    </a:srgbClr>
                  </a:clrFrom>
                  <a:clrTo>
                    <a:srgbClr val="FFFFFF">
                      <a:alpha val="100000"/>
                      <a:alpha val="0"/>
                    </a:srgbClr>
                  </a:clrTo>
                </a:clrChange>
              </a:blip>
              <a:stretch>
                <a:fillRect/>
              </a:stretch>
            </p:blipFill>
            <p:spPr>
              <a:xfrm>
                <a:off x="25693" y="10234"/>
                <a:ext cx="8212" cy="5344"/>
              </a:xfrm>
              <a:prstGeom prst="rect">
                <a:avLst/>
              </a:prstGeom>
              <a:noFill/>
              <a:ln w="9525">
                <a:noFill/>
              </a:ln>
            </p:spPr>
          </p:pic>
          <p:pic>
            <p:nvPicPr>
              <p:cNvPr id="9" name="图片 1"/>
              <p:cNvPicPr>
                <a:picLocks noChangeAspect="1"/>
              </p:cNvPicPr>
              <p:nvPr/>
            </p:nvPicPr>
            <p:blipFill>
              <a:blip r:embed="rId8">
                <a:clrChange>
                  <a:clrFrom>
                    <a:srgbClr val="FFFFFF">
                      <a:alpha val="100000"/>
                    </a:srgbClr>
                  </a:clrFrom>
                  <a:clrTo>
                    <a:srgbClr val="FFFFFF">
                      <a:alpha val="100000"/>
                      <a:alpha val="0"/>
                    </a:srgbClr>
                  </a:clrTo>
                </a:clrChange>
              </a:blip>
              <a:stretch>
                <a:fillRect/>
              </a:stretch>
            </p:blipFill>
            <p:spPr>
              <a:xfrm>
                <a:off x="17651" y="16179"/>
                <a:ext cx="8211" cy="5484"/>
              </a:xfrm>
              <a:prstGeom prst="rect">
                <a:avLst/>
              </a:prstGeom>
              <a:noFill/>
              <a:ln w="9525">
                <a:noFill/>
              </a:ln>
            </p:spPr>
          </p:pic>
          <p:pic>
            <p:nvPicPr>
              <p:cNvPr id="10" name="图片 -2147482587"/>
              <p:cNvPicPr>
                <a:picLocks noChangeAspect="1"/>
              </p:cNvPicPr>
              <p:nvPr/>
            </p:nvPicPr>
            <p:blipFill>
              <a:blip r:embed="rId9">
                <a:clrChange>
                  <a:clrFrom>
                    <a:srgbClr val="FFFFFF">
                      <a:alpha val="100000"/>
                    </a:srgbClr>
                  </a:clrFrom>
                  <a:clrTo>
                    <a:srgbClr val="FFFFFF">
                      <a:alpha val="100000"/>
                      <a:alpha val="0"/>
                    </a:srgbClr>
                  </a:clrTo>
                </a:clrChange>
              </a:blip>
              <a:stretch>
                <a:fillRect/>
              </a:stretch>
            </p:blipFill>
            <p:spPr>
              <a:xfrm>
                <a:off x="25624" y="16307"/>
                <a:ext cx="8076" cy="5377"/>
              </a:xfrm>
              <a:prstGeom prst="rect">
                <a:avLst/>
              </a:prstGeom>
              <a:noFill/>
              <a:ln w="9525">
                <a:noFill/>
              </a:ln>
            </p:spPr>
          </p:pic>
        </p:grpSp>
        <p:sp>
          <p:nvSpPr>
            <p:cNvPr id="244" name="文本框 243"/>
            <p:cNvSpPr txBox="1"/>
            <p:nvPr/>
          </p:nvSpPr>
          <p:spPr>
            <a:xfrm>
              <a:off x="20922" y="14884"/>
              <a:ext cx="946" cy="598"/>
            </a:xfrm>
            <a:prstGeom prst="rect">
              <a:avLst/>
            </a:prstGeom>
            <a:noFill/>
          </p:spPr>
          <p:txBody>
            <a:bodyPr wrap="square" rtlCol="0">
              <a:spAutoFit/>
            </a:bodyPr>
            <a:p>
              <a:r>
                <a:rPr lang="en-US" altLang="zh-CN" sz="1800" b="1">
                  <a:latin typeface="Times New Roman" panose="02020603050405020304" pitchFamily="18" charset="0"/>
                  <a:cs typeface="Times New Roman" panose="02020603050405020304" pitchFamily="18" charset="0"/>
                </a:rPr>
                <a:t>(a)</a:t>
              </a:r>
              <a:endParaRPr lang="zh-CN" altLang="en-US" sz="1800" b="1">
                <a:latin typeface="Times New Roman" panose="02020603050405020304" pitchFamily="18" charset="0"/>
                <a:cs typeface="Times New Roman" panose="02020603050405020304" pitchFamily="18" charset="0"/>
              </a:endParaRPr>
            </a:p>
          </p:txBody>
        </p:sp>
        <p:sp>
          <p:nvSpPr>
            <p:cNvPr id="25" name="文本框 24"/>
            <p:cNvSpPr txBox="1"/>
            <p:nvPr/>
          </p:nvSpPr>
          <p:spPr>
            <a:xfrm>
              <a:off x="27953" y="14884"/>
              <a:ext cx="739" cy="598"/>
            </a:xfrm>
            <a:prstGeom prst="rect">
              <a:avLst/>
            </a:prstGeom>
            <a:noFill/>
          </p:spPr>
          <p:txBody>
            <a:bodyPr wrap="square" rtlCol="0">
              <a:spAutoFit/>
            </a:bodyPr>
            <a:p>
              <a:r>
                <a:rPr lang="en-US" altLang="zh-CN" sz="1800" b="1">
                  <a:latin typeface="Times New Roman" panose="02020603050405020304" pitchFamily="18" charset="0"/>
                  <a:cs typeface="Times New Roman" panose="02020603050405020304" pitchFamily="18" charset="0"/>
                </a:rPr>
                <a:t>(b)</a:t>
              </a:r>
              <a:endParaRPr lang="zh-CN" altLang="en-US" sz="1800" b="1">
                <a:latin typeface="Times New Roman" panose="02020603050405020304" pitchFamily="18" charset="0"/>
                <a:cs typeface="Times New Roman" panose="02020603050405020304" pitchFamily="18" charset="0"/>
              </a:endParaRPr>
            </a:p>
          </p:txBody>
        </p:sp>
        <p:sp>
          <p:nvSpPr>
            <p:cNvPr id="26" name="文本框 25"/>
            <p:cNvSpPr txBox="1"/>
            <p:nvPr/>
          </p:nvSpPr>
          <p:spPr>
            <a:xfrm>
              <a:off x="21149" y="20327"/>
              <a:ext cx="946" cy="598"/>
            </a:xfrm>
            <a:prstGeom prst="rect">
              <a:avLst/>
            </a:prstGeom>
            <a:noFill/>
          </p:spPr>
          <p:txBody>
            <a:bodyPr wrap="square" rtlCol="0">
              <a:spAutoFit/>
            </a:bodyPr>
            <a:p>
              <a:r>
                <a:rPr lang="en-US" altLang="zh-CN" sz="1800" b="1">
                  <a:latin typeface="Times New Roman" panose="02020603050405020304" pitchFamily="18" charset="0"/>
                  <a:cs typeface="Times New Roman" panose="02020603050405020304" pitchFamily="18" charset="0"/>
                </a:rPr>
                <a:t>(c)</a:t>
              </a:r>
              <a:endParaRPr lang="zh-CN" altLang="en-US" sz="1800" b="1">
                <a:latin typeface="Times New Roman" panose="02020603050405020304" pitchFamily="18" charset="0"/>
                <a:cs typeface="Times New Roman" panose="02020603050405020304" pitchFamily="18" charset="0"/>
              </a:endParaRPr>
            </a:p>
          </p:txBody>
        </p:sp>
        <p:sp>
          <p:nvSpPr>
            <p:cNvPr id="27" name="文本框 26"/>
            <p:cNvSpPr txBox="1"/>
            <p:nvPr/>
          </p:nvSpPr>
          <p:spPr>
            <a:xfrm>
              <a:off x="27953" y="20327"/>
              <a:ext cx="946" cy="598"/>
            </a:xfrm>
            <a:prstGeom prst="rect">
              <a:avLst/>
            </a:prstGeom>
            <a:noFill/>
          </p:spPr>
          <p:txBody>
            <a:bodyPr wrap="square" rtlCol="0">
              <a:spAutoFit/>
            </a:bodyPr>
            <a:p>
              <a:r>
                <a:rPr lang="en-US" altLang="zh-CN" sz="1800" b="1">
                  <a:latin typeface="Times New Roman" panose="02020603050405020304" pitchFamily="18" charset="0"/>
                  <a:cs typeface="Times New Roman" panose="02020603050405020304" pitchFamily="18" charset="0"/>
                </a:rPr>
                <a:t>(d)</a:t>
              </a:r>
              <a:endParaRPr lang="zh-CN" altLang="en-US" sz="1800" b="1">
                <a:latin typeface="Times New Roman" panose="02020603050405020304" pitchFamily="18" charset="0"/>
                <a:cs typeface="Times New Roman" panose="02020603050405020304" pitchFamily="18" charset="0"/>
              </a:endParaRPr>
            </a:p>
          </p:txBody>
        </p:sp>
      </p:grpSp>
      <p:sp>
        <p:nvSpPr>
          <p:cNvPr id="30" name="文本框 29"/>
          <p:cNvSpPr txBox="1"/>
          <p:nvPr/>
        </p:nvSpPr>
        <p:spPr>
          <a:xfrm>
            <a:off x="11053445" y="15355570"/>
            <a:ext cx="10454640" cy="460375"/>
          </a:xfrm>
          <a:prstGeom prst="rect">
            <a:avLst/>
          </a:prstGeom>
          <a:noFill/>
        </p:spPr>
        <p:txBody>
          <a:bodyPr wrap="square" rtlCol="0">
            <a:spAutoFit/>
          </a:bodyPr>
          <a:p>
            <a:pPr marL="0" lvl="1"/>
            <a:r>
              <a:rPr lang="en-US" altLang="zh-CN" sz="2400" b="1">
                <a:latin typeface="Arial" panose="020B0604020202020204" pitchFamily="34" charset="0"/>
                <a:cs typeface="Arial" panose="020B0604020202020204" pitchFamily="34" charset="0"/>
              </a:rPr>
              <a:t>E. </a:t>
            </a:r>
            <a:r>
              <a:rPr lang="en-US" altLang="zh-CN" sz="2400" b="1" dirty="0">
                <a:latin typeface="Arial" panose="020B0604020202020204" pitchFamily="34" charset="0"/>
                <a:cs typeface="Arial" panose="020B0604020202020204" pitchFamily="34" charset="0"/>
              </a:rPr>
              <a:t>Data Analysis of 4</a:t>
            </a:r>
            <a:r>
              <a:rPr lang="zh-CN" altLang="en-US" sz="2400" b="1" dirty="0">
                <a:latin typeface="Arial" panose="020B0604020202020204" pitchFamily="34" charset="0"/>
                <a:cs typeface="Arial" panose="020B0604020202020204" pitchFamily="34" charset="0"/>
              </a:rPr>
              <a:t>×</a:t>
            </a:r>
            <a:r>
              <a:rPr lang="en-US" altLang="zh-CN" sz="2400" b="1" dirty="0">
                <a:latin typeface="Arial" panose="020B0604020202020204" pitchFamily="34" charset="0"/>
                <a:cs typeface="Arial" panose="020B0604020202020204" pitchFamily="34" charset="0"/>
              </a:rPr>
              <a:t>4-element Wide-Angle Scanning Phased Array</a:t>
            </a:r>
            <a:endParaRPr lang="en-US" altLang="zh-CN" sz="2400" b="1" dirty="0">
              <a:latin typeface="Arial" panose="020B0604020202020204" pitchFamily="34" charset="0"/>
              <a:cs typeface="Arial" panose="020B0604020202020204" pitchFamily="34" charset="0"/>
            </a:endParaRPr>
          </a:p>
        </p:txBody>
      </p:sp>
      <p:grpSp>
        <p:nvGrpSpPr>
          <p:cNvPr id="39" name="组合 38"/>
          <p:cNvGrpSpPr/>
          <p:nvPr/>
        </p:nvGrpSpPr>
        <p:grpSpPr>
          <a:xfrm>
            <a:off x="11031855" y="16182340"/>
            <a:ext cx="9742805" cy="9035757"/>
            <a:chOff x="17861" y="25316"/>
            <a:chExt cx="15939" cy="15842"/>
          </a:xfrm>
        </p:grpSpPr>
        <p:grpSp>
          <p:nvGrpSpPr>
            <p:cNvPr id="38" name="组合 37"/>
            <p:cNvGrpSpPr/>
            <p:nvPr/>
          </p:nvGrpSpPr>
          <p:grpSpPr>
            <a:xfrm>
              <a:off x="17861" y="25316"/>
              <a:ext cx="15939" cy="15300"/>
              <a:chOff x="17861" y="25316"/>
              <a:chExt cx="15939" cy="15300"/>
            </a:xfrm>
          </p:grpSpPr>
          <p:pic>
            <p:nvPicPr>
              <p:cNvPr id="16" name="图片 1"/>
              <p:cNvPicPr>
                <a:picLocks noChangeAspect="1"/>
              </p:cNvPicPr>
              <p:nvPr/>
            </p:nvPicPr>
            <p:blipFill>
              <a:blip r:embed="rId10">
                <a:clrChange>
                  <a:clrFrom>
                    <a:srgbClr val="FFFFFF">
                      <a:alpha val="100000"/>
                    </a:srgbClr>
                  </a:clrFrom>
                  <a:clrTo>
                    <a:srgbClr val="FFFFFF">
                      <a:alpha val="100000"/>
                      <a:alpha val="0"/>
                    </a:srgbClr>
                  </a:clrTo>
                </a:clrChange>
              </a:blip>
              <a:stretch>
                <a:fillRect/>
              </a:stretch>
            </p:blipFill>
            <p:spPr>
              <a:xfrm>
                <a:off x="17861" y="25316"/>
                <a:ext cx="7933" cy="4611"/>
              </a:xfrm>
              <a:prstGeom prst="rect">
                <a:avLst/>
              </a:prstGeom>
              <a:noFill/>
              <a:ln w="9525">
                <a:noFill/>
              </a:ln>
            </p:spPr>
          </p:pic>
          <p:pic>
            <p:nvPicPr>
              <p:cNvPr id="17" name="图片 16"/>
              <p:cNvPicPr>
                <a:picLocks noChangeAspect="1"/>
              </p:cNvPicPr>
              <p:nvPr/>
            </p:nvPicPr>
            <p:blipFill>
              <a:blip r:embed="rId11">
                <a:clrChange>
                  <a:clrFrom>
                    <a:srgbClr val="FFFFFF">
                      <a:alpha val="100000"/>
                    </a:srgbClr>
                  </a:clrFrom>
                  <a:clrTo>
                    <a:srgbClr val="FFFFFF">
                      <a:alpha val="100000"/>
                      <a:alpha val="0"/>
                    </a:srgbClr>
                  </a:clrTo>
                </a:clrChange>
              </a:blip>
              <a:stretch>
                <a:fillRect/>
              </a:stretch>
            </p:blipFill>
            <p:spPr>
              <a:xfrm>
                <a:off x="25799" y="25340"/>
                <a:ext cx="8001" cy="4529"/>
              </a:xfrm>
              <a:prstGeom prst="rect">
                <a:avLst/>
              </a:prstGeom>
              <a:noFill/>
              <a:ln w="9525">
                <a:noFill/>
              </a:ln>
            </p:spPr>
          </p:pic>
          <p:pic>
            <p:nvPicPr>
              <p:cNvPr id="18" name="图片 17"/>
              <p:cNvPicPr>
                <a:picLocks noChangeAspect="1"/>
              </p:cNvPicPr>
              <p:nvPr/>
            </p:nvPicPr>
            <p:blipFill>
              <a:blip r:embed="rId12">
                <a:clrChange>
                  <a:clrFrom>
                    <a:srgbClr val="FFFFFF">
                      <a:alpha val="100000"/>
                    </a:srgbClr>
                  </a:clrFrom>
                  <a:clrTo>
                    <a:srgbClr val="FFFFFF">
                      <a:alpha val="100000"/>
                      <a:alpha val="0"/>
                    </a:srgbClr>
                  </a:clrTo>
                </a:clrChange>
              </a:blip>
              <a:srcRect l="5472" t="7741" r="5693"/>
              <a:stretch>
                <a:fillRect/>
              </a:stretch>
            </p:blipFill>
            <p:spPr>
              <a:xfrm>
                <a:off x="18149" y="30419"/>
                <a:ext cx="7763" cy="4631"/>
              </a:xfrm>
              <a:prstGeom prst="rect">
                <a:avLst/>
              </a:prstGeom>
              <a:noFill/>
              <a:ln w="9525">
                <a:noFill/>
              </a:ln>
            </p:spPr>
          </p:pic>
          <p:pic>
            <p:nvPicPr>
              <p:cNvPr id="20" name="图片 22"/>
              <p:cNvPicPr>
                <a:picLocks noChangeAspect="1"/>
              </p:cNvPicPr>
              <p:nvPr/>
            </p:nvPicPr>
            <p:blipFill>
              <a:blip r:embed="rId13">
                <a:clrChange>
                  <a:clrFrom>
                    <a:srgbClr val="FFFFFF">
                      <a:alpha val="100000"/>
                    </a:srgbClr>
                  </a:clrFrom>
                  <a:clrTo>
                    <a:srgbClr val="FFFFFF">
                      <a:alpha val="100000"/>
                      <a:alpha val="0"/>
                    </a:srgbClr>
                  </a:clrTo>
                </a:clrChange>
              </a:blip>
              <a:stretch>
                <a:fillRect/>
              </a:stretch>
            </p:blipFill>
            <p:spPr>
              <a:xfrm>
                <a:off x="26025" y="30306"/>
                <a:ext cx="7520" cy="4488"/>
              </a:xfrm>
              <a:prstGeom prst="rect">
                <a:avLst/>
              </a:prstGeom>
              <a:noFill/>
              <a:ln w="9525">
                <a:noFill/>
              </a:ln>
            </p:spPr>
          </p:pic>
          <p:pic>
            <p:nvPicPr>
              <p:cNvPr id="21" name="图片 1"/>
              <p:cNvPicPr>
                <a:picLocks noChangeAspect="1"/>
              </p:cNvPicPr>
              <p:nvPr/>
            </p:nvPicPr>
            <p:blipFill>
              <a:blip r:embed="rId14">
                <a:clrChange>
                  <a:clrFrom>
                    <a:srgbClr val="FFFFFF">
                      <a:alpha val="100000"/>
                    </a:srgbClr>
                  </a:clrFrom>
                  <a:clrTo>
                    <a:srgbClr val="FFFFFF">
                      <a:alpha val="100000"/>
                      <a:alpha val="0"/>
                    </a:srgbClr>
                  </a:clrTo>
                </a:clrChange>
              </a:blip>
              <a:stretch>
                <a:fillRect/>
              </a:stretch>
            </p:blipFill>
            <p:spPr>
              <a:xfrm>
                <a:off x="17974" y="35295"/>
                <a:ext cx="7718" cy="5321"/>
              </a:xfrm>
              <a:prstGeom prst="rect">
                <a:avLst/>
              </a:prstGeom>
              <a:noFill/>
              <a:ln w="9525">
                <a:noFill/>
              </a:ln>
            </p:spPr>
          </p:pic>
          <p:pic>
            <p:nvPicPr>
              <p:cNvPr id="22" name="图片 33"/>
              <p:cNvPicPr>
                <a:picLocks noChangeAspect="1"/>
              </p:cNvPicPr>
              <p:nvPr/>
            </p:nvPicPr>
            <p:blipFill>
              <a:blip r:embed="rId15">
                <a:clrChange>
                  <a:clrFrom>
                    <a:srgbClr val="FFFFFF">
                      <a:alpha val="100000"/>
                    </a:srgbClr>
                  </a:clrFrom>
                  <a:clrTo>
                    <a:srgbClr val="FFFFFF">
                      <a:alpha val="100000"/>
                      <a:alpha val="0"/>
                    </a:srgbClr>
                  </a:clrTo>
                </a:clrChange>
              </a:blip>
              <a:stretch>
                <a:fillRect/>
              </a:stretch>
            </p:blipFill>
            <p:spPr>
              <a:xfrm>
                <a:off x="26025" y="35295"/>
                <a:ext cx="7563" cy="5160"/>
              </a:xfrm>
              <a:prstGeom prst="rect">
                <a:avLst/>
              </a:prstGeom>
              <a:noFill/>
              <a:ln w="9525">
                <a:noFill/>
              </a:ln>
            </p:spPr>
          </p:pic>
        </p:grpSp>
        <p:sp>
          <p:nvSpPr>
            <p:cNvPr id="31" name="文本框 30"/>
            <p:cNvSpPr txBox="1"/>
            <p:nvPr/>
          </p:nvSpPr>
          <p:spPr>
            <a:xfrm>
              <a:off x="21716" y="29852"/>
              <a:ext cx="946" cy="646"/>
            </a:xfrm>
            <a:prstGeom prst="rect">
              <a:avLst/>
            </a:prstGeom>
            <a:noFill/>
          </p:spPr>
          <p:txBody>
            <a:bodyPr wrap="square" rtlCol="0">
              <a:spAutoFit/>
            </a:bodyPr>
            <a:p>
              <a:r>
                <a:rPr lang="en-US" altLang="zh-CN" sz="1800" b="1">
                  <a:latin typeface="Times New Roman" panose="02020603050405020304" pitchFamily="18" charset="0"/>
                  <a:cs typeface="Times New Roman" panose="02020603050405020304" pitchFamily="18" charset="0"/>
                </a:rPr>
                <a:t>(a)</a:t>
              </a:r>
              <a:endParaRPr lang="zh-CN" altLang="en-US" sz="1800" b="1">
                <a:latin typeface="Times New Roman" panose="02020603050405020304" pitchFamily="18" charset="0"/>
                <a:cs typeface="Times New Roman" panose="02020603050405020304" pitchFamily="18" charset="0"/>
              </a:endParaRPr>
            </a:p>
          </p:txBody>
        </p:sp>
        <p:sp>
          <p:nvSpPr>
            <p:cNvPr id="32" name="文本框 31"/>
            <p:cNvSpPr txBox="1"/>
            <p:nvPr/>
          </p:nvSpPr>
          <p:spPr>
            <a:xfrm>
              <a:off x="29428" y="29852"/>
              <a:ext cx="946" cy="646"/>
            </a:xfrm>
            <a:prstGeom prst="rect">
              <a:avLst/>
            </a:prstGeom>
            <a:noFill/>
          </p:spPr>
          <p:txBody>
            <a:bodyPr wrap="square" rtlCol="0">
              <a:spAutoFit/>
            </a:bodyPr>
            <a:p>
              <a:r>
                <a:rPr lang="en-US" altLang="zh-CN" sz="1800" b="1">
                  <a:latin typeface="Times New Roman" panose="02020603050405020304" pitchFamily="18" charset="0"/>
                  <a:cs typeface="Times New Roman" panose="02020603050405020304" pitchFamily="18" charset="0"/>
                </a:rPr>
                <a:t>(b)</a:t>
              </a:r>
              <a:endParaRPr lang="zh-CN" altLang="en-US" sz="1800" b="1">
                <a:latin typeface="Times New Roman" panose="02020603050405020304" pitchFamily="18" charset="0"/>
                <a:cs typeface="Times New Roman" panose="02020603050405020304" pitchFamily="18" charset="0"/>
              </a:endParaRPr>
            </a:p>
          </p:txBody>
        </p:sp>
        <p:sp>
          <p:nvSpPr>
            <p:cNvPr id="33" name="文本框 32"/>
            <p:cNvSpPr txBox="1"/>
            <p:nvPr/>
          </p:nvSpPr>
          <p:spPr>
            <a:xfrm>
              <a:off x="21716" y="34728"/>
              <a:ext cx="946" cy="646"/>
            </a:xfrm>
            <a:prstGeom prst="rect">
              <a:avLst/>
            </a:prstGeom>
            <a:noFill/>
          </p:spPr>
          <p:txBody>
            <a:bodyPr wrap="square" rtlCol="0">
              <a:spAutoFit/>
            </a:bodyPr>
            <a:p>
              <a:r>
                <a:rPr lang="en-US" altLang="zh-CN" sz="1800" b="1">
                  <a:latin typeface="Times New Roman" panose="02020603050405020304" pitchFamily="18" charset="0"/>
                  <a:cs typeface="Times New Roman" panose="02020603050405020304" pitchFamily="18" charset="0"/>
                </a:rPr>
                <a:t>(c)</a:t>
              </a:r>
              <a:endParaRPr lang="zh-CN" altLang="en-US" sz="1800" b="1">
                <a:latin typeface="Times New Roman" panose="02020603050405020304" pitchFamily="18" charset="0"/>
                <a:cs typeface="Times New Roman" panose="02020603050405020304" pitchFamily="18" charset="0"/>
              </a:endParaRPr>
            </a:p>
          </p:txBody>
        </p:sp>
        <p:sp>
          <p:nvSpPr>
            <p:cNvPr id="34" name="文本框 33"/>
            <p:cNvSpPr txBox="1"/>
            <p:nvPr/>
          </p:nvSpPr>
          <p:spPr>
            <a:xfrm>
              <a:off x="29881" y="34728"/>
              <a:ext cx="772" cy="646"/>
            </a:xfrm>
            <a:prstGeom prst="rect">
              <a:avLst/>
            </a:prstGeom>
            <a:noFill/>
          </p:spPr>
          <p:txBody>
            <a:bodyPr wrap="square" rtlCol="0">
              <a:spAutoFit/>
            </a:bodyPr>
            <a:p>
              <a:r>
                <a:rPr lang="en-US" altLang="zh-CN" sz="1800" b="1">
                  <a:latin typeface="Times New Roman" panose="02020603050405020304" pitchFamily="18" charset="0"/>
                  <a:cs typeface="Times New Roman" panose="02020603050405020304" pitchFamily="18" charset="0"/>
                </a:rPr>
                <a:t>(d)</a:t>
              </a:r>
              <a:endParaRPr lang="zh-CN" altLang="en-US" sz="1800" b="1">
                <a:latin typeface="Times New Roman" panose="02020603050405020304" pitchFamily="18" charset="0"/>
                <a:cs typeface="Times New Roman" panose="02020603050405020304" pitchFamily="18" charset="0"/>
              </a:endParaRPr>
            </a:p>
          </p:txBody>
        </p:sp>
        <p:sp>
          <p:nvSpPr>
            <p:cNvPr id="35" name="文本框 34"/>
            <p:cNvSpPr txBox="1"/>
            <p:nvPr/>
          </p:nvSpPr>
          <p:spPr>
            <a:xfrm>
              <a:off x="21943" y="40512"/>
              <a:ext cx="946" cy="646"/>
            </a:xfrm>
            <a:prstGeom prst="rect">
              <a:avLst/>
            </a:prstGeom>
            <a:noFill/>
          </p:spPr>
          <p:txBody>
            <a:bodyPr wrap="square" rtlCol="0">
              <a:spAutoFit/>
            </a:bodyPr>
            <a:p>
              <a:r>
                <a:rPr lang="en-US" altLang="zh-CN" sz="1800" b="1">
                  <a:latin typeface="Times New Roman" panose="02020603050405020304" pitchFamily="18" charset="0"/>
                  <a:cs typeface="Times New Roman" panose="02020603050405020304" pitchFamily="18" charset="0"/>
                </a:rPr>
                <a:t>(e)</a:t>
              </a:r>
              <a:endParaRPr lang="zh-CN" altLang="en-US" sz="1800" b="1">
                <a:latin typeface="Times New Roman" panose="02020603050405020304" pitchFamily="18" charset="0"/>
                <a:cs typeface="Times New Roman" panose="02020603050405020304" pitchFamily="18" charset="0"/>
              </a:endParaRPr>
            </a:p>
          </p:txBody>
        </p:sp>
        <p:sp>
          <p:nvSpPr>
            <p:cNvPr id="36" name="文本框 35"/>
            <p:cNvSpPr txBox="1"/>
            <p:nvPr/>
          </p:nvSpPr>
          <p:spPr>
            <a:xfrm>
              <a:off x="29994" y="40398"/>
              <a:ext cx="946" cy="646"/>
            </a:xfrm>
            <a:prstGeom prst="rect">
              <a:avLst/>
            </a:prstGeom>
            <a:noFill/>
          </p:spPr>
          <p:txBody>
            <a:bodyPr wrap="square" rtlCol="0">
              <a:spAutoFit/>
            </a:bodyPr>
            <a:p>
              <a:r>
                <a:rPr lang="en-US" altLang="zh-CN" sz="1800" b="1">
                  <a:latin typeface="Times New Roman" panose="02020603050405020304" pitchFamily="18" charset="0"/>
                  <a:cs typeface="Times New Roman" panose="02020603050405020304" pitchFamily="18" charset="0"/>
                </a:rPr>
                <a:t>(f)</a:t>
              </a:r>
              <a:endParaRPr lang="zh-CN" altLang="en-US" sz="1800" b="1">
                <a:latin typeface="Times New Roman" panose="02020603050405020304" pitchFamily="18" charset="0"/>
                <a:cs typeface="Times New Roman" panose="02020603050405020304" pitchFamily="18" charset="0"/>
              </a:endParaRPr>
            </a:p>
          </p:txBody>
        </p:sp>
      </p:grpSp>
      <p:pic>
        <p:nvPicPr>
          <p:cNvPr id="41" name="图片 40"/>
          <p:cNvPicPr>
            <a:picLocks noChangeAspect="1"/>
          </p:cNvPicPr>
          <p:nvPr/>
        </p:nvPicPr>
        <p:blipFill>
          <a:blip r:embed="rId16">
            <a:clrChange>
              <a:clrFrom>
                <a:srgbClr val="FFFFFF">
                  <a:alpha val="100000"/>
                </a:srgbClr>
              </a:clrFrom>
              <a:clrTo>
                <a:srgbClr val="FFFFFF">
                  <a:alpha val="100000"/>
                  <a:alpha val="0"/>
                </a:srgbClr>
              </a:clrTo>
            </a:clrChange>
          </a:blip>
          <a:stretch>
            <a:fillRect/>
          </a:stretch>
        </p:blipFill>
        <p:spPr>
          <a:xfrm>
            <a:off x="1260475" y="18811875"/>
            <a:ext cx="7495540" cy="4780915"/>
          </a:xfrm>
          <a:prstGeom prst="rect">
            <a:avLst/>
          </a:prstGeom>
        </p:spPr>
      </p:pic>
    </p:spTree>
  </p:cSld>
  <p:clrMapOvr>
    <a:masterClrMapping/>
  </p:clrMapOvr>
</p:sld>
</file>

<file path=ppt/tags/tag1.xml><?xml version="1.0" encoding="utf-8"?>
<p:tagLst xmlns:p="http://schemas.openxmlformats.org/presentationml/2006/main">
  <p:tag name="KSO_WM_UNIT_TABLE_BEAUTIFY" val="smartTable{5fbcfaee-96c7-423e-b58a-13b056dd2666}"/>
  <p:tag name="TABLE_ENDDRAG_ORIGIN_RECT" val="573*386"/>
  <p:tag name="TABLE_ENDDRAG_RECT" val="110*1970*573*386"/>
  <p:tag name="TABLE_AUTOADJUST_FLAG" val="1"/>
</p:tagLst>
</file>

<file path=ppt/theme/theme1.xml><?xml version="1.0" encoding="utf-8"?>
<a:theme xmlns:a="http://schemas.openxmlformats.org/drawingml/2006/main" name="Office 佈景主題">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lumMod val="40000"/>
            <a:lumOff val="60000"/>
          </a:schemeClr>
        </a:solidFill>
        <a:ln w="9525" algn="ctr">
          <a:solidFill>
            <a:schemeClr val="tx1"/>
          </a:solidFill>
          <a:round/>
        </a:ln>
      </a:spPr>
      <a:bodyPr lIns="62478" tIns="31238" rIns="62478" bIns="31238"/>
      <a:lstStyle>
        <a:defPPr defTabSz="3382010">
          <a:defRPr sz="6700" dirty="0">
            <a:solidFill>
              <a:srgbClr val="3366FF"/>
            </a:solidFill>
            <a:ea typeface="宋体" panose="02010600030101010101" pitchFamily="2" charset="-122"/>
          </a:defRPr>
        </a:defPPr>
      </a:lst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2351</Words>
  <Application>WPS 演示</Application>
  <PresentationFormat>自定义</PresentationFormat>
  <Paragraphs>105</Paragraphs>
  <Slides>1</Slides>
  <Notes>1</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vt:i4>
      </vt:variant>
    </vt:vector>
  </HeadingPairs>
  <TitlesOfParts>
    <vt:vector size="15" baseType="lpstr">
      <vt:lpstr>Arial</vt:lpstr>
      <vt:lpstr>宋体</vt:lpstr>
      <vt:lpstr>Wingdings</vt:lpstr>
      <vt:lpstr>Times New Roman</vt:lpstr>
      <vt:lpstr>Arial Black</vt:lpstr>
      <vt:lpstr>黑体</vt:lpstr>
      <vt:lpstr>Wingdings</vt:lpstr>
      <vt:lpstr>Arial Unicode MS</vt:lpstr>
      <vt:lpstr>微软雅黑</vt:lpstr>
      <vt:lpstr>Calibri</vt:lpstr>
      <vt:lpstr>Arial Unicode MS</vt:lpstr>
      <vt:lpstr>PMingLiU</vt:lpstr>
      <vt:lpstr>AMGDT</vt:lpstr>
      <vt:lpstr>Office 佈景主題</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antenna</dc:creator>
  <cp:lastModifiedBy>浅默</cp:lastModifiedBy>
  <cp:revision>431</cp:revision>
  <dcterms:created xsi:type="dcterms:W3CDTF">2015-11-10T02:06:00Z</dcterms:created>
  <dcterms:modified xsi:type="dcterms:W3CDTF">2021-08-14T08:49:23Z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2052-11.1.0.10700</vt:lpwstr>
  </property>
  <property fmtid="{D5CDD505-2E9C-101B-9397-08002B2CF9AE}" pid="3" name="ContentTypeId">
    <vt:lpwstr>0x010100A7E7CDB67244184385E38C2ED1552B78</vt:lpwstr>
  </property>
  <property fmtid="{D5CDD505-2E9C-101B-9397-08002B2CF9AE}" pid="4" name="ICV">
    <vt:lpwstr>E30BDB2DEB8F4E668F0567F7B0384C77</vt:lpwstr>
  </property>
</Properties>
</file>