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306" r:id="rId2"/>
  </p:sldIdLst>
  <p:sldSz cx="28800425" cy="43200638"/>
  <p:notesSz cx="6858000" cy="9144000"/>
  <p:custDataLst>
    <p:tags r:id="rId4"/>
  </p:custDataLst>
  <p:defaultTextStyle>
    <a:defPPr>
      <a:defRPr lang="zh-CN"/>
    </a:defPPr>
    <a:lvl1pPr marL="0" algn="l" defTabSz="1590233" rtl="0" eaLnBrk="1" latinLnBrk="0" hangingPunct="1">
      <a:defRPr sz="3130" kern="1200">
        <a:solidFill>
          <a:schemeClr val="tx1"/>
        </a:solidFill>
        <a:latin typeface="+mn-lt"/>
        <a:ea typeface="+mn-ea"/>
        <a:cs typeface="+mn-cs"/>
      </a:defRPr>
    </a:lvl1pPr>
    <a:lvl2pPr marL="795117" algn="l" defTabSz="1590233" rtl="0" eaLnBrk="1" latinLnBrk="0" hangingPunct="1">
      <a:defRPr sz="3130" kern="1200">
        <a:solidFill>
          <a:schemeClr val="tx1"/>
        </a:solidFill>
        <a:latin typeface="+mn-lt"/>
        <a:ea typeface="+mn-ea"/>
        <a:cs typeface="+mn-cs"/>
      </a:defRPr>
    </a:lvl2pPr>
    <a:lvl3pPr marL="1590233" algn="l" defTabSz="1590233" rtl="0" eaLnBrk="1" latinLnBrk="0" hangingPunct="1">
      <a:defRPr sz="3130" kern="1200">
        <a:solidFill>
          <a:schemeClr val="tx1"/>
        </a:solidFill>
        <a:latin typeface="+mn-lt"/>
        <a:ea typeface="+mn-ea"/>
        <a:cs typeface="+mn-cs"/>
      </a:defRPr>
    </a:lvl3pPr>
    <a:lvl4pPr marL="2385350" algn="l" defTabSz="1590233" rtl="0" eaLnBrk="1" latinLnBrk="0" hangingPunct="1">
      <a:defRPr sz="3130" kern="1200">
        <a:solidFill>
          <a:schemeClr val="tx1"/>
        </a:solidFill>
        <a:latin typeface="+mn-lt"/>
        <a:ea typeface="+mn-ea"/>
        <a:cs typeface="+mn-cs"/>
      </a:defRPr>
    </a:lvl4pPr>
    <a:lvl5pPr marL="3180466" algn="l" defTabSz="1590233" rtl="0" eaLnBrk="1" latinLnBrk="0" hangingPunct="1">
      <a:defRPr sz="3130" kern="1200">
        <a:solidFill>
          <a:schemeClr val="tx1"/>
        </a:solidFill>
        <a:latin typeface="+mn-lt"/>
        <a:ea typeface="+mn-ea"/>
        <a:cs typeface="+mn-cs"/>
      </a:defRPr>
    </a:lvl5pPr>
    <a:lvl6pPr marL="3975583" algn="l" defTabSz="1590233" rtl="0" eaLnBrk="1" latinLnBrk="0" hangingPunct="1">
      <a:defRPr sz="3130" kern="1200">
        <a:solidFill>
          <a:schemeClr val="tx1"/>
        </a:solidFill>
        <a:latin typeface="+mn-lt"/>
        <a:ea typeface="+mn-ea"/>
        <a:cs typeface="+mn-cs"/>
      </a:defRPr>
    </a:lvl6pPr>
    <a:lvl7pPr marL="4770699" algn="l" defTabSz="1590233" rtl="0" eaLnBrk="1" latinLnBrk="0" hangingPunct="1">
      <a:defRPr sz="3130" kern="1200">
        <a:solidFill>
          <a:schemeClr val="tx1"/>
        </a:solidFill>
        <a:latin typeface="+mn-lt"/>
        <a:ea typeface="+mn-ea"/>
        <a:cs typeface="+mn-cs"/>
      </a:defRPr>
    </a:lvl7pPr>
    <a:lvl8pPr marL="5565816" algn="l" defTabSz="1590233" rtl="0" eaLnBrk="1" latinLnBrk="0" hangingPunct="1">
      <a:defRPr sz="3130" kern="1200">
        <a:solidFill>
          <a:schemeClr val="tx1"/>
        </a:solidFill>
        <a:latin typeface="+mn-lt"/>
        <a:ea typeface="+mn-ea"/>
        <a:cs typeface="+mn-cs"/>
      </a:defRPr>
    </a:lvl8pPr>
    <a:lvl9pPr marL="6360932" algn="l" defTabSz="1590233" rtl="0" eaLnBrk="1" latinLnBrk="0" hangingPunct="1">
      <a:defRPr sz="313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607" userDrawn="1">
          <p15:clr>
            <a:srgbClr val="A4A3A4"/>
          </p15:clr>
        </p15:guide>
        <p15:guide id="2" pos="90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usifan" initials="w" lastIdx="1" clrIdx="0">
    <p:extLst>
      <p:ext uri="{19B8F6BF-5375-455C-9EA6-DF929625EA0E}">
        <p15:presenceInfo xmlns:p15="http://schemas.microsoft.com/office/powerpoint/2012/main" userId="wusif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3B6D"/>
    <a:srgbClr val="505050"/>
    <a:srgbClr val="01325B"/>
    <a:srgbClr val="65656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179" autoAdjust="0"/>
    <p:restoredTop sz="93867" autoAdjust="0"/>
  </p:normalViewPr>
  <p:slideViewPr>
    <p:cSldViewPr>
      <p:cViewPr>
        <p:scale>
          <a:sx n="33" d="100"/>
          <a:sy n="33" d="100"/>
        </p:scale>
        <p:origin x="1085" y="-5117"/>
      </p:cViewPr>
      <p:guideLst>
        <p:guide orient="horz" pos="13607"/>
        <p:guide pos="9072"/>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tags" Target="tags/tag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063E5B-2D58-41D2-9CFC-4FAD3FDF0C1C}" type="datetimeFigureOut">
              <a:rPr lang="zh-CN" altLang="en-US" smtClean="0"/>
              <a:t>2021/8/16</a:t>
            </a:fld>
            <a:endParaRPr lang="zh-CN" altLang="en-US"/>
          </a:p>
        </p:txBody>
      </p:sp>
      <p:sp>
        <p:nvSpPr>
          <p:cNvPr id="4" name="幻灯片图像占位符 3"/>
          <p:cNvSpPr>
            <a:spLocks noGrp="1" noRot="1" noChangeAspect="1"/>
          </p:cNvSpPr>
          <p:nvPr>
            <p:ph type="sldImg" idx="2"/>
          </p:nvPr>
        </p:nvSpPr>
        <p:spPr>
          <a:xfrm>
            <a:off x="2286000" y="685800"/>
            <a:ext cx="228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E33365-06B4-4012-B953-1700809AF827}" type="slidenum">
              <a:rPr lang="zh-CN" altLang="en-US" smtClean="0"/>
              <a:t>‹#›</a:t>
            </a:fld>
            <a:endParaRPr lang="zh-CN" altLang="en-US"/>
          </a:p>
        </p:txBody>
      </p:sp>
    </p:spTree>
    <p:extLst>
      <p:ext uri="{BB962C8B-B14F-4D97-AF65-F5344CB8AC3E}">
        <p14:creationId xmlns:p14="http://schemas.microsoft.com/office/powerpoint/2010/main" val="1383996821"/>
      </p:ext>
    </p:extLst>
  </p:cSld>
  <p:clrMap bg1="lt1" tx1="dk1" bg2="lt2" tx2="dk2" accent1="accent1" accent2="accent2" accent3="accent3" accent4="accent4" accent5="accent5" accent6="accent6" hlink="hlink" folHlink="folHlink"/>
  <p:notesStyle>
    <a:lvl1pPr marL="0" algn="l" defTabSz="1590233" rtl="0" eaLnBrk="1" latinLnBrk="0" hangingPunct="1">
      <a:defRPr sz="2087" kern="1200">
        <a:solidFill>
          <a:schemeClr val="tx1"/>
        </a:solidFill>
        <a:latin typeface="+mn-lt"/>
        <a:ea typeface="+mn-ea"/>
        <a:cs typeface="+mn-cs"/>
      </a:defRPr>
    </a:lvl1pPr>
    <a:lvl2pPr marL="795117" algn="l" defTabSz="1590233" rtl="0" eaLnBrk="1" latinLnBrk="0" hangingPunct="1">
      <a:defRPr sz="2087" kern="1200">
        <a:solidFill>
          <a:schemeClr val="tx1"/>
        </a:solidFill>
        <a:latin typeface="+mn-lt"/>
        <a:ea typeface="+mn-ea"/>
        <a:cs typeface="+mn-cs"/>
      </a:defRPr>
    </a:lvl2pPr>
    <a:lvl3pPr marL="1590233" algn="l" defTabSz="1590233" rtl="0" eaLnBrk="1" latinLnBrk="0" hangingPunct="1">
      <a:defRPr sz="2087" kern="1200">
        <a:solidFill>
          <a:schemeClr val="tx1"/>
        </a:solidFill>
        <a:latin typeface="+mn-lt"/>
        <a:ea typeface="+mn-ea"/>
        <a:cs typeface="+mn-cs"/>
      </a:defRPr>
    </a:lvl3pPr>
    <a:lvl4pPr marL="2385350" algn="l" defTabSz="1590233" rtl="0" eaLnBrk="1" latinLnBrk="0" hangingPunct="1">
      <a:defRPr sz="2087" kern="1200">
        <a:solidFill>
          <a:schemeClr val="tx1"/>
        </a:solidFill>
        <a:latin typeface="+mn-lt"/>
        <a:ea typeface="+mn-ea"/>
        <a:cs typeface="+mn-cs"/>
      </a:defRPr>
    </a:lvl4pPr>
    <a:lvl5pPr marL="3180466" algn="l" defTabSz="1590233" rtl="0" eaLnBrk="1" latinLnBrk="0" hangingPunct="1">
      <a:defRPr sz="2087" kern="1200">
        <a:solidFill>
          <a:schemeClr val="tx1"/>
        </a:solidFill>
        <a:latin typeface="+mn-lt"/>
        <a:ea typeface="+mn-ea"/>
        <a:cs typeface="+mn-cs"/>
      </a:defRPr>
    </a:lvl5pPr>
    <a:lvl6pPr marL="3975583" algn="l" defTabSz="1590233" rtl="0" eaLnBrk="1" latinLnBrk="0" hangingPunct="1">
      <a:defRPr sz="2087" kern="1200">
        <a:solidFill>
          <a:schemeClr val="tx1"/>
        </a:solidFill>
        <a:latin typeface="+mn-lt"/>
        <a:ea typeface="+mn-ea"/>
        <a:cs typeface="+mn-cs"/>
      </a:defRPr>
    </a:lvl6pPr>
    <a:lvl7pPr marL="4770699" algn="l" defTabSz="1590233" rtl="0" eaLnBrk="1" latinLnBrk="0" hangingPunct="1">
      <a:defRPr sz="2087" kern="1200">
        <a:solidFill>
          <a:schemeClr val="tx1"/>
        </a:solidFill>
        <a:latin typeface="+mn-lt"/>
        <a:ea typeface="+mn-ea"/>
        <a:cs typeface="+mn-cs"/>
      </a:defRPr>
    </a:lvl7pPr>
    <a:lvl8pPr marL="5565816" algn="l" defTabSz="1590233" rtl="0" eaLnBrk="1" latinLnBrk="0" hangingPunct="1">
      <a:defRPr sz="2087" kern="1200">
        <a:solidFill>
          <a:schemeClr val="tx1"/>
        </a:solidFill>
        <a:latin typeface="+mn-lt"/>
        <a:ea typeface="+mn-ea"/>
        <a:cs typeface="+mn-cs"/>
      </a:defRPr>
    </a:lvl8pPr>
    <a:lvl9pPr marL="6360932" algn="l" defTabSz="1590233" rtl="0" eaLnBrk="1" latinLnBrk="0" hangingPunct="1">
      <a:defRPr sz="208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ECE33365-06B4-4012-B953-1700809AF827}" type="slidenum">
              <a:rPr lang="zh-CN" altLang="en-US" smtClean="0"/>
              <a:t>1</a:t>
            </a:fld>
            <a:endParaRPr lang="zh-CN" altLang="en-US"/>
          </a:p>
        </p:txBody>
      </p:sp>
    </p:spTree>
    <p:extLst>
      <p:ext uri="{BB962C8B-B14F-4D97-AF65-F5344CB8AC3E}">
        <p14:creationId xmlns:p14="http://schemas.microsoft.com/office/powerpoint/2010/main" val="858545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Click="0" advTm="1200">
        <p:random/>
      </p:transition>
    </mc:Choice>
    <mc:Fallback xmlns="">
      <p:transition spd="slow" advClick="0" advTm="1200">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Click="0" advTm="1200">
        <p:random/>
      </p:transition>
    </mc:Choice>
    <mc:Fallback xmlns="">
      <p:transition spd="slow" advClick="0" advTm="1200">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Click="0" advTm="1200">
        <p:random/>
      </p:transition>
    </mc:Choice>
    <mc:Fallback xmlns="">
      <p:transition spd="slow" advClick="0" advTm="1200">
        <p:random/>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mc:AlternateContent xmlns:mc="http://schemas.openxmlformats.org/markup-compatibility/2006" xmlns:p14="http://schemas.microsoft.com/office/powerpoint/2010/main">
    <mc:Choice Requires="p14">
      <p:transition spd="slow" p14:dur="1500" advClick="0" advTm="1200">
        <p:random/>
      </p:transition>
    </mc:Choice>
    <mc:Fallback xmlns="">
      <p:transition spd="slow" advClick="0" advTm="1200">
        <p:random/>
      </p:transition>
    </mc:Fallback>
  </mc:AlternateContent>
  <p:txStyles>
    <p:titleStyle>
      <a:lvl1pPr algn="ctr" defTabSz="23037923" rtl="0" eaLnBrk="1" latinLnBrk="0" hangingPunct="1">
        <a:spcBef>
          <a:spcPct val="0"/>
        </a:spcBef>
        <a:buNone/>
        <a:defRPr sz="110859" kern="1200">
          <a:solidFill>
            <a:schemeClr val="tx1"/>
          </a:solidFill>
          <a:latin typeface="+mj-lt"/>
          <a:ea typeface="+mj-ea"/>
          <a:cs typeface="+mj-cs"/>
        </a:defRPr>
      </a:lvl1pPr>
    </p:titleStyle>
    <p:bodyStyle>
      <a:lvl1pPr marL="8639219" indent="-8639219" algn="l" defTabSz="23037923" rtl="0" eaLnBrk="1" latinLnBrk="0" hangingPunct="1">
        <a:spcBef>
          <a:spcPct val="20000"/>
        </a:spcBef>
        <a:buFont typeface="Arial" pitchFamily="34" charset="0"/>
        <a:buChar char="•"/>
        <a:defRPr sz="80622" kern="1200">
          <a:solidFill>
            <a:schemeClr val="tx1"/>
          </a:solidFill>
          <a:latin typeface="+mn-lt"/>
          <a:ea typeface="+mn-ea"/>
          <a:cs typeface="+mn-cs"/>
        </a:defRPr>
      </a:lvl1pPr>
      <a:lvl2pPr marL="18718314" indent="-7199352" algn="l" defTabSz="23037923" rtl="0" eaLnBrk="1" latinLnBrk="0" hangingPunct="1">
        <a:spcBef>
          <a:spcPct val="20000"/>
        </a:spcBef>
        <a:buFont typeface="Arial" pitchFamily="34" charset="0"/>
        <a:buChar char="–"/>
        <a:defRPr sz="70544" kern="1200">
          <a:solidFill>
            <a:schemeClr val="tx1"/>
          </a:solidFill>
          <a:latin typeface="+mn-lt"/>
          <a:ea typeface="+mn-ea"/>
          <a:cs typeface="+mn-cs"/>
        </a:defRPr>
      </a:lvl2pPr>
      <a:lvl3pPr marL="28797400" indent="-5759477" algn="l" defTabSz="23037923" rtl="0" eaLnBrk="1" latinLnBrk="0" hangingPunct="1">
        <a:spcBef>
          <a:spcPct val="20000"/>
        </a:spcBef>
        <a:buFont typeface="Arial" pitchFamily="34" charset="0"/>
        <a:buChar char="•"/>
        <a:defRPr sz="60464" kern="1200">
          <a:solidFill>
            <a:schemeClr val="tx1"/>
          </a:solidFill>
          <a:latin typeface="+mn-lt"/>
          <a:ea typeface="+mn-ea"/>
          <a:cs typeface="+mn-cs"/>
        </a:defRPr>
      </a:lvl3pPr>
      <a:lvl4pPr marL="40316362" indent="-5759477" algn="l" defTabSz="23037923" rtl="0" eaLnBrk="1" latinLnBrk="0" hangingPunct="1">
        <a:spcBef>
          <a:spcPct val="20000"/>
        </a:spcBef>
        <a:buFont typeface="Arial" pitchFamily="34" charset="0"/>
        <a:buChar char="–"/>
        <a:defRPr sz="50386" kern="1200">
          <a:solidFill>
            <a:schemeClr val="tx1"/>
          </a:solidFill>
          <a:latin typeface="+mn-lt"/>
          <a:ea typeface="+mn-ea"/>
          <a:cs typeface="+mn-cs"/>
        </a:defRPr>
      </a:lvl4pPr>
      <a:lvl5pPr marL="51206400" indent="-5759477" algn="l" defTabSz="23037923" rtl="0" eaLnBrk="1" latinLnBrk="0" hangingPunct="1">
        <a:spcBef>
          <a:spcPct val="20000"/>
        </a:spcBef>
        <a:buFont typeface="Arial" pitchFamily="34" charset="0"/>
        <a:buChar char="»"/>
        <a:defRPr sz="50386" kern="1200">
          <a:solidFill>
            <a:schemeClr val="tx1"/>
          </a:solidFill>
          <a:latin typeface="+mn-lt"/>
          <a:ea typeface="+mn-ea"/>
          <a:cs typeface="+mn-cs"/>
        </a:defRPr>
      </a:lvl5pPr>
      <a:lvl6pPr marL="51206400" indent="-5759477" algn="l" defTabSz="23037923" rtl="0" eaLnBrk="1" latinLnBrk="0" hangingPunct="1">
        <a:spcBef>
          <a:spcPct val="20000"/>
        </a:spcBef>
        <a:buFont typeface="Arial" pitchFamily="34" charset="0"/>
        <a:buChar char="•"/>
        <a:defRPr sz="50386" kern="1200">
          <a:solidFill>
            <a:schemeClr val="tx1"/>
          </a:solidFill>
          <a:latin typeface="+mn-lt"/>
          <a:ea typeface="+mn-ea"/>
          <a:cs typeface="+mn-cs"/>
        </a:defRPr>
      </a:lvl6pPr>
      <a:lvl7pPr marL="51206400" indent="-5759477" algn="l" defTabSz="23037923" rtl="0" eaLnBrk="1" latinLnBrk="0" hangingPunct="1">
        <a:spcBef>
          <a:spcPct val="20000"/>
        </a:spcBef>
        <a:buFont typeface="Arial" pitchFamily="34" charset="0"/>
        <a:buChar char="•"/>
        <a:defRPr sz="50386" kern="1200">
          <a:solidFill>
            <a:schemeClr val="tx1"/>
          </a:solidFill>
          <a:latin typeface="+mn-lt"/>
          <a:ea typeface="+mn-ea"/>
          <a:cs typeface="+mn-cs"/>
        </a:defRPr>
      </a:lvl7pPr>
      <a:lvl8pPr marL="51206400" indent="-5759477" algn="l" defTabSz="23037923" rtl="0" eaLnBrk="1" latinLnBrk="0" hangingPunct="1">
        <a:spcBef>
          <a:spcPct val="20000"/>
        </a:spcBef>
        <a:buFont typeface="Arial" pitchFamily="34" charset="0"/>
        <a:buChar char="•"/>
        <a:defRPr sz="50386" kern="1200">
          <a:solidFill>
            <a:schemeClr val="tx1"/>
          </a:solidFill>
          <a:latin typeface="+mn-lt"/>
          <a:ea typeface="+mn-ea"/>
          <a:cs typeface="+mn-cs"/>
        </a:defRPr>
      </a:lvl8pPr>
      <a:lvl9pPr marL="51206400" indent="-5759477" algn="l" defTabSz="23037923" rtl="0" eaLnBrk="1" latinLnBrk="0" hangingPunct="1">
        <a:spcBef>
          <a:spcPct val="20000"/>
        </a:spcBef>
        <a:buFont typeface="Arial" pitchFamily="34" charset="0"/>
        <a:buChar char="•"/>
        <a:defRPr sz="50386" kern="1200">
          <a:solidFill>
            <a:schemeClr val="tx1"/>
          </a:solidFill>
          <a:latin typeface="+mn-lt"/>
          <a:ea typeface="+mn-ea"/>
          <a:cs typeface="+mn-cs"/>
        </a:defRPr>
      </a:lvl9pPr>
    </p:bodyStyle>
    <p:otherStyle>
      <a:defPPr>
        <a:defRPr lang="zh-CN"/>
      </a:defPPr>
      <a:lvl1pPr marL="0" algn="l" defTabSz="23037923" rtl="0" eaLnBrk="1" latinLnBrk="0" hangingPunct="1">
        <a:defRPr sz="45347" kern="1200">
          <a:solidFill>
            <a:schemeClr val="tx1"/>
          </a:solidFill>
          <a:latin typeface="+mn-lt"/>
          <a:ea typeface="+mn-ea"/>
          <a:cs typeface="+mn-cs"/>
        </a:defRPr>
      </a:lvl1pPr>
      <a:lvl2pPr marL="11518962" algn="l" defTabSz="23037923" rtl="0" eaLnBrk="1" latinLnBrk="0" hangingPunct="1">
        <a:defRPr sz="45347" kern="1200">
          <a:solidFill>
            <a:schemeClr val="tx1"/>
          </a:solidFill>
          <a:latin typeface="+mn-lt"/>
          <a:ea typeface="+mn-ea"/>
          <a:cs typeface="+mn-cs"/>
        </a:defRPr>
      </a:lvl2pPr>
      <a:lvl3pPr marL="23037923" algn="l" defTabSz="23037923" rtl="0" eaLnBrk="1" latinLnBrk="0" hangingPunct="1">
        <a:defRPr sz="45347" kern="1200">
          <a:solidFill>
            <a:schemeClr val="tx1"/>
          </a:solidFill>
          <a:latin typeface="+mn-lt"/>
          <a:ea typeface="+mn-ea"/>
          <a:cs typeface="+mn-cs"/>
        </a:defRPr>
      </a:lvl3pPr>
      <a:lvl4pPr marL="34556885" algn="l" defTabSz="23037923" rtl="0" eaLnBrk="1" latinLnBrk="0" hangingPunct="1">
        <a:defRPr sz="45347" kern="1200">
          <a:solidFill>
            <a:schemeClr val="tx1"/>
          </a:solidFill>
          <a:latin typeface="+mn-lt"/>
          <a:ea typeface="+mn-ea"/>
          <a:cs typeface="+mn-cs"/>
        </a:defRPr>
      </a:lvl4pPr>
      <a:lvl5pPr marL="46075838" algn="l" defTabSz="23037923" rtl="0" eaLnBrk="1" latinLnBrk="0" hangingPunct="1">
        <a:defRPr sz="45347" kern="1200">
          <a:solidFill>
            <a:schemeClr val="tx1"/>
          </a:solidFill>
          <a:latin typeface="+mn-lt"/>
          <a:ea typeface="+mn-ea"/>
          <a:cs typeface="+mn-cs"/>
        </a:defRPr>
      </a:lvl5pPr>
      <a:lvl6pPr marL="51206400" algn="l" defTabSz="23037923" rtl="0" eaLnBrk="1" latinLnBrk="0" hangingPunct="1">
        <a:defRPr sz="45347" kern="1200">
          <a:solidFill>
            <a:schemeClr val="tx1"/>
          </a:solidFill>
          <a:latin typeface="+mn-lt"/>
          <a:ea typeface="+mn-ea"/>
          <a:cs typeface="+mn-cs"/>
        </a:defRPr>
      </a:lvl6pPr>
      <a:lvl7pPr marL="51206400" algn="l" defTabSz="23037923" rtl="0" eaLnBrk="1" latinLnBrk="0" hangingPunct="1">
        <a:defRPr sz="45347" kern="1200">
          <a:solidFill>
            <a:schemeClr val="tx1"/>
          </a:solidFill>
          <a:latin typeface="+mn-lt"/>
          <a:ea typeface="+mn-ea"/>
          <a:cs typeface="+mn-cs"/>
        </a:defRPr>
      </a:lvl7pPr>
      <a:lvl8pPr marL="51206400" algn="l" defTabSz="23037923" rtl="0" eaLnBrk="1" latinLnBrk="0" hangingPunct="1">
        <a:defRPr sz="45347" kern="1200">
          <a:solidFill>
            <a:schemeClr val="tx1"/>
          </a:solidFill>
          <a:latin typeface="+mn-lt"/>
          <a:ea typeface="+mn-ea"/>
          <a:cs typeface="+mn-cs"/>
        </a:defRPr>
      </a:lvl8pPr>
      <a:lvl9pPr marL="51206400" algn="l" defTabSz="23037923" rtl="0" eaLnBrk="1" latinLnBrk="0" hangingPunct="1">
        <a:defRPr sz="4534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emf"/><Relationship Id="rId13" Type="http://schemas.openxmlformats.org/officeDocument/2006/relationships/oleObject" Target="../embeddings/oleObject5.bin"/><Relationship Id="rId18" Type="http://schemas.openxmlformats.org/officeDocument/2006/relationships/image" Target="../media/image9.emf"/><Relationship Id="rId3" Type="http://schemas.openxmlformats.org/officeDocument/2006/relationships/image" Target="../media/image1.png"/><Relationship Id="rId21" Type="http://schemas.openxmlformats.org/officeDocument/2006/relationships/image" Target="../media/image11.png"/><Relationship Id="rId7" Type="http://schemas.openxmlformats.org/officeDocument/2006/relationships/oleObject" Target="../embeddings/oleObject2.bin"/><Relationship Id="rId12" Type="http://schemas.openxmlformats.org/officeDocument/2006/relationships/image" Target="../media/image6.emf"/><Relationship Id="rId17" Type="http://schemas.openxmlformats.org/officeDocument/2006/relationships/oleObject" Target="../embeddings/oleObject7.bin"/><Relationship Id="rId2" Type="http://schemas.openxmlformats.org/officeDocument/2006/relationships/notesSlide" Target="../notesSlides/notesSlide1.xml"/><Relationship Id="rId16" Type="http://schemas.openxmlformats.org/officeDocument/2006/relationships/image" Target="../media/image8.emf"/><Relationship Id="rId20" Type="http://schemas.openxmlformats.org/officeDocument/2006/relationships/image" Target="../media/image10.emf"/><Relationship Id="rId1" Type="http://schemas.openxmlformats.org/officeDocument/2006/relationships/slideLayout" Target="../slideLayouts/slideLayout2.xml"/><Relationship Id="rId6" Type="http://schemas.openxmlformats.org/officeDocument/2006/relationships/image" Target="../media/image3.emf"/><Relationship Id="rId11" Type="http://schemas.openxmlformats.org/officeDocument/2006/relationships/oleObject" Target="../embeddings/oleObject4.bin"/><Relationship Id="rId5" Type="http://schemas.openxmlformats.org/officeDocument/2006/relationships/oleObject" Target="../embeddings/oleObject1.bin"/><Relationship Id="rId15" Type="http://schemas.openxmlformats.org/officeDocument/2006/relationships/oleObject" Target="../embeddings/oleObject6.bin"/><Relationship Id="rId10" Type="http://schemas.openxmlformats.org/officeDocument/2006/relationships/image" Target="../media/image5.emf"/><Relationship Id="rId19" Type="http://schemas.openxmlformats.org/officeDocument/2006/relationships/oleObject" Target="../embeddings/oleObject8.bin"/><Relationship Id="rId4" Type="http://schemas.openxmlformats.org/officeDocument/2006/relationships/image" Target="../media/image2.png"/><Relationship Id="rId9" Type="http://schemas.openxmlformats.org/officeDocument/2006/relationships/oleObject" Target="../embeddings/oleObject3.bin"/><Relationship Id="rId14"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2">
            <a:extLst>
              <a:ext uri="{FF2B5EF4-FFF2-40B4-BE49-F238E27FC236}">
                <a16:creationId xmlns:a16="http://schemas.microsoft.com/office/drawing/2014/main" id="{A4BA6A37-9704-48BB-AC53-DFB5A6CDB928}"/>
              </a:ext>
            </a:extLst>
          </p:cNvPr>
          <p:cNvSpPr txBox="1">
            <a:spLocks noChangeArrowheads="1"/>
          </p:cNvSpPr>
          <p:nvPr/>
        </p:nvSpPr>
        <p:spPr bwMode="auto">
          <a:xfrm>
            <a:off x="0" y="-33489"/>
            <a:ext cx="28800425" cy="3102390"/>
          </a:xfrm>
          <a:prstGeom prst="rect">
            <a:avLst/>
          </a:prstGeom>
          <a:solidFill>
            <a:schemeClr val="tx2">
              <a:lumMod val="40000"/>
              <a:lumOff val="60000"/>
            </a:schemeClr>
          </a:solidFill>
          <a:ln w="9525">
            <a:noFill/>
            <a:miter lim="800000"/>
            <a:headEnd/>
            <a:tailEnd/>
          </a:ln>
        </p:spPr>
        <p:txBody>
          <a:bodyPr rot="0" vert="horz" wrap="square" lIns="146305" tIns="73153" rIns="146305" bIns="73153" anchor="t" anchorCtr="0">
            <a:spAutoFit/>
          </a:bodyPr>
          <a:lstStyle/>
          <a:p>
            <a:pPr algn="ctr"/>
            <a:r>
              <a:rPr lang="en-US" altLang="zh-CN" sz="7040" dirty="0">
                <a:latin typeface="Times New Roman" panose="02020603050405020304" pitchFamily="18" charset="0"/>
                <a:ea typeface="宋体" panose="02010600030101010101" pitchFamily="2" charset="-122"/>
              </a:rPr>
              <a:t>Dual-Circularly Polarized Antenna Array Using Gap Waveguide Technology</a:t>
            </a:r>
            <a:endParaRPr lang="zh-CN" altLang="en-US" sz="7040" dirty="0">
              <a:latin typeface="Times New Roman" panose="02020603050405020304" pitchFamily="18" charset="0"/>
              <a:ea typeface="宋体" panose="02010600030101010101" pitchFamily="2" charset="-122"/>
            </a:endParaRPr>
          </a:p>
          <a:p>
            <a:pPr algn="ctr"/>
            <a:r>
              <a:rPr lang="en-US" altLang="zh-CN" sz="4480" kern="0" dirty="0" err="1">
                <a:solidFill>
                  <a:srgbClr val="000000"/>
                </a:solidFill>
                <a:latin typeface="Times New Roman" panose="02020603050405020304" pitchFamily="18" charset="0"/>
                <a:ea typeface="宋体" panose="02010600030101010101" pitchFamily="2" charset="-122"/>
                <a:cs typeface="Times New Roman" panose="02020603050405020304" pitchFamily="18" charset="0"/>
              </a:rPr>
              <a:t>Weiyu</a:t>
            </a:r>
            <a:r>
              <a:rPr lang="en-US" altLang="zh-CN" sz="4480" kern="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 He, </a:t>
            </a:r>
            <a:r>
              <a:rPr lang="en-US" altLang="zh-CN" sz="4480" kern="0" dirty="0" err="1">
                <a:solidFill>
                  <a:srgbClr val="000000"/>
                </a:solidFill>
                <a:latin typeface="Times New Roman" panose="02020603050405020304" pitchFamily="18" charset="0"/>
                <a:ea typeface="宋体" panose="02010600030101010101" pitchFamily="2" charset="-122"/>
                <a:cs typeface="Times New Roman" panose="02020603050405020304" pitchFamily="18" charset="0"/>
              </a:rPr>
              <a:t>Sifan</a:t>
            </a:r>
            <a:r>
              <a:rPr lang="en-US" altLang="zh-CN" sz="4480" kern="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 Wu, </a:t>
            </a:r>
            <a:r>
              <a:rPr lang="en-US" altLang="zh-CN" sz="4480" kern="0" dirty="0" err="1">
                <a:solidFill>
                  <a:srgbClr val="000000"/>
                </a:solidFill>
                <a:latin typeface="Times New Roman" panose="02020603050405020304" pitchFamily="18" charset="0"/>
                <a:ea typeface="宋体" panose="02010600030101010101" pitchFamily="2" charset="-122"/>
                <a:cs typeface="Times New Roman" panose="02020603050405020304" pitchFamily="18" charset="0"/>
              </a:rPr>
              <a:t>Jianxing</a:t>
            </a:r>
            <a:r>
              <a:rPr lang="en-US" altLang="zh-CN" sz="4480" kern="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 Li*, Sen Yan, Juan Chen</a:t>
            </a:r>
            <a:endParaRPr lang="zh-CN" altLang="zh-CN" sz="4480" kern="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p>
            <a:pPr algn="ctr"/>
            <a:r>
              <a:rPr lang="en-US" sz="3840" kern="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School of Information and Communications Engineering, Xi’an </a:t>
            </a:r>
            <a:r>
              <a:rPr lang="en-US" sz="3840" kern="0" dirty="0" err="1">
                <a:solidFill>
                  <a:srgbClr val="000000"/>
                </a:solidFill>
                <a:latin typeface="Times New Roman" panose="02020603050405020304" pitchFamily="18" charset="0"/>
                <a:ea typeface="宋体" panose="02010600030101010101" pitchFamily="2" charset="-122"/>
                <a:cs typeface="Times New Roman" panose="02020603050405020304" pitchFamily="18" charset="0"/>
              </a:rPr>
              <a:t>Jiaotong</a:t>
            </a:r>
            <a:r>
              <a:rPr lang="en-US" sz="3840" kern="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 University, Xi’an, Shaanxi 710049 China</a:t>
            </a:r>
            <a:endParaRPr lang="zh-CN" altLang="en-US" sz="9600" kern="100" dirty="0">
              <a:latin typeface="Calibri" panose="020F0502020204030204" pitchFamily="34" charset="0"/>
              <a:ea typeface="宋体" panose="02010600030101010101" pitchFamily="2" charset="-122"/>
              <a:cs typeface="Times New Roman" panose="02020603050405020304" pitchFamily="18" charset="0"/>
            </a:endParaRPr>
          </a:p>
          <a:p>
            <a:pPr algn="ctr"/>
            <a:r>
              <a:rPr lang="en-US" sz="3840" kern="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rPr>
              <a:t>*jianxingli.china@xjtu.edu.cn</a:t>
            </a:r>
            <a:endParaRPr lang="zh-CN" altLang="en-US" sz="9600" kern="100" dirty="0">
              <a:latin typeface="Calibri" panose="020F0502020204030204" pitchFamily="34" charset="0"/>
              <a:ea typeface="宋体" panose="02010600030101010101" pitchFamily="2" charset="-122"/>
              <a:cs typeface="Times New Roman" panose="02020603050405020304" pitchFamily="18" charset="0"/>
            </a:endParaRPr>
          </a:p>
        </p:txBody>
      </p:sp>
      <p:sp>
        <p:nvSpPr>
          <p:cNvPr id="6" name="文本框 5">
            <a:extLst>
              <a:ext uri="{FF2B5EF4-FFF2-40B4-BE49-F238E27FC236}">
                <a16:creationId xmlns:a16="http://schemas.microsoft.com/office/drawing/2014/main" id="{D60C102B-6ABE-4C9B-B15D-58C96A4BA27A}"/>
              </a:ext>
            </a:extLst>
          </p:cNvPr>
          <p:cNvSpPr txBox="1"/>
          <p:nvPr/>
        </p:nvSpPr>
        <p:spPr>
          <a:xfrm>
            <a:off x="-2" y="3068901"/>
            <a:ext cx="28800425" cy="40401860"/>
          </a:xfrm>
          <a:prstGeom prst="rect">
            <a:avLst/>
          </a:prstGeom>
          <a:solidFill>
            <a:schemeClr val="accent1">
              <a:lumMod val="20000"/>
              <a:lumOff val="80000"/>
            </a:schemeClr>
          </a:solidFill>
        </p:spPr>
        <p:txBody>
          <a:bodyPr wrap="square" rtlCol="0">
            <a:spAutoFit/>
          </a:bodyPr>
          <a:lstStyle/>
          <a:p>
            <a:endParaRPr lang="zh-CN" altLang="en-US" dirty="0"/>
          </a:p>
        </p:txBody>
      </p:sp>
      <p:sp>
        <p:nvSpPr>
          <p:cNvPr id="8" name="文本框 2">
            <a:extLst>
              <a:ext uri="{FF2B5EF4-FFF2-40B4-BE49-F238E27FC236}">
                <a16:creationId xmlns:a16="http://schemas.microsoft.com/office/drawing/2014/main" id="{7BD50B39-825B-4310-8D10-9FEC6768FF8D}"/>
              </a:ext>
            </a:extLst>
          </p:cNvPr>
          <p:cNvSpPr txBox="1">
            <a:spLocks noChangeArrowheads="1"/>
          </p:cNvSpPr>
          <p:nvPr/>
        </p:nvSpPr>
        <p:spPr bwMode="auto">
          <a:xfrm>
            <a:off x="777357" y="14567054"/>
            <a:ext cx="13230969" cy="4579717"/>
          </a:xfrm>
          <a:prstGeom prst="rect">
            <a:avLst/>
          </a:prstGeom>
          <a:solidFill>
            <a:schemeClr val="bg1"/>
          </a:solidFill>
          <a:ln w="9525">
            <a:noFill/>
            <a:miter lim="800000"/>
            <a:headEnd/>
            <a:tailEnd/>
          </a:ln>
        </p:spPr>
        <p:txBody>
          <a:bodyPr rot="0" vert="horz" wrap="square" lIns="146305" tIns="73153" rIns="146305" bIns="73153" anchor="t" anchorCtr="0">
            <a:spAutoFit/>
          </a:bodyPr>
          <a:lstStyle/>
          <a:p>
            <a:pPr indent="189992" algn="just"/>
            <a:r>
              <a:rPr lang="en-US" altLang="zh-CN" sz="3200" dirty="0">
                <a:effectLst/>
                <a:latin typeface="Times New Roman" panose="02020603050405020304" pitchFamily="18" charset="0"/>
                <a:ea typeface="宋体" panose="02010600030101010101" pitchFamily="2" charset="-122"/>
              </a:rPr>
              <a:t>In GW technology, artificial magnetic conductor (AMC) structures can be formed by periodic bed-of-nail electromagnetic band gap structures. By controlling the thickness of the air gap, a wide electromagnetic band gap can be formed and energy at frequencies within the band gap cannot propagate. GWs are metallic structures, antenna and microwave devices made of metal have low loss. GWs do not need to be welded in the assembly process, which is good for efficiency. At present, GW technology has been used in the design of antennas, couplers and filters. GW technology can realize single-band circularly polarized antenna, and dual-band linearly polarized antenna.</a:t>
            </a:r>
            <a:endParaRPr lang="zh-CN" altLang="en-US" sz="3200" dirty="0">
              <a:latin typeface="Times New Roman" panose="02020603050405020304" pitchFamily="18" charset="0"/>
              <a:ea typeface="宋体" panose="02010600030101010101" pitchFamily="2" charset="-122"/>
            </a:endParaRPr>
          </a:p>
        </p:txBody>
      </p:sp>
      <p:sp>
        <p:nvSpPr>
          <p:cNvPr id="10" name="文本框 9">
            <a:extLst>
              <a:ext uri="{FF2B5EF4-FFF2-40B4-BE49-F238E27FC236}">
                <a16:creationId xmlns:a16="http://schemas.microsoft.com/office/drawing/2014/main" id="{0875D3D9-67F2-490D-8699-89A191AEA681}"/>
              </a:ext>
            </a:extLst>
          </p:cNvPr>
          <p:cNvSpPr txBox="1">
            <a:spLocks noChangeArrowheads="1"/>
          </p:cNvSpPr>
          <p:nvPr/>
        </p:nvSpPr>
        <p:spPr bwMode="auto">
          <a:xfrm>
            <a:off x="777337" y="4323985"/>
            <a:ext cx="13230969" cy="9011700"/>
          </a:xfrm>
          <a:prstGeom prst="rect">
            <a:avLst/>
          </a:prstGeom>
          <a:solidFill>
            <a:schemeClr val="bg1"/>
          </a:solidFill>
          <a:ln w="9525">
            <a:noFill/>
            <a:miter lim="800000"/>
            <a:headEnd/>
            <a:tailEnd/>
          </a:ln>
        </p:spPr>
        <p:txBody>
          <a:bodyPr rot="0" vert="horz" wrap="square" lIns="146305" tIns="73153" rIns="146305" bIns="73153" anchor="t" anchorCtr="0">
            <a:spAutoFit/>
          </a:bodyPr>
          <a:lstStyle/>
          <a:p>
            <a:pPr indent="189992" algn="just"/>
            <a:r>
              <a:rPr lang="en-US" altLang="zh-CN" sz="3200" b="1" dirty="0">
                <a:effectLst/>
                <a:latin typeface="Times New Roman" panose="02020603050405020304" pitchFamily="18" charset="0"/>
                <a:ea typeface="宋体" panose="02010600030101010101" pitchFamily="2" charset="-122"/>
              </a:rPr>
              <a:t>In this paper, a dual-band dual-circularly polarized antenna array working at Ka-band and K-band based on gap waveguide (GW) technology is proposed. The antenna is composed of a high frequency layer working at Ka-band, a low frequency layer working at K-band, and a grid layer which lowers the far field side lobe level. The power distribution network is formed by the combination of the groove gap waveguide (GGW) and the ridge gap waveguide (RGW). The energy enters the radiation cavity at the same amplitude and phase though this power distribution network. By placing inclined blocks in the cylindrical radiation cavity, the antenna radiates right-handed circularly polarized (RHCP) waves at high frequency with a gain of 14.5dB and left-handed circularly polarized (LHCP) waves at low frequency with a gain of 13.8dB. The simulation results show that the antenna has a wide impedance bandwidth (27.6GHz-29.74GHz at Ka-band, 17.49GHz-21.81GHz at K-band) and a wide axial ratio (AR) bandwidth (27.5GHz-29GHz at Ka-band, 19.2GHz-20.4GHz at K-band). The proposed antenna has the characteristics of high gain, high </a:t>
            </a:r>
            <a:r>
              <a:rPr lang="en-US" altLang="zh-CN" sz="3200" b="1" dirty="0">
                <a:latin typeface="Times New Roman" panose="02020603050405020304" pitchFamily="18" charset="0"/>
                <a:ea typeface="宋体" panose="02010600030101010101" pitchFamily="2" charset="-122"/>
              </a:rPr>
              <a:t>efficiency, large power capacity, wide operating frequency band, and no need of interlayer welding.</a:t>
            </a:r>
            <a:endParaRPr lang="zh-CN" altLang="zh-CN" sz="3200" b="1" dirty="0">
              <a:latin typeface="Times New Roman" panose="02020603050405020304" pitchFamily="18" charset="0"/>
              <a:ea typeface="宋体" panose="02010600030101010101" pitchFamily="2" charset="-122"/>
            </a:endParaRPr>
          </a:p>
        </p:txBody>
      </p:sp>
      <p:sp>
        <p:nvSpPr>
          <p:cNvPr id="12" name="文本框 2">
            <a:extLst>
              <a:ext uri="{FF2B5EF4-FFF2-40B4-BE49-F238E27FC236}">
                <a16:creationId xmlns:a16="http://schemas.microsoft.com/office/drawing/2014/main" id="{F8F1C1FB-BC56-4614-AFFA-C2ADCD3C5640}"/>
              </a:ext>
            </a:extLst>
          </p:cNvPr>
          <p:cNvSpPr txBox="1">
            <a:spLocks noChangeArrowheads="1"/>
          </p:cNvSpPr>
          <p:nvPr/>
        </p:nvSpPr>
        <p:spPr bwMode="auto">
          <a:xfrm>
            <a:off x="777336" y="26529749"/>
            <a:ext cx="13230969" cy="640177"/>
          </a:xfrm>
          <a:prstGeom prst="rect">
            <a:avLst/>
          </a:prstGeom>
          <a:solidFill>
            <a:schemeClr val="bg1"/>
          </a:solidFill>
          <a:ln w="9525">
            <a:noFill/>
            <a:miter lim="800000"/>
            <a:headEnd/>
            <a:tailEnd/>
          </a:ln>
        </p:spPr>
        <p:txBody>
          <a:bodyPr rot="0" vert="horz" wrap="square" lIns="146305" tIns="73153" rIns="146305" bIns="73153" anchor="t" anchorCtr="0">
            <a:spAutoFit/>
          </a:bodyPr>
          <a:lstStyle/>
          <a:p>
            <a:pPr indent="189992" algn="ctr"/>
            <a:r>
              <a:rPr lang="en-US" altLang="zh-CN" sz="3200" dirty="0">
                <a:latin typeface="Times New Roman" panose="02020603050405020304" pitchFamily="18" charset="0"/>
                <a:ea typeface="宋体" panose="02010600030101010101" pitchFamily="2" charset="-122"/>
              </a:rPr>
              <a:t>Fig. 1. 2×2 dual-band dual-circularly polarized antenna array. </a:t>
            </a:r>
            <a:endParaRPr lang="zh-CN" altLang="en-US" sz="3200" dirty="0">
              <a:latin typeface="Times New Roman" panose="02020603050405020304" pitchFamily="18" charset="0"/>
              <a:ea typeface="宋体" panose="02010600030101010101" pitchFamily="2" charset="-122"/>
            </a:endParaRPr>
          </a:p>
        </p:txBody>
      </p:sp>
      <p:sp>
        <p:nvSpPr>
          <p:cNvPr id="13" name="文本框 2">
            <a:extLst>
              <a:ext uri="{FF2B5EF4-FFF2-40B4-BE49-F238E27FC236}">
                <a16:creationId xmlns:a16="http://schemas.microsoft.com/office/drawing/2014/main" id="{74773C0D-9470-41DA-9427-C9504F202C89}"/>
              </a:ext>
            </a:extLst>
          </p:cNvPr>
          <p:cNvSpPr txBox="1">
            <a:spLocks noChangeArrowheads="1"/>
          </p:cNvSpPr>
          <p:nvPr/>
        </p:nvSpPr>
        <p:spPr bwMode="auto">
          <a:xfrm>
            <a:off x="777336" y="28504422"/>
            <a:ext cx="13230969" cy="7534372"/>
          </a:xfrm>
          <a:prstGeom prst="rect">
            <a:avLst/>
          </a:prstGeom>
          <a:solidFill>
            <a:schemeClr val="bg1"/>
          </a:solidFill>
          <a:ln w="9525">
            <a:noFill/>
            <a:miter lim="800000"/>
            <a:headEnd/>
            <a:tailEnd/>
          </a:ln>
        </p:spPr>
        <p:txBody>
          <a:bodyPr rot="0" vert="horz" wrap="square" lIns="146305" tIns="73153" rIns="146305" bIns="73153" anchor="t" anchorCtr="0">
            <a:spAutoFit/>
          </a:bodyPr>
          <a:lstStyle/>
          <a:p>
            <a:pPr indent="189992" algn="just"/>
            <a:r>
              <a:rPr lang="en-US" altLang="zh-CN" sz="3200" dirty="0">
                <a:latin typeface="Times New Roman" panose="02020603050405020304" pitchFamily="18" charset="0"/>
                <a:ea typeface="宋体" panose="02010600030101010101" pitchFamily="2" charset="-122"/>
              </a:rPr>
              <a:t>Fig. 1 shows the structure of the 2×2 dual-band dual-circularly polarized antenna array.</a:t>
            </a:r>
          </a:p>
          <a:p>
            <a:pPr indent="189992" algn="just"/>
            <a:r>
              <a:rPr lang="en-US" altLang="zh-CN" sz="3200" dirty="0">
                <a:effectLst/>
                <a:latin typeface="Times New Roman" panose="02020603050405020304" pitchFamily="18" charset="0"/>
                <a:ea typeface="宋体" panose="02010600030101010101" pitchFamily="2" charset="-122"/>
              </a:rPr>
              <a:t>Fig. 2 shows the top view of the layers of the 2</a:t>
            </a:r>
            <a:r>
              <a:rPr lang="en-US" altLang="zh-CN" sz="3200" b="1" dirty="0">
                <a:solidFill>
                  <a:srgbClr val="231F20"/>
                </a:solidFill>
                <a:effectLst/>
                <a:latin typeface="Times New Roman" panose="02020603050405020304" pitchFamily="18" charset="0"/>
                <a:ea typeface="微软雅黑" panose="020B0503020204020204" pitchFamily="34" charset="-122"/>
              </a:rPr>
              <a:t>×</a:t>
            </a:r>
            <a:r>
              <a:rPr lang="en-US" altLang="zh-CN" sz="3200" dirty="0">
                <a:effectLst/>
                <a:latin typeface="Times New Roman" panose="02020603050405020304" pitchFamily="18" charset="0"/>
                <a:ea typeface="宋体" panose="02010600030101010101" pitchFamily="2" charset="-122"/>
              </a:rPr>
              <a:t>2 antenna array. Capacitive slits are designed on the inner wall of the GGWs to improve the match (GGWs are shown in blue. RGWs are </a:t>
            </a:r>
            <a:r>
              <a:rPr lang="en-US" altLang="zh-CN" sz="3200" dirty="0">
                <a:latin typeface="Times New Roman" panose="02020603050405020304" pitchFamily="18" charset="0"/>
                <a:ea typeface="宋体" panose="02010600030101010101" pitchFamily="2" charset="-122"/>
              </a:rPr>
              <a:t>shown in red. Capacitive slits are shown in yellow). The power distribution network is formed by the combination of GGW and RGW. The energy enters the radiation cavity at the same amplitude and phase though this power distribution network. The top view of the high frequency layer is shown in Fig. 2(a). The radiation cell consists of a cylindrical cavity and an inclined block used to generate a circularly polarized wave, the radiation cell is fed from the side. The diameter of the cylindrical cavity </a:t>
            </a:r>
            <a:r>
              <a:rPr lang="en-US" altLang="zh-CN" sz="3200" i="1" dirty="0">
                <a:latin typeface="Times New Roman" panose="02020603050405020304" pitchFamily="18" charset="0"/>
                <a:ea typeface="宋体" panose="02010600030101010101" pitchFamily="2" charset="-122"/>
              </a:rPr>
              <a:t>d</a:t>
            </a:r>
            <a:r>
              <a:rPr lang="en-US" altLang="zh-CN" sz="2000" i="1" dirty="0">
                <a:latin typeface="Times New Roman" panose="02020603050405020304" pitchFamily="18" charset="0"/>
                <a:ea typeface="宋体" panose="02010600030101010101" pitchFamily="2" charset="-122"/>
              </a:rPr>
              <a:t>h</a:t>
            </a:r>
            <a:r>
              <a:rPr lang="en-US" altLang="zh-CN" sz="3200" dirty="0">
                <a:latin typeface="Times New Roman" panose="02020603050405020304" pitchFamily="18" charset="0"/>
                <a:ea typeface="宋体" panose="02010600030101010101" pitchFamily="2" charset="-122"/>
              </a:rPr>
              <a:t>=6.4mm. The top view of the low frequency layer is shown in Fig. 2(b). The diameter of the cylindrical cavity </a:t>
            </a:r>
            <a:r>
              <a:rPr lang="en-US" altLang="zh-CN" sz="3200" i="1" dirty="0">
                <a:latin typeface="Times New Roman" panose="02020603050405020304" pitchFamily="18" charset="0"/>
                <a:ea typeface="宋体" panose="02010600030101010101" pitchFamily="2" charset="-122"/>
              </a:rPr>
              <a:t>d</a:t>
            </a:r>
            <a:r>
              <a:rPr lang="en-US" altLang="zh-CN" sz="2000" i="1" dirty="0">
                <a:latin typeface="Times New Roman" panose="02020603050405020304" pitchFamily="18" charset="0"/>
                <a:ea typeface="宋体" panose="02010600030101010101" pitchFamily="2" charset="-122"/>
              </a:rPr>
              <a:t>l</a:t>
            </a:r>
            <a:r>
              <a:rPr lang="en-US" altLang="zh-CN" sz="3200" dirty="0">
                <a:latin typeface="Times New Roman" panose="02020603050405020304" pitchFamily="18" charset="0"/>
                <a:ea typeface="宋体" panose="02010600030101010101" pitchFamily="2" charset="-122"/>
              </a:rPr>
              <a:t>=9.38m. The high frequency layer is placed in the lower layer for the cylindrical cavity of the high frequency layer with a smaller diameter.</a:t>
            </a:r>
            <a:endParaRPr lang="zh-CN" altLang="en-US" sz="3200" dirty="0">
              <a:latin typeface="Times New Roman" panose="02020603050405020304" pitchFamily="18" charset="0"/>
              <a:ea typeface="宋体" panose="02010600030101010101" pitchFamily="2" charset="-122"/>
            </a:endParaRPr>
          </a:p>
        </p:txBody>
      </p:sp>
      <p:pic>
        <p:nvPicPr>
          <p:cNvPr id="14" name="图片 13">
            <a:extLst>
              <a:ext uri="{FF2B5EF4-FFF2-40B4-BE49-F238E27FC236}">
                <a16:creationId xmlns:a16="http://schemas.microsoft.com/office/drawing/2014/main" id="{3A83F1F8-FEB7-4234-9817-3BD27CED3F0E}"/>
              </a:ext>
            </a:extLst>
          </p:cNvPr>
          <p:cNvPicPr/>
          <p:nvPr/>
        </p:nvPicPr>
        <p:blipFill rotWithShape="1">
          <a:blip r:embed="rId3"/>
          <a:srcRect t="1111" r="9219"/>
          <a:stretch/>
        </p:blipFill>
        <p:spPr>
          <a:xfrm>
            <a:off x="777336" y="36038795"/>
            <a:ext cx="6849679" cy="5401562"/>
          </a:xfrm>
          <a:prstGeom prst="rect">
            <a:avLst/>
          </a:prstGeom>
        </p:spPr>
      </p:pic>
      <p:pic>
        <p:nvPicPr>
          <p:cNvPr id="19" name="图片 18">
            <a:extLst>
              <a:ext uri="{FF2B5EF4-FFF2-40B4-BE49-F238E27FC236}">
                <a16:creationId xmlns:a16="http://schemas.microsoft.com/office/drawing/2014/main" id="{F572EADF-738B-4838-B5C4-CB9011B74129}"/>
              </a:ext>
            </a:extLst>
          </p:cNvPr>
          <p:cNvPicPr>
            <a:picLocks noChangeAspect="1"/>
          </p:cNvPicPr>
          <p:nvPr/>
        </p:nvPicPr>
        <p:blipFill rotWithShape="1">
          <a:blip r:embed="rId4"/>
          <a:srcRect l="-1" t="2285" r="655" b="3912"/>
          <a:stretch/>
        </p:blipFill>
        <p:spPr>
          <a:xfrm>
            <a:off x="7627015" y="36038795"/>
            <a:ext cx="6381290" cy="5401561"/>
          </a:xfrm>
          <a:prstGeom prst="rect">
            <a:avLst/>
          </a:prstGeom>
        </p:spPr>
      </p:pic>
      <p:sp>
        <p:nvSpPr>
          <p:cNvPr id="20" name="文本框 2">
            <a:extLst>
              <a:ext uri="{FF2B5EF4-FFF2-40B4-BE49-F238E27FC236}">
                <a16:creationId xmlns:a16="http://schemas.microsoft.com/office/drawing/2014/main" id="{37F8437F-6AB0-44DE-95C6-B4F0C6F852B2}"/>
              </a:ext>
            </a:extLst>
          </p:cNvPr>
          <p:cNvSpPr txBox="1">
            <a:spLocks noChangeArrowheads="1"/>
          </p:cNvSpPr>
          <p:nvPr/>
        </p:nvSpPr>
        <p:spPr bwMode="auto">
          <a:xfrm>
            <a:off x="777336" y="41372689"/>
            <a:ext cx="13230969" cy="1132620"/>
          </a:xfrm>
          <a:prstGeom prst="rect">
            <a:avLst/>
          </a:prstGeom>
          <a:solidFill>
            <a:schemeClr val="bg1"/>
          </a:solidFill>
          <a:ln w="9525">
            <a:noFill/>
            <a:miter lim="800000"/>
            <a:headEnd/>
            <a:tailEnd/>
          </a:ln>
        </p:spPr>
        <p:txBody>
          <a:bodyPr rot="0" vert="horz" wrap="square" lIns="146305" tIns="73153" rIns="146305" bIns="73153" anchor="t" anchorCtr="0">
            <a:spAutoFit/>
          </a:bodyPr>
          <a:lstStyle/>
          <a:p>
            <a:pPr indent="189992" algn="ctr"/>
            <a:r>
              <a:rPr lang="en-US" altLang="zh-CN" sz="3200" dirty="0">
                <a:latin typeface="Times New Roman" panose="02020603050405020304" pitchFamily="18" charset="0"/>
                <a:ea typeface="宋体" panose="02010600030101010101" pitchFamily="2" charset="-122"/>
              </a:rPr>
              <a:t>(a)                                                        (b) </a:t>
            </a:r>
          </a:p>
          <a:p>
            <a:pPr indent="189992" algn="ctr"/>
            <a:r>
              <a:rPr lang="en-US" altLang="zh-CN" sz="3200" dirty="0">
                <a:latin typeface="Times New Roman" panose="02020603050405020304" pitchFamily="18" charset="0"/>
                <a:ea typeface="宋体" panose="02010600030101010101" pitchFamily="2" charset="-122"/>
              </a:rPr>
              <a:t>Fig. 2.  (a) High frequency layer (b) Low frequency layer</a:t>
            </a:r>
            <a:endParaRPr lang="zh-CN" altLang="en-US" sz="3200" dirty="0">
              <a:latin typeface="Times New Roman" panose="02020603050405020304" pitchFamily="18" charset="0"/>
              <a:ea typeface="宋体" panose="02010600030101010101" pitchFamily="2" charset="-122"/>
            </a:endParaRPr>
          </a:p>
        </p:txBody>
      </p:sp>
      <p:sp>
        <p:nvSpPr>
          <p:cNvPr id="22" name="Rectangle 2">
            <a:extLst>
              <a:ext uri="{FF2B5EF4-FFF2-40B4-BE49-F238E27FC236}">
                <a16:creationId xmlns:a16="http://schemas.microsoft.com/office/drawing/2014/main" id="{162E5144-AE93-45E2-939B-7E397DB81DB9}"/>
              </a:ext>
            </a:extLst>
          </p:cNvPr>
          <p:cNvSpPr>
            <a:spLocks noChangeArrowheads="1"/>
          </p:cNvSpPr>
          <p:nvPr/>
        </p:nvSpPr>
        <p:spPr bwMode="auto">
          <a:xfrm>
            <a:off x="14938794" y="10223055"/>
            <a:ext cx="2880042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3" name="对象 22">
            <a:extLst>
              <a:ext uri="{FF2B5EF4-FFF2-40B4-BE49-F238E27FC236}">
                <a16:creationId xmlns:a16="http://schemas.microsoft.com/office/drawing/2014/main" id="{81F94D65-51B4-4664-AB5B-BFA5AF098081}"/>
              </a:ext>
            </a:extLst>
          </p:cNvPr>
          <p:cNvGraphicFramePr>
            <a:graphicFrameLocks noChangeAspect="1"/>
          </p:cNvGraphicFramePr>
          <p:nvPr/>
        </p:nvGraphicFramePr>
        <p:xfrm>
          <a:off x="14658978" y="4213494"/>
          <a:ext cx="6667349" cy="5568789"/>
        </p:xfrm>
        <a:graphic>
          <a:graphicData uri="http://schemas.openxmlformats.org/presentationml/2006/ole">
            <mc:AlternateContent xmlns:mc="http://schemas.openxmlformats.org/markup-compatibility/2006">
              <mc:Choice xmlns:v="urn:schemas-microsoft-com:vml" Requires="v">
                <p:oleObj name="Graph" r:id="rId5" imgW="4631968" imgH="3536183" progId="Origin95.Graph">
                  <p:embed/>
                </p:oleObj>
              </mc:Choice>
              <mc:Fallback>
                <p:oleObj name="Graph" r:id="rId5" imgW="4631968" imgH="3536183" progId="Origin95.Graph">
                  <p:embed/>
                  <p:pic>
                    <p:nvPicPr>
                      <p:cNvPr id="23" name="对象 22">
                        <a:extLst>
                          <a:ext uri="{FF2B5EF4-FFF2-40B4-BE49-F238E27FC236}">
                            <a16:creationId xmlns:a16="http://schemas.microsoft.com/office/drawing/2014/main" id="{81F94D65-51B4-4664-AB5B-BFA5AF09808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l="4950" t="7448" r="12662" b="2396"/>
                      <a:stretch>
                        <a:fillRect/>
                      </a:stretch>
                    </p:blipFill>
                    <p:spPr bwMode="auto">
                      <a:xfrm>
                        <a:off x="14658978" y="4213494"/>
                        <a:ext cx="6667349" cy="5568789"/>
                      </a:xfrm>
                      <a:prstGeom prst="rect">
                        <a:avLst/>
                      </a:prstGeom>
                      <a:solidFill>
                        <a:schemeClr val="bg1"/>
                      </a:solidFill>
                    </p:spPr>
                  </p:pic>
                </p:oleObj>
              </mc:Fallback>
            </mc:AlternateContent>
          </a:graphicData>
        </a:graphic>
      </p:graphicFrame>
      <p:sp>
        <p:nvSpPr>
          <p:cNvPr id="24" name="Rectangle 4">
            <a:extLst>
              <a:ext uri="{FF2B5EF4-FFF2-40B4-BE49-F238E27FC236}">
                <a16:creationId xmlns:a16="http://schemas.microsoft.com/office/drawing/2014/main" id="{7B5549BF-66C7-44DF-B0B7-F1062E913AC7}"/>
              </a:ext>
            </a:extLst>
          </p:cNvPr>
          <p:cNvSpPr>
            <a:spLocks noChangeArrowheads="1"/>
          </p:cNvSpPr>
          <p:nvPr/>
        </p:nvSpPr>
        <p:spPr bwMode="auto">
          <a:xfrm>
            <a:off x="6086139" y="5371799"/>
            <a:ext cx="2880042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5" name="对象 24">
            <a:extLst>
              <a:ext uri="{FF2B5EF4-FFF2-40B4-BE49-F238E27FC236}">
                <a16:creationId xmlns:a16="http://schemas.microsoft.com/office/drawing/2014/main" id="{298EEF3D-1BEF-4EC4-8C54-0230E6B6B37C}"/>
              </a:ext>
            </a:extLst>
          </p:cNvPr>
          <p:cNvGraphicFramePr>
            <a:graphicFrameLocks noChangeAspect="1"/>
          </p:cNvGraphicFramePr>
          <p:nvPr/>
        </p:nvGraphicFramePr>
        <p:xfrm>
          <a:off x="21274461" y="4226586"/>
          <a:ext cx="6614739" cy="5555395"/>
        </p:xfrm>
        <a:graphic>
          <a:graphicData uri="http://schemas.openxmlformats.org/presentationml/2006/ole">
            <mc:AlternateContent xmlns:mc="http://schemas.openxmlformats.org/markup-compatibility/2006">
              <mc:Choice xmlns:v="urn:schemas-microsoft-com:vml" Requires="v">
                <p:oleObj name="Graph" r:id="rId7" imgW="4631968" imgH="3536183" progId="Origin95.Graph">
                  <p:embed/>
                </p:oleObj>
              </mc:Choice>
              <mc:Fallback>
                <p:oleObj name="Graph" r:id="rId7" imgW="4631968" imgH="3536183" progId="Origin95.Graph">
                  <p:embed/>
                  <p:pic>
                    <p:nvPicPr>
                      <p:cNvPr id="25" name="对象 24">
                        <a:extLst>
                          <a:ext uri="{FF2B5EF4-FFF2-40B4-BE49-F238E27FC236}">
                            <a16:creationId xmlns:a16="http://schemas.microsoft.com/office/drawing/2014/main" id="{298EEF3D-1BEF-4EC4-8C54-0230E6B6B37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l="5327" t="7213" r="12840" b="1927"/>
                      <a:stretch>
                        <a:fillRect/>
                      </a:stretch>
                    </p:blipFill>
                    <p:spPr bwMode="auto">
                      <a:xfrm>
                        <a:off x="21274461" y="4226586"/>
                        <a:ext cx="6614739" cy="5555395"/>
                      </a:xfrm>
                      <a:prstGeom prst="rect">
                        <a:avLst/>
                      </a:prstGeom>
                      <a:solidFill>
                        <a:schemeClr val="bg1"/>
                      </a:solidFill>
                    </p:spPr>
                  </p:pic>
                </p:oleObj>
              </mc:Fallback>
            </mc:AlternateContent>
          </a:graphicData>
        </a:graphic>
      </p:graphicFrame>
      <p:sp>
        <p:nvSpPr>
          <p:cNvPr id="26" name="文本框 2">
            <a:extLst>
              <a:ext uri="{FF2B5EF4-FFF2-40B4-BE49-F238E27FC236}">
                <a16:creationId xmlns:a16="http://schemas.microsoft.com/office/drawing/2014/main" id="{0F371F13-12C4-4865-96F5-8B212EEEE688}"/>
              </a:ext>
            </a:extLst>
          </p:cNvPr>
          <p:cNvSpPr txBox="1">
            <a:spLocks noChangeArrowheads="1"/>
          </p:cNvSpPr>
          <p:nvPr/>
        </p:nvSpPr>
        <p:spPr bwMode="auto">
          <a:xfrm>
            <a:off x="14658978" y="9759838"/>
            <a:ext cx="13230969" cy="1132620"/>
          </a:xfrm>
          <a:prstGeom prst="rect">
            <a:avLst/>
          </a:prstGeom>
          <a:solidFill>
            <a:schemeClr val="bg1"/>
          </a:solidFill>
          <a:ln w="9525">
            <a:noFill/>
            <a:miter lim="800000"/>
            <a:headEnd/>
            <a:tailEnd/>
          </a:ln>
        </p:spPr>
        <p:txBody>
          <a:bodyPr rot="0" vert="horz" wrap="square" lIns="146305" tIns="73153" rIns="146305" bIns="73153" anchor="t" anchorCtr="0">
            <a:spAutoFit/>
          </a:bodyPr>
          <a:lstStyle/>
          <a:p>
            <a:pPr indent="189992" algn="ctr"/>
            <a:r>
              <a:rPr lang="en-US" altLang="zh-CN" sz="3200" dirty="0">
                <a:latin typeface="Times New Roman" panose="02020603050405020304" pitchFamily="18" charset="0"/>
                <a:ea typeface="宋体" panose="02010600030101010101" pitchFamily="2" charset="-122"/>
              </a:rPr>
              <a:t>(a)                                                        (b) </a:t>
            </a:r>
          </a:p>
          <a:p>
            <a:pPr indent="189992" algn="ctr"/>
            <a:r>
              <a:rPr lang="en-US" altLang="zh-CN" sz="3200" dirty="0">
                <a:latin typeface="Times New Roman" panose="02020603050405020304" pitchFamily="18" charset="0"/>
                <a:ea typeface="宋体" panose="02010600030101010101" pitchFamily="2" charset="-122"/>
              </a:rPr>
              <a:t>Fig. 3. Simulated S-parameter.  (a) Ka-band (b) K-band</a:t>
            </a:r>
            <a:endParaRPr lang="zh-CN" altLang="zh-CN" sz="3200" dirty="0">
              <a:latin typeface="Times New Roman" panose="02020603050405020304" pitchFamily="18" charset="0"/>
              <a:ea typeface="宋体" panose="02010600030101010101" pitchFamily="2" charset="-122"/>
            </a:endParaRPr>
          </a:p>
        </p:txBody>
      </p:sp>
      <p:graphicFrame>
        <p:nvGraphicFramePr>
          <p:cNvPr id="28" name="对象 27">
            <a:extLst>
              <a:ext uri="{FF2B5EF4-FFF2-40B4-BE49-F238E27FC236}">
                <a16:creationId xmlns:a16="http://schemas.microsoft.com/office/drawing/2014/main" id="{92158BD8-021F-4C03-A91F-B68959C746BA}"/>
              </a:ext>
            </a:extLst>
          </p:cNvPr>
          <p:cNvGraphicFramePr>
            <a:graphicFrameLocks noChangeAspect="1"/>
          </p:cNvGraphicFramePr>
          <p:nvPr/>
        </p:nvGraphicFramePr>
        <p:xfrm>
          <a:off x="14658977" y="10838494"/>
          <a:ext cx="6615483" cy="5704034"/>
        </p:xfrm>
        <a:graphic>
          <a:graphicData uri="http://schemas.openxmlformats.org/presentationml/2006/ole">
            <mc:AlternateContent xmlns:mc="http://schemas.openxmlformats.org/markup-compatibility/2006">
              <mc:Choice xmlns:v="urn:schemas-microsoft-com:vml" Requires="v">
                <p:oleObj name="Graph" r:id="rId9" imgW="4631968" imgH="3536183" progId="Origin95.Graph">
                  <p:embed/>
                </p:oleObj>
              </mc:Choice>
              <mc:Fallback>
                <p:oleObj name="Graph" r:id="rId9" imgW="4631968" imgH="3536183" progId="Origin95.Graph">
                  <p:embed/>
                  <p:pic>
                    <p:nvPicPr>
                      <p:cNvPr id="28" name="对象 27">
                        <a:extLst>
                          <a:ext uri="{FF2B5EF4-FFF2-40B4-BE49-F238E27FC236}">
                            <a16:creationId xmlns:a16="http://schemas.microsoft.com/office/drawing/2014/main" id="{92158BD8-021F-4C03-A91F-B68959C746BA}"/>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l="7892" t="7448" r="12303" b="1692"/>
                      <a:stretch>
                        <a:fillRect/>
                      </a:stretch>
                    </p:blipFill>
                    <p:spPr bwMode="auto">
                      <a:xfrm>
                        <a:off x="14658977" y="10838494"/>
                        <a:ext cx="6615483" cy="5704034"/>
                      </a:xfrm>
                      <a:prstGeom prst="rect">
                        <a:avLst/>
                      </a:prstGeom>
                      <a:solidFill>
                        <a:schemeClr val="bg1"/>
                      </a:solidFill>
                    </p:spPr>
                  </p:pic>
                </p:oleObj>
              </mc:Fallback>
            </mc:AlternateContent>
          </a:graphicData>
        </a:graphic>
      </p:graphicFrame>
      <p:graphicFrame>
        <p:nvGraphicFramePr>
          <p:cNvPr id="30" name="对象 29">
            <a:extLst>
              <a:ext uri="{FF2B5EF4-FFF2-40B4-BE49-F238E27FC236}">
                <a16:creationId xmlns:a16="http://schemas.microsoft.com/office/drawing/2014/main" id="{092BAFCF-97F5-456F-BAF8-AD118DBA6EB9}"/>
              </a:ext>
            </a:extLst>
          </p:cNvPr>
          <p:cNvGraphicFramePr>
            <a:graphicFrameLocks noChangeAspect="1"/>
          </p:cNvGraphicFramePr>
          <p:nvPr/>
        </p:nvGraphicFramePr>
        <p:xfrm>
          <a:off x="21228208" y="10808040"/>
          <a:ext cx="6661739" cy="5711041"/>
        </p:xfrm>
        <a:graphic>
          <a:graphicData uri="http://schemas.openxmlformats.org/presentationml/2006/ole">
            <mc:AlternateContent xmlns:mc="http://schemas.openxmlformats.org/markup-compatibility/2006">
              <mc:Choice xmlns:v="urn:schemas-microsoft-com:vml" Requires="v">
                <p:oleObj name="Graph" r:id="rId11" imgW="4631968" imgH="3536183" progId="Origin95.Graph">
                  <p:embed/>
                </p:oleObj>
              </mc:Choice>
              <mc:Fallback>
                <p:oleObj name="Graph" r:id="rId11" imgW="4631968" imgH="3536183" progId="Origin95.Graph">
                  <p:embed/>
                  <p:pic>
                    <p:nvPicPr>
                      <p:cNvPr id="30" name="对象 29">
                        <a:extLst>
                          <a:ext uri="{FF2B5EF4-FFF2-40B4-BE49-F238E27FC236}">
                            <a16:creationId xmlns:a16="http://schemas.microsoft.com/office/drawing/2014/main" id="{092BAFCF-97F5-456F-BAF8-AD118DBA6EB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l="7893" t="6979" r="10812" b="1927"/>
                      <a:stretch>
                        <a:fillRect/>
                      </a:stretch>
                    </p:blipFill>
                    <p:spPr bwMode="auto">
                      <a:xfrm>
                        <a:off x="21228208" y="10808040"/>
                        <a:ext cx="6661739" cy="5711041"/>
                      </a:xfrm>
                      <a:prstGeom prst="rect">
                        <a:avLst/>
                      </a:prstGeom>
                      <a:solidFill>
                        <a:schemeClr val="bg1"/>
                      </a:solidFill>
                    </p:spPr>
                  </p:pic>
                </p:oleObj>
              </mc:Fallback>
            </mc:AlternateContent>
          </a:graphicData>
        </a:graphic>
      </p:graphicFrame>
      <p:sp>
        <p:nvSpPr>
          <p:cNvPr id="31" name="文本框 2">
            <a:extLst>
              <a:ext uri="{FF2B5EF4-FFF2-40B4-BE49-F238E27FC236}">
                <a16:creationId xmlns:a16="http://schemas.microsoft.com/office/drawing/2014/main" id="{4A784A29-D1CD-459B-B8C9-EBE97F74F6A8}"/>
              </a:ext>
            </a:extLst>
          </p:cNvPr>
          <p:cNvSpPr txBox="1">
            <a:spLocks noChangeArrowheads="1"/>
          </p:cNvSpPr>
          <p:nvPr/>
        </p:nvSpPr>
        <p:spPr bwMode="auto">
          <a:xfrm>
            <a:off x="14658978" y="16470789"/>
            <a:ext cx="13230969" cy="1132620"/>
          </a:xfrm>
          <a:prstGeom prst="rect">
            <a:avLst/>
          </a:prstGeom>
          <a:solidFill>
            <a:schemeClr val="bg1"/>
          </a:solidFill>
          <a:ln w="9525">
            <a:noFill/>
            <a:miter lim="800000"/>
            <a:headEnd/>
            <a:tailEnd/>
          </a:ln>
        </p:spPr>
        <p:txBody>
          <a:bodyPr rot="0" vert="horz" wrap="square" lIns="146305" tIns="73153" rIns="146305" bIns="73153" anchor="t" anchorCtr="0">
            <a:spAutoFit/>
          </a:bodyPr>
          <a:lstStyle/>
          <a:p>
            <a:pPr indent="189992" algn="ctr"/>
            <a:r>
              <a:rPr lang="en-US" altLang="zh-CN" sz="3200" dirty="0">
                <a:latin typeface="Times New Roman" panose="02020603050405020304" pitchFamily="18" charset="0"/>
                <a:ea typeface="宋体" panose="02010600030101010101" pitchFamily="2" charset="-122"/>
              </a:rPr>
              <a:t>(a)                                                        (b) </a:t>
            </a:r>
          </a:p>
          <a:p>
            <a:pPr indent="189992" algn="ctr"/>
            <a:r>
              <a:rPr lang="en-US" altLang="zh-CN" sz="3200" dirty="0">
                <a:latin typeface="Times New Roman" panose="02020603050405020304" pitchFamily="18" charset="0"/>
                <a:ea typeface="宋体" panose="02010600030101010101" pitchFamily="2" charset="-122"/>
              </a:rPr>
              <a:t>Fig. 4. Simulated </a:t>
            </a:r>
            <a:r>
              <a:rPr lang="zh-CN" altLang="zh-CN" sz="3200" dirty="0">
                <a:latin typeface="Times New Roman" panose="02020603050405020304" pitchFamily="18" charset="0"/>
                <a:ea typeface="宋体" panose="02010600030101010101" pitchFamily="2" charset="-122"/>
              </a:rPr>
              <a:t> </a:t>
            </a:r>
            <a:r>
              <a:rPr lang="en-US" altLang="zh-CN" sz="3200" dirty="0">
                <a:latin typeface="Times New Roman" panose="02020603050405020304" pitchFamily="18" charset="0"/>
                <a:ea typeface="宋体" panose="02010600030101010101" pitchFamily="2" charset="-122"/>
              </a:rPr>
              <a:t>axial ratio.  (a) Ka-band (b) K-band</a:t>
            </a:r>
            <a:endParaRPr lang="zh-CN" altLang="zh-CN" sz="3200" dirty="0">
              <a:latin typeface="Times New Roman" panose="02020603050405020304" pitchFamily="18" charset="0"/>
              <a:ea typeface="宋体" panose="02010600030101010101" pitchFamily="2" charset="-122"/>
            </a:endParaRPr>
          </a:p>
        </p:txBody>
      </p:sp>
      <p:graphicFrame>
        <p:nvGraphicFramePr>
          <p:cNvPr id="33" name="对象 32">
            <a:extLst>
              <a:ext uri="{FF2B5EF4-FFF2-40B4-BE49-F238E27FC236}">
                <a16:creationId xmlns:a16="http://schemas.microsoft.com/office/drawing/2014/main" id="{736964EA-1957-4915-9A91-BD6BD0011A24}"/>
              </a:ext>
            </a:extLst>
          </p:cNvPr>
          <p:cNvGraphicFramePr>
            <a:graphicFrameLocks noChangeAspect="1"/>
          </p:cNvGraphicFramePr>
          <p:nvPr/>
        </p:nvGraphicFramePr>
        <p:xfrm>
          <a:off x="14658978" y="19550627"/>
          <a:ext cx="6658054" cy="5413342"/>
        </p:xfrm>
        <a:graphic>
          <a:graphicData uri="http://schemas.openxmlformats.org/presentationml/2006/ole">
            <mc:AlternateContent xmlns:mc="http://schemas.openxmlformats.org/markup-compatibility/2006">
              <mc:Choice xmlns:v="urn:schemas-microsoft-com:vml" Requires="v">
                <p:oleObj name="Graph" r:id="rId13" imgW="4631968" imgH="3536183" progId="Origin95.Graph">
                  <p:embed/>
                </p:oleObj>
              </mc:Choice>
              <mc:Fallback>
                <p:oleObj name="Graph" r:id="rId13" imgW="4631968" imgH="3536183" progId="Origin95.Graph">
                  <p:embed/>
                  <p:pic>
                    <p:nvPicPr>
                      <p:cNvPr id="33" name="对象 32">
                        <a:extLst>
                          <a:ext uri="{FF2B5EF4-FFF2-40B4-BE49-F238E27FC236}">
                            <a16:creationId xmlns:a16="http://schemas.microsoft.com/office/drawing/2014/main" id="{736964EA-1957-4915-9A91-BD6BD0011A24}"/>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l="6242" t="6718" r="16319" b="9114"/>
                      <a:stretch>
                        <a:fillRect/>
                      </a:stretch>
                    </p:blipFill>
                    <p:spPr bwMode="auto">
                      <a:xfrm>
                        <a:off x="14658978" y="19550627"/>
                        <a:ext cx="6658054" cy="5413342"/>
                      </a:xfrm>
                      <a:prstGeom prst="rect">
                        <a:avLst/>
                      </a:prstGeom>
                      <a:solidFill>
                        <a:schemeClr val="bg1"/>
                      </a:solidFill>
                    </p:spPr>
                  </p:pic>
                </p:oleObj>
              </mc:Fallback>
            </mc:AlternateContent>
          </a:graphicData>
        </a:graphic>
      </p:graphicFrame>
      <p:graphicFrame>
        <p:nvGraphicFramePr>
          <p:cNvPr id="35" name="对象 34">
            <a:extLst>
              <a:ext uri="{FF2B5EF4-FFF2-40B4-BE49-F238E27FC236}">
                <a16:creationId xmlns:a16="http://schemas.microsoft.com/office/drawing/2014/main" id="{7EC56AFC-59D7-4CC2-81A3-2D9C169B5943}"/>
              </a:ext>
            </a:extLst>
          </p:cNvPr>
          <p:cNvGraphicFramePr>
            <a:graphicFrameLocks noChangeAspect="1"/>
          </p:cNvGraphicFramePr>
          <p:nvPr/>
        </p:nvGraphicFramePr>
        <p:xfrm>
          <a:off x="21285287" y="19685615"/>
          <a:ext cx="6603913" cy="5413342"/>
        </p:xfrm>
        <a:graphic>
          <a:graphicData uri="http://schemas.openxmlformats.org/presentationml/2006/ole">
            <mc:AlternateContent xmlns:mc="http://schemas.openxmlformats.org/markup-compatibility/2006">
              <mc:Choice xmlns:v="urn:schemas-microsoft-com:vml" Requires="v">
                <p:oleObj name="Graph" r:id="rId15" imgW="4631968" imgH="3536183" progId="Origin95.Graph">
                  <p:embed/>
                </p:oleObj>
              </mc:Choice>
              <mc:Fallback>
                <p:oleObj name="Graph" r:id="rId15" imgW="4631968" imgH="3536183" progId="Origin95.Graph">
                  <p:embed/>
                  <p:pic>
                    <p:nvPicPr>
                      <p:cNvPr id="35" name="对象 34">
                        <a:extLst>
                          <a:ext uri="{FF2B5EF4-FFF2-40B4-BE49-F238E27FC236}">
                            <a16:creationId xmlns:a16="http://schemas.microsoft.com/office/drawing/2014/main" id="{7EC56AFC-59D7-4CC2-81A3-2D9C169B5943}"/>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l="6599" t="6979" r="16339" b="9610"/>
                      <a:stretch>
                        <a:fillRect/>
                      </a:stretch>
                    </p:blipFill>
                    <p:spPr bwMode="auto">
                      <a:xfrm>
                        <a:off x="21285287" y="19685615"/>
                        <a:ext cx="6603913" cy="5413342"/>
                      </a:xfrm>
                      <a:prstGeom prst="rect">
                        <a:avLst/>
                      </a:prstGeom>
                      <a:solidFill>
                        <a:schemeClr val="bg1"/>
                      </a:solidFill>
                    </p:spPr>
                  </p:pic>
                </p:oleObj>
              </mc:Fallback>
            </mc:AlternateContent>
          </a:graphicData>
        </a:graphic>
      </p:graphicFrame>
      <p:sp>
        <p:nvSpPr>
          <p:cNvPr id="36" name="文本框 2">
            <a:extLst>
              <a:ext uri="{FF2B5EF4-FFF2-40B4-BE49-F238E27FC236}">
                <a16:creationId xmlns:a16="http://schemas.microsoft.com/office/drawing/2014/main" id="{574B33B9-95A8-4302-B2F8-6F9AC0DD670B}"/>
              </a:ext>
            </a:extLst>
          </p:cNvPr>
          <p:cNvSpPr txBox="1">
            <a:spLocks noChangeArrowheads="1"/>
          </p:cNvSpPr>
          <p:nvPr/>
        </p:nvSpPr>
        <p:spPr bwMode="auto">
          <a:xfrm>
            <a:off x="14658978" y="24963969"/>
            <a:ext cx="13230969" cy="1132620"/>
          </a:xfrm>
          <a:prstGeom prst="rect">
            <a:avLst/>
          </a:prstGeom>
          <a:solidFill>
            <a:schemeClr val="bg1"/>
          </a:solidFill>
          <a:ln w="9525">
            <a:noFill/>
            <a:miter lim="800000"/>
            <a:headEnd/>
            <a:tailEnd/>
          </a:ln>
        </p:spPr>
        <p:txBody>
          <a:bodyPr rot="0" vert="horz" wrap="square" lIns="146305" tIns="73153" rIns="146305" bIns="73153" anchor="t" anchorCtr="0">
            <a:spAutoFit/>
          </a:bodyPr>
          <a:lstStyle/>
          <a:p>
            <a:pPr indent="189992" algn="ctr"/>
            <a:r>
              <a:rPr lang="en-US" altLang="zh-CN" sz="3200" dirty="0">
                <a:latin typeface="Times New Roman" panose="02020603050405020304" pitchFamily="18" charset="0"/>
                <a:ea typeface="宋体" panose="02010600030101010101" pitchFamily="2" charset="-122"/>
              </a:rPr>
              <a:t>     (a)                                                            (b) </a:t>
            </a:r>
          </a:p>
          <a:p>
            <a:pPr indent="189992" algn="ctr"/>
            <a:r>
              <a:rPr lang="en-US" altLang="zh-CN" sz="3200" dirty="0">
                <a:effectLst/>
                <a:latin typeface="Times New Roman" panose="02020603050405020304" pitchFamily="18" charset="0"/>
                <a:ea typeface="宋体" panose="02010600030101010101" pitchFamily="2" charset="-122"/>
              </a:rPr>
              <a:t>Fig. 5. Simulated radiation patterns of Ka-band. (a) φ=0</a:t>
            </a:r>
            <a:r>
              <a:rPr lang="zh-CN" altLang="zh-CN" sz="32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3200" dirty="0">
                <a:effectLst/>
                <a:latin typeface="Times New Roman" panose="02020603050405020304" pitchFamily="18" charset="0"/>
                <a:ea typeface="宋体" panose="02010600030101010101" pitchFamily="2" charset="-122"/>
              </a:rPr>
              <a:t>(b)φ=90</a:t>
            </a:r>
            <a:r>
              <a:rPr lang="zh-CN" altLang="zh-CN" sz="3200" dirty="0">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zh-CN" sz="3200" dirty="0">
              <a:latin typeface="Times New Roman" panose="02020603050405020304" pitchFamily="18" charset="0"/>
              <a:ea typeface="宋体" panose="02010600030101010101" pitchFamily="2" charset="-122"/>
            </a:endParaRPr>
          </a:p>
        </p:txBody>
      </p:sp>
      <p:graphicFrame>
        <p:nvGraphicFramePr>
          <p:cNvPr id="38" name="对象 37">
            <a:extLst>
              <a:ext uri="{FF2B5EF4-FFF2-40B4-BE49-F238E27FC236}">
                <a16:creationId xmlns:a16="http://schemas.microsoft.com/office/drawing/2014/main" id="{D01E7858-D96D-4F85-8B43-7658E8CDD553}"/>
              </a:ext>
            </a:extLst>
          </p:cNvPr>
          <p:cNvGraphicFramePr>
            <a:graphicFrameLocks noChangeAspect="1"/>
          </p:cNvGraphicFramePr>
          <p:nvPr/>
        </p:nvGraphicFramePr>
        <p:xfrm>
          <a:off x="14658978" y="26089582"/>
          <a:ext cx="6668353" cy="5583983"/>
        </p:xfrm>
        <a:graphic>
          <a:graphicData uri="http://schemas.openxmlformats.org/presentationml/2006/ole">
            <mc:AlternateContent xmlns:mc="http://schemas.openxmlformats.org/markup-compatibility/2006">
              <mc:Choice xmlns:v="urn:schemas-microsoft-com:vml" Requires="v">
                <p:oleObj name="Graph" r:id="rId17" imgW="4631968" imgH="3536183" progId="Origin95.Graph">
                  <p:embed/>
                </p:oleObj>
              </mc:Choice>
              <mc:Fallback>
                <p:oleObj name="Graph" r:id="rId17" imgW="4631968" imgH="3536183" progId="Origin95.Graph">
                  <p:embed/>
                  <p:pic>
                    <p:nvPicPr>
                      <p:cNvPr id="38" name="对象 37">
                        <a:extLst>
                          <a:ext uri="{FF2B5EF4-FFF2-40B4-BE49-F238E27FC236}">
                            <a16:creationId xmlns:a16="http://schemas.microsoft.com/office/drawing/2014/main" id="{D01E7858-D96D-4F85-8B43-7658E8CDD553}"/>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l="6421" t="6485" r="16518" b="8907"/>
                      <a:stretch>
                        <a:fillRect/>
                      </a:stretch>
                    </p:blipFill>
                    <p:spPr bwMode="auto">
                      <a:xfrm>
                        <a:off x="14658978" y="26089582"/>
                        <a:ext cx="6668353" cy="5583983"/>
                      </a:xfrm>
                      <a:prstGeom prst="rect">
                        <a:avLst/>
                      </a:prstGeom>
                      <a:solidFill>
                        <a:schemeClr val="bg1"/>
                      </a:solidFill>
                    </p:spPr>
                  </p:pic>
                </p:oleObj>
              </mc:Fallback>
            </mc:AlternateContent>
          </a:graphicData>
        </a:graphic>
      </p:graphicFrame>
      <p:graphicFrame>
        <p:nvGraphicFramePr>
          <p:cNvPr id="40" name="对象 39">
            <a:extLst>
              <a:ext uri="{FF2B5EF4-FFF2-40B4-BE49-F238E27FC236}">
                <a16:creationId xmlns:a16="http://schemas.microsoft.com/office/drawing/2014/main" id="{16F5A554-2492-4AFC-8720-33EB2A4250DF}"/>
              </a:ext>
            </a:extLst>
          </p:cNvPr>
          <p:cNvGraphicFramePr>
            <a:graphicFrameLocks noChangeAspect="1"/>
          </p:cNvGraphicFramePr>
          <p:nvPr/>
        </p:nvGraphicFramePr>
        <p:xfrm>
          <a:off x="21294480" y="26064816"/>
          <a:ext cx="6595468" cy="5608750"/>
        </p:xfrm>
        <a:graphic>
          <a:graphicData uri="http://schemas.openxmlformats.org/presentationml/2006/ole">
            <mc:AlternateContent xmlns:mc="http://schemas.openxmlformats.org/markup-compatibility/2006">
              <mc:Choice xmlns:v="urn:schemas-microsoft-com:vml" Requires="v">
                <p:oleObj name="Graph" r:id="rId19" imgW="4631968" imgH="3536183" progId="Origin95.Graph">
                  <p:embed/>
                </p:oleObj>
              </mc:Choice>
              <mc:Fallback>
                <p:oleObj name="Graph" r:id="rId19" imgW="4631968" imgH="3536183" progId="Origin95.Graph">
                  <p:embed/>
                  <p:pic>
                    <p:nvPicPr>
                      <p:cNvPr id="40" name="对象 39">
                        <a:extLst>
                          <a:ext uri="{FF2B5EF4-FFF2-40B4-BE49-F238E27FC236}">
                            <a16:creationId xmlns:a16="http://schemas.microsoft.com/office/drawing/2014/main" id="{16F5A554-2492-4AFC-8720-33EB2A4250DF}"/>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l="6778" t="6250" r="16159" b="9375"/>
                      <a:stretch>
                        <a:fillRect/>
                      </a:stretch>
                    </p:blipFill>
                    <p:spPr bwMode="auto">
                      <a:xfrm>
                        <a:off x="21294480" y="26064816"/>
                        <a:ext cx="6595468" cy="5608750"/>
                      </a:xfrm>
                      <a:prstGeom prst="rect">
                        <a:avLst/>
                      </a:prstGeom>
                      <a:solidFill>
                        <a:schemeClr val="bg1"/>
                      </a:solidFill>
                    </p:spPr>
                  </p:pic>
                </p:oleObj>
              </mc:Fallback>
            </mc:AlternateContent>
          </a:graphicData>
        </a:graphic>
      </p:graphicFrame>
      <p:sp>
        <p:nvSpPr>
          <p:cNvPr id="41" name="文本框 2">
            <a:extLst>
              <a:ext uri="{FF2B5EF4-FFF2-40B4-BE49-F238E27FC236}">
                <a16:creationId xmlns:a16="http://schemas.microsoft.com/office/drawing/2014/main" id="{981AB944-63EB-403B-B1A6-752E5CD51274}"/>
              </a:ext>
            </a:extLst>
          </p:cNvPr>
          <p:cNvSpPr txBox="1">
            <a:spLocks noChangeArrowheads="1"/>
          </p:cNvSpPr>
          <p:nvPr/>
        </p:nvSpPr>
        <p:spPr bwMode="auto">
          <a:xfrm>
            <a:off x="14658978" y="31649015"/>
            <a:ext cx="13230969" cy="1132620"/>
          </a:xfrm>
          <a:prstGeom prst="rect">
            <a:avLst/>
          </a:prstGeom>
          <a:solidFill>
            <a:schemeClr val="bg1"/>
          </a:solidFill>
          <a:ln w="9525">
            <a:noFill/>
            <a:miter lim="800000"/>
            <a:headEnd/>
            <a:tailEnd/>
          </a:ln>
        </p:spPr>
        <p:txBody>
          <a:bodyPr rot="0" vert="horz" wrap="square" lIns="146305" tIns="73153" rIns="146305" bIns="73153" anchor="t" anchorCtr="0">
            <a:spAutoFit/>
          </a:bodyPr>
          <a:lstStyle/>
          <a:p>
            <a:pPr indent="189992" algn="ctr"/>
            <a:r>
              <a:rPr lang="en-US" altLang="zh-CN" sz="3200" dirty="0">
                <a:latin typeface="Times New Roman" panose="02020603050405020304" pitchFamily="18" charset="0"/>
                <a:ea typeface="宋体" panose="02010600030101010101" pitchFamily="2" charset="-122"/>
              </a:rPr>
              <a:t>     (a)                                                            (b) </a:t>
            </a:r>
          </a:p>
          <a:p>
            <a:pPr indent="189992" algn="ctr"/>
            <a:r>
              <a:rPr lang="en-US" altLang="zh-CN" sz="3200" dirty="0">
                <a:effectLst/>
                <a:latin typeface="Times New Roman" panose="02020603050405020304" pitchFamily="18" charset="0"/>
                <a:ea typeface="宋体" panose="02010600030101010101" pitchFamily="2" charset="-122"/>
              </a:rPr>
              <a:t>Fig. 6. Simulated radiation patterns of K-band. (a) φ=0</a:t>
            </a:r>
            <a:r>
              <a:rPr lang="zh-CN" altLang="zh-CN" sz="3200" dirty="0">
                <a:effectLst/>
                <a:latin typeface="Times New Roman" panose="02020603050405020304" pitchFamily="18" charset="0"/>
                <a:ea typeface="宋体" panose="02010600030101010101" pitchFamily="2" charset="-122"/>
                <a:cs typeface="Times New Roman" panose="02020603050405020304" pitchFamily="18" charset="0"/>
              </a:rPr>
              <a:t>°</a:t>
            </a:r>
            <a:r>
              <a:rPr lang="en-US" altLang="zh-CN" sz="3200" dirty="0">
                <a:effectLst/>
                <a:latin typeface="Times New Roman" panose="02020603050405020304" pitchFamily="18" charset="0"/>
                <a:ea typeface="宋体" panose="02010600030101010101" pitchFamily="2" charset="-122"/>
              </a:rPr>
              <a:t>(b)φ=90</a:t>
            </a:r>
            <a:r>
              <a:rPr lang="zh-CN" altLang="zh-CN" sz="3200" dirty="0">
                <a:effectLst/>
                <a:latin typeface="Times New Roman" panose="02020603050405020304" pitchFamily="18" charset="0"/>
                <a:ea typeface="宋体" panose="02010600030101010101" pitchFamily="2" charset="-122"/>
                <a:cs typeface="Times New Roman" panose="02020603050405020304" pitchFamily="18" charset="0"/>
              </a:rPr>
              <a:t>°</a:t>
            </a:r>
            <a:endParaRPr lang="zh-CN" altLang="zh-CN" sz="3200" dirty="0">
              <a:latin typeface="Times New Roman" panose="02020603050405020304" pitchFamily="18" charset="0"/>
              <a:ea typeface="宋体" panose="02010600030101010101" pitchFamily="2" charset="-122"/>
            </a:endParaRPr>
          </a:p>
        </p:txBody>
      </p:sp>
      <p:sp>
        <p:nvSpPr>
          <p:cNvPr id="46" name="文本框 2">
            <a:extLst>
              <a:ext uri="{FF2B5EF4-FFF2-40B4-BE49-F238E27FC236}">
                <a16:creationId xmlns:a16="http://schemas.microsoft.com/office/drawing/2014/main" id="{4B2CF030-03AE-41BE-A7A8-D82395556D55}"/>
              </a:ext>
            </a:extLst>
          </p:cNvPr>
          <p:cNvSpPr txBox="1">
            <a:spLocks noChangeArrowheads="1"/>
          </p:cNvSpPr>
          <p:nvPr/>
        </p:nvSpPr>
        <p:spPr bwMode="auto">
          <a:xfrm>
            <a:off x="14658978" y="35524596"/>
            <a:ext cx="13230969" cy="3594832"/>
          </a:xfrm>
          <a:prstGeom prst="rect">
            <a:avLst/>
          </a:prstGeom>
          <a:solidFill>
            <a:schemeClr val="bg1"/>
          </a:solidFill>
          <a:ln w="9525">
            <a:noFill/>
            <a:miter lim="800000"/>
            <a:headEnd/>
            <a:tailEnd/>
          </a:ln>
        </p:spPr>
        <p:txBody>
          <a:bodyPr rot="0" vert="horz" wrap="square" lIns="146305" tIns="73153" rIns="146305" bIns="73153" anchor="t" anchorCtr="0">
            <a:spAutoFit/>
          </a:bodyPr>
          <a:lstStyle/>
          <a:p>
            <a:pPr indent="189992" algn="just"/>
            <a:r>
              <a:rPr lang="en-US" altLang="zh-CN" sz="3200" dirty="0">
                <a:latin typeface="Times New Roman" panose="02020603050405020304" pitchFamily="18" charset="0"/>
                <a:ea typeface="宋体" panose="02010600030101010101" pitchFamily="2" charset="-122"/>
              </a:rPr>
              <a:t>A dual-band dual-circularly-polarized antenna array working at K-band and Ka-band based on GW technology is presented.  The main work of this paper is 2×2 antenna array, which can be expanded in subsequent work. The proposed antenna can be used in satellite communications. Simulated results demonstrate that the proposed antenna array achieve the excellent characteristics of high gain, high efficiency, large power capacity, wide operating frequency band, and no need of interlayer welding.</a:t>
            </a:r>
            <a:endParaRPr lang="zh-CN" altLang="zh-CN" sz="3200" dirty="0">
              <a:latin typeface="Times New Roman" panose="02020603050405020304" pitchFamily="18" charset="0"/>
              <a:ea typeface="宋体" panose="02010600030101010101" pitchFamily="2" charset="-122"/>
            </a:endParaRPr>
          </a:p>
        </p:txBody>
      </p:sp>
      <p:sp>
        <p:nvSpPr>
          <p:cNvPr id="29" name="文本框 2">
            <a:extLst>
              <a:ext uri="{FF2B5EF4-FFF2-40B4-BE49-F238E27FC236}">
                <a16:creationId xmlns:a16="http://schemas.microsoft.com/office/drawing/2014/main" id="{AE26D03B-F03F-4B1F-8059-6CA742539415}"/>
              </a:ext>
            </a:extLst>
          </p:cNvPr>
          <p:cNvSpPr txBox="1">
            <a:spLocks noChangeArrowheads="1"/>
          </p:cNvSpPr>
          <p:nvPr/>
        </p:nvSpPr>
        <p:spPr bwMode="auto">
          <a:xfrm>
            <a:off x="777337" y="3593790"/>
            <a:ext cx="13230969" cy="738666"/>
          </a:xfrm>
          <a:prstGeom prst="rect">
            <a:avLst/>
          </a:prstGeom>
          <a:solidFill>
            <a:schemeClr val="tx2">
              <a:lumMod val="40000"/>
              <a:lumOff val="60000"/>
            </a:schemeClr>
          </a:solidFill>
          <a:ln w="9525">
            <a:noFill/>
            <a:miter lim="800000"/>
            <a:headEnd/>
            <a:tailEnd/>
          </a:ln>
        </p:spPr>
        <p:txBody>
          <a:bodyPr rot="0" vert="horz" wrap="square" lIns="146305" tIns="73153" rIns="146305" bIns="73153" anchor="t" anchorCtr="0">
            <a:spAutoFit/>
          </a:bodyPr>
          <a:lstStyle/>
          <a:p>
            <a:pPr indent="189992" algn="ctr"/>
            <a:r>
              <a:rPr lang="en-US" sz="3840" b="1" dirty="0">
                <a:latin typeface="Times New Roman" panose="02020603050405020304" pitchFamily="18" charset="0"/>
                <a:ea typeface="宋体" panose="02010600030101010101" pitchFamily="2" charset="-122"/>
              </a:rPr>
              <a:t>ABSTRACT</a:t>
            </a:r>
            <a:endParaRPr lang="zh-CN" altLang="en-US" sz="3200" dirty="0">
              <a:latin typeface="Times New Roman" panose="02020603050405020304" pitchFamily="18" charset="0"/>
              <a:ea typeface="宋体" panose="02010600030101010101" pitchFamily="2" charset="-122"/>
            </a:endParaRPr>
          </a:p>
        </p:txBody>
      </p:sp>
      <p:sp>
        <p:nvSpPr>
          <p:cNvPr id="32" name="文本框 2">
            <a:extLst>
              <a:ext uri="{FF2B5EF4-FFF2-40B4-BE49-F238E27FC236}">
                <a16:creationId xmlns:a16="http://schemas.microsoft.com/office/drawing/2014/main" id="{9CF5B5C4-C2FD-41B9-8944-4F4F7EADF350}"/>
              </a:ext>
            </a:extLst>
          </p:cNvPr>
          <p:cNvSpPr txBox="1">
            <a:spLocks noChangeArrowheads="1"/>
          </p:cNvSpPr>
          <p:nvPr/>
        </p:nvSpPr>
        <p:spPr bwMode="auto">
          <a:xfrm>
            <a:off x="777337" y="13838011"/>
            <a:ext cx="13230969" cy="738666"/>
          </a:xfrm>
          <a:prstGeom prst="rect">
            <a:avLst/>
          </a:prstGeom>
          <a:solidFill>
            <a:schemeClr val="tx2">
              <a:lumMod val="40000"/>
              <a:lumOff val="60000"/>
            </a:schemeClr>
          </a:solidFill>
          <a:ln w="9525">
            <a:noFill/>
            <a:miter lim="800000"/>
            <a:headEnd/>
            <a:tailEnd/>
          </a:ln>
        </p:spPr>
        <p:txBody>
          <a:bodyPr rot="0" vert="horz" wrap="square" lIns="146305" tIns="73153" rIns="146305" bIns="73153" anchor="t" anchorCtr="0">
            <a:spAutoFit/>
          </a:bodyPr>
          <a:lstStyle/>
          <a:p>
            <a:pPr indent="189992" algn="ctr"/>
            <a:r>
              <a:rPr lang="en-US" altLang="zh-CN" sz="3840" b="1" dirty="0">
                <a:latin typeface="Times New Roman" panose="02020603050405020304" pitchFamily="18" charset="0"/>
                <a:ea typeface="宋体" panose="02010600030101010101" pitchFamily="2" charset="-122"/>
              </a:rPr>
              <a:t>Ⅰ. INTRODUCTION</a:t>
            </a:r>
            <a:endParaRPr lang="zh-CN" altLang="en-US" sz="7680" dirty="0">
              <a:latin typeface="Times New Roman" panose="02020603050405020304" pitchFamily="18" charset="0"/>
              <a:ea typeface="宋体" panose="02010600030101010101" pitchFamily="2" charset="-122"/>
            </a:endParaRPr>
          </a:p>
        </p:txBody>
      </p:sp>
      <p:sp>
        <p:nvSpPr>
          <p:cNvPr id="34" name="文本框 2">
            <a:extLst>
              <a:ext uri="{FF2B5EF4-FFF2-40B4-BE49-F238E27FC236}">
                <a16:creationId xmlns:a16="http://schemas.microsoft.com/office/drawing/2014/main" id="{C38EA2A5-D7AD-4023-9FC0-84D4F625A78C}"/>
              </a:ext>
            </a:extLst>
          </p:cNvPr>
          <p:cNvSpPr txBox="1">
            <a:spLocks noChangeArrowheads="1"/>
          </p:cNvSpPr>
          <p:nvPr/>
        </p:nvSpPr>
        <p:spPr bwMode="auto">
          <a:xfrm>
            <a:off x="777336" y="27765756"/>
            <a:ext cx="13230969" cy="738666"/>
          </a:xfrm>
          <a:prstGeom prst="rect">
            <a:avLst/>
          </a:prstGeom>
          <a:solidFill>
            <a:schemeClr val="tx2">
              <a:lumMod val="40000"/>
              <a:lumOff val="60000"/>
            </a:schemeClr>
          </a:solidFill>
          <a:ln w="9525">
            <a:noFill/>
            <a:miter lim="800000"/>
            <a:headEnd/>
            <a:tailEnd/>
          </a:ln>
        </p:spPr>
        <p:txBody>
          <a:bodyPr rot="0" vert="horz" wrap="square" lIns="146305" tIns="73153" rIns="146305" bIns="73153" anchor="t" anchorCtr="0">
            <a:spAutoFit/>
          </a:bodyPr>
          <a:lstStyle/>
          <a:p>
            <a:pPr indent="189992" algn="ctr"/>
            <a:r>
              <a:rPr lang="en-US" altLang="zh-CN" sz="3840" b="1" dirty="0">
                <a:latin typeface="Times New Roman" panose="02020603050405020304" pitchFamily="18" charset="0"/>
                <a:ea typeface="宋体" panose="02010600030101010101" pitchFamily="2" charset="-122"/>
              </a:rPr>
              <a:t>Ⅱ. 2×2 ARRAY ANTENNA</a:t>
            </a:r>
            <a:endParaRPr lang="zh-CN" altLang="zh-CN" sz="3840" b="1" dirty="0">
              <a:latin typeface="Times New Roman" panose="02020603050405020304" pitchFamily="18" charset="0"/>
              <a:ea typeface="宋体" panose="02010600030101010101" pitchFamily="2" charset="-122"/>
            </a:endParaRPr>
          </a:p>
        </p:txBody>
      </p:sp>
      <p:sp>
        <p:nvSpPr>
          <p:cNvPr id="37" name="文本框 2">
            <a:extLst>
              <a:ext uri="{FF2B5EF4-FFF2-40B4-BE49-F238E27FC236}">
                <a16:creationId xmlns:a16="http://schemas.microsoft.com/office/drawing/2014/main" id="{76E629B2-6258-4DEB-A5F1-AE7456D52156}"/>
              </a:ext>
            </a:extLst>
          </p:cNvPr>
          <p:cNvSpPr txBox="1">
            <a:spLocks noChangeArrowheads="1"/>
          </p:cNvSpPr>
          <p:nvPr/>
        </p:nvSpPr>
        <p:spPr bwMode="auto">
          <a:xfrm>
            <a:off x="14658978" y="3563497"/>
            <a:ext cx="13230969" cy="738666"/>
          </a:xfrm>
          <a:prstGeom prst="rect">
            <a:avLst/>
          </a:prstGeom>
          <a:solidFill>
            <a:schemeClr val="tx2">
              <a:lumMod val="40000"/>
              <a:lumOff val="60000"/>
            </a:schemeClr>
          </a:solidFill>
          <a:ln w="9525">
            <a:noFill/>
            <a:miter lim="800000"/>
            <a:headEnd/>
            <a:tailEnd/>
          </a:ln>
        </p:spPr>
        <p:txBody>
          <a:bodyPr rot="0" vert="horz" wrap="square" lIns="146305" tIns="73153" rIns="146305" bIns="73153" anchor="t" anchorCtr="0">
            <a:spAutoFit/>
          </a:bodyPr>
          <a:lstStyle/>
          <a:p>
            <a:pPr indent="189992" algn="ctr"/>
            <a:r>
              <a:rPr lang="en-US" altLang="zh-CN" sz="3840" b="1" dirty="0">
                <a:latin typeface="Times New Roman" panose="02020603050405020304" pitchFamily="18" charset="0"/>
                <a:ea typeface="宋体" panose="02010600030101010101" pitchFamily="2" charset="-122"/>
              </a:rPr>
              <a:t>Ⅲ. SIMULATED RESULTS</a:t>
            </a:r>
            <a:endParaRPr lang="zh-CN" altLang="zh-CN" sz="3840" b="1" dirty="0">
              <a:latin typeface="Times New Roman" panose="02020603050405020304" pitchFamily="18" charset="0"/>
              <a:ea typeface="宋体" panose="02010600030101010101" pitchFamily="2" charset="-122"/>
            </a:endParaRPr>
          </a:p>
        </p:txBody>
      </p:sp>
      <p:sp>
        <p:nvSpPr>
          <p:cNvPr id="39" name="文本框 2">
            <a:extLst>
              <a:ext uri="{FF2B5EF4-FFF2-40B4-BE49-F238E27FC236}">
                <a16:creationId xmlns:a16="http://schemas.microsoft.com/office/drawing/2014/main" id="{30FE74DF-F028-4AD4-9855-9B43A7B579D7}"/>
              </a:ext>
            </a:extLst>
          </p:cNvPr>
          <p:cNvSpPr txBox="1">
            <a:spLocks noChangeArrowheads="1"/>
          </p:cNvSpPr>
          <p:nvPr/>
        </p:nvSpPr>
        <p:spPr bwMode="auto">
          <a:xfrm>
            <a:off x="14658978" y="34764652"/>
            <a:ext cx="13230969" cy="738666"/>
          </a:xfrm>
          <a:prstGeom prst="rect">
            <a:avLst/>
          </a:prstGeom>
          <a:solidFill>
            <a:schemeClr val="tx2">
              <a:lumMod val="40000"/>
              <a:lumOff val="60000"/>
            </a:schemeClr>
          </a:solidFill>
          <a:ln w="9525">
            <a:noFill/>
            <a:miter lim="800000"/>
            <a:headEnd/>
            <a:tailEnd/>
          </a:ln>
        </p:spPr>
        <p:txBody>
          <a:bodyPr rot="0" vert="horz" wrap="square" lIns="146305" tIns="73153" rIns="146305" bIns="73153" anchor="t" anchorCtr="0">
            <a:spAutoFit/>
          </a:bodyPr>
          <a:lstStyle/>
          <a:p>
            <a:pPr indent="189992" algn="ctr"/>
            <a:r>
              <a:rPr lang="en-US" altLang="zh-CN" sz="3840" b="1" dirty="0">
                <a:latin typeface="Times New Roman" panose="02020603050405020304" pitchFamily="18" charset="0"/>
                <a:ea typeface="宋体" panose="02010600030101010101" pitchFamily="2" charset="-122"/>
              </a:rPr>
              <a:t>Ⅳ. CONCLUSION</a:t>
            </a:r>
            <a:endParaRPr lang="zh-CN" altLang="zh-CN" sz="3840" b="1" dirty="0">
              <a:latin typeface="Times New Roman" panose="02020603050405020304" pitchFamily="18" charset="0"/>
              <a:ea typeface="宋体" panose="02010600030101010101" pitchFamily="2" charset="-122"/>
            </a:endParaRPr>
          </a:p>
        </p:txBody>
      </p:sp>
      <p:sp>
        <p:nvSpPr>
          <p:cNvPr id="42" name="文本框 2">
            <a:extLst>
              <a:ext uri="{FF2B5EF4-FFF2-40B4-BE49-F238E27FC236}">
                <a16:creationId xmlns:a16="http://schemas.microsoft.com/office/drawing/2014/main" id="{AE4ADCFA-2D1D-4925-8C91-8F1ECFF10ABD}"/>
              </a:ext>
            </a:extLst>
          </p:cNvPr>
          <p:cNvSpPr txBox="1">
            <a:spLocks noChangeArrowheads="1"/>
          </p:cNvSpPr>
          <p:nvPr/>
        </p:nvSpPr>
        <p:spPr bwMode="auto">
          <a:xfrm>
            <a:off x="14658978" y="39615908"/>
            <a:ext cx="13230969" cy="738666"/>
          </a:xfrm>
          <a:prstGeom prst="rect">
            <a:avLst/>
          </a:prstGeom>
          <a:solidFill>
            <a:schemeClr val="tx2">
              <a:lumMod val="40000"/>
              <a:lumOff val="60000"/>
            </a:schemeClr>
          </a:solidFill>
          <a:ln w="9525">
            <a:noFill/>
            <a:miter lim="800000"/>
            <a:headEnd/>
            <a:tailEnd/>
          </a:ln>
        </p:spPr>
        <p:txBody>
          <a:bodyPr rot="0" vert="horz" wrap="square" lIns="146305" tIns="73153" rIns="146305" bIns="73153" anchor="t" anchorCtr="0">
            <a:spAutoFit/>
          </a:bodyPr>
          <a:lstStyle/>
          <a:p>
            <a:pPr indent="189992" algn="ctr"/>
            <a:r>
              <a:rPr lang="en-US" altLang="zh-CN" sz="3840" b="1" dirty="0">
                <a:latin typeface="Times New Roman" panose="02020603050405020304" pitchFamily="18" charset="0"/>
                <a:ea typeface="宋体" panose="02010600030101010101" pitchFamily="2" charset="-122"/>
              </a:rPr>
              <a:t>Ⅴ. ACKNOWLEDGMENT</a:t>
            </a:r>
            <a:endParaRPr lang="zh-CN" altLang="zh-CN" sz="3840" b="1" dirty="0">
              <a:latin typeface="Times New Roman" panose="02020603050405020304" pitchFamily="18" charset="0"/>
              <a:ea typeface="宋体" panose="02010600030101010101" pitchFamily="2" charset="-122"/>
            </a:endParaRPr>
          </a:p>
        </p:txBody>
      </p:sp>
      <p:sp>
        <p:nvSpPr>
          <p:cNvPr id="43" name="文本框 2">
            <a:extLst>
              <a:ext uri="{FF2B5EF4-FFF2-40B4-BE49-F238E27FC236}">
                <a16:creationId xmlns:a16="http://schemas.microsoft.com/office/drawing/2014/main" id="{088E6B5B-CCD0-4979-B792-E09DCD43E4F8}"/>
              </a:ext>
            </a:extLst>
          </p:cNvPr>
          <p:cNvSpPr txBox="1">
            <a:spLocks noChangeArrowheads="1"/>
          </p:cNvSpPr>
          <p:nvPr/>
        </p:nvSpPr>
        <p:spPr bwMode="auto">
          <a:xfrm>
            <a:off x="14658978" y="40387804"/>
            <a:ext cx="13230969" cy="2117505"/>
          </a:xfrm>
          <a:prstGeom prst="rect">
            <a:avLst/>
          </a:prstGeom>
          <a:solidFill>
            <a:schemeClr val="bg1"/>
          </a:solidFill>
          <a:ln w="9525">
            <a:noFill/>
            <a:miter lim="800000"/>
            <a:headEnd/>
            <a:tailEnd/>
          </a:ln>
        </p:spPr>
        <p:txBody>
          <a:bodyPr rot="0" vert="horz" wrap="square" lIns="146305" tIns="73153" rIns="146305" bIns="73153" anchor="t" anchorCtr="0">
            <a:spAutoFit/>
          </a:bodyPr>
          <a:lstStyle/>
          <a:p>
            <a:pPr indent="189992" algn="just"/>
            <a:r>
              <a:rPr lang="en-US" altLang="zh-CN" sz="3200" dirty="0">
                <a:latin typeface="Times New Roman" panose="02020603050405020304" pitchFamily="18" charset="0"/>
                <a:ea typeface="宋体" panose="02010600030101010101" pitchFamily="2" charset="-122"/>
              </a:rPr>
              <a:t>This work was supported in part by the Key Research and Development Project of Shaanxi Province under Grant No. 2019GY-007, the National Natural Science Foundation of China under Grant No. 61801369, and the Fundamental Research Funds for the Central Universities.</a:t>
            </a:r>
            <a:endParaRPr lang="zh-CN" altLang="zh-CN" sz="3200" dirty="0">
              <a:latin typeface="Times New Roman" panose="02020603050405020304" pitchFamily="18" charset="0"/>
              <a:ea typeface="宋体" panose="02010600030101010101" pitchFamily="2" charset="-122"/>
            </a:endParaRPr>
          </a:p>
        </p:txBody>
      </p:sp>
      <p:sp>
        <p:nvSpPr>
          <p:cNvPr id="44" name="文本框 2">
            <a:extLst>
              <a:ext uri="{FF2B5EF4-FFF2-40B4-BE49-F238E27FC236}">
                <a16:creationId xmlns:a16="http://schemas.microsoft.com/office/drawing/2014/main" id="{71B544E7-668E-4F2A-8CEE-2ABC0199923C}"/>
              </a:ext>
            </a:extLst>
          </p:cNvPr>
          <p:cNvSpPr txBox="1">
            <a:spLocks noChangeArrowheads="1"/>
          </p:cNvSpPr>
          <p:nvPr/>
        </p:nvSpPr>
        <p:spPr bwMode="auto">
          <a:xfrm>
            <a:off x="14658978" y="32705523"/>
            <a:ext cx="13230969" cy="1625062"/>
          </a:xfrm>
          <a:prstGeom prst="rect">
            <a:avLst/>
          </a:prstGeom>
          <a:solidFill>
            <a:schemeClr val="bg1"/>
          </a:solidFill>
          <a:ln w="9525">
            <a:noFill/>
            <a:miter lim="800000"/>
            <a:headEnd/>
            <a:tailEnd/>
          </a:ln>
        </p:spPr>
        <p:txBody>
          <a:bodyPr rot="0" vert="horz" wrap="square" lIns="146305" tIns="73153" rIns="146305" bIns="73153" anchor="t" anchorCtr="0">
            <a:spAutoFit/>
          </a:bodyPr>
          <a:lstStyle/>
          <a:p>
            <a:pPr indent="189992" algn="just"/>
            <a:r>
              <a:rPr lang="en-US" altLang="zh-CN" sz="3200" dirty="0">
                <a:latin typeface="Times New Roman" panose="02020603050405020304" pitchFamily="18" charset="0"/>
                <a:ea typeface="宋体" panose="02010600030101010101" pitchFamily="2" charset="-122"/>
              </a:rPr>
              <a:t>Fig. 5 shows the antenna radiating right-handed circularly polarized waves at high frequency with a gain of 14.5dB. Fig. 6 shows the antenna radiating left-handed circularly polarized waves at low frequency with a gain of 13.8dB. </a:t>
            </a:r>
            <a:endParaRPr lang="zh-CN" altLang="zh-CN" sz="3200" dirty="0">
              <a:latin typeface="Times New Roman" panose="02020603050405020304" pitchFamily="18" charset="0"/>
              <a:ea typeface="宋体" panose="02010600030101010101" pitchFamily="2" charset="-122"/>
            </a:endParaRPr>
          </a:p>
        </p:txBody>
      </p:sp>
      <p:sp>
        <p:nvSpPr>
          <p:cNvPr id="47" name="文本框 2">
            <a:extLst>
              <a:ext uri="{FF2B5EF4-FFF2-40B4-BE49-F238E27FC236}">
                <a16:creationId xmlns:a16="http://schemas.microsoft.com/office/drawing/2014/main" id="{50538864-D8EC-4D64-A84C-1D0A6D786180}"/>
              </a:ext>
            </a:extLst>
          </p:cNvPr>
          <p:cNvSpPr txBox="1">
            <a:spLocks noChangeArrowheads="1"/>
          </p:cNvSpPr>
          <p:nvPr/>
        </p:nvSpPr>
        <p:spPr bwMode="auto">
          <a:xfrm>
            <a:off x="14658978" y="17568110"/>
            <a:ext cx="13230969" cy="2117505"/>
          </a:xfrm>
          <a:prstGeom prst="rect">
            <a:avLst/>
          </a:prstGeom>
          <a:solidFill>
            <a:schemeClr val="bg1"/>
          </a:solidFill>
          <a:ln w="9525">
            <a:noFill/>
            <a:miter lim="800000"/>
            <a:headEnd/>
            <a:tailEnd/>
          </a:ln>
        </p:spPr>
        <p:txBody>
          <a:bodyPr rot="0" vert="horz" wrap="square" lIns="146305" tIns="73153" rIns="146305" bIns="73153" anchor="t" anchorCtr="0">
            <a:spAutoFit/>
          </a:bodyPr>
          <a:lstStyle/>
          <a:p>
            <a:pPr indent="189992" algn="just"/>
            <a:r>
              <a:rPr lang="en-US" altLang="zh-CN" sz="3200" dirty="0">
                <a:latin typeface="Times New Roman" panose="02020603050405020304" pitchFamily="18" charset="0"/>
                <a:ea typeface="宋体" panose="02010600030101010101" pitchFamily="2" charset="-122"/>
              </a:rPr>
              <a:t>In Fig. 3, S11 is below -10dB from 27.6GHz to 29.74GHz (FBW=7.46%). S22 is below -10dB from 17.49GHz to 21.81GHz (FBW=19.95%). In Fig. 4, axial ratio is below 3dB from 27.5GHz to 29GHz (FBW=5.31) and 19.2GHz to 20.4GHz (FBW=6.06%).</a:t>
            </a:r>
            <a:endParaRPr lang="zh-CN" altLang="zh-CN" sz="3200" dirty="0">
              <a:latin typeface="Times New Roman" panose="02020603050405020304" pitchFamily="18" charset="0"/>
              <a:ea typeface="宋体" panose="02010600030101010101" pitchFamily="2" charset="-122"/>
            </a:endParaRPr>
          </a:p>
        </p:txBody>
      </p:sp>
      <p:pic>
        <p:nvPicPr>
          <p:cNvPr id="3" name="图片 2">
            <a:extLst>
              <a:ext uri="{FF2B5EF4-FFF2-40B4-BE49-F238E27FC236}">
                <a16:creationId xmlns:a16="http://schemas.microsoft.com/office/drawing/2014/main" id="{C2836E4B-A0D6-4E55-9EC8-D3D1221FA111}"/>
              </a:ext>
            </a:extLst>
          </p:cNvPr>
          <p:cNvPicPr>
            <a:picLocks noChangeAspect="1"/>
          </p:cNvPicPr>
          <p:nvPr/>
        </p:nvPicPr>
        <p:blipFill rotWithShape="1">
          <a:blip r:embed="rId21"/>
          <a:srcRect t="5773" b="2744"/>
          <a:stretch/>
        </p:blipFill>
        <p:spPr>
          <a:xfrm>
            <a:off x="777335" y="19115777"/>
            <a:ext cx="13230969" cy="7462121"/>
          </a:xfrm>
          <a:prstGeom prst="rect">
            <a:avLst/>
          </a:prstGeom>
        </p:spPr>
      </p:pic>
    </p:spTree>
    <p:extLst>
      <p:ext uri="{BB962C8B-B14F-4D97-AF65-F5344CB8AC3E}">
        <p14:creationId xmlns:p14="http://schemas.microsoft.com/office/powerpoint/2010/main" val="1371657212"/>
      </p:ext>
    </p:extLst>
  </p:cSld>
  <p:clrMapOvr>
    <a:masterClrMapping/>
  </p:clrMapOvr>
  <mc:AlternateContent xmlns:mc="http://schemas.openxmlformats.org/markup-compatibility/2006" xmlns:p14="http://schemas.microsoft.com/office/powerpoint/2010/main">
    <mc:Choice Requires="p14">
      <p:transition spd="slow" p14:dur="1500" advClick="0" advTm="1200">
        <p:random/>
      </p:transition>
    </mc:Choice>
    <mc:Fallback xmlns="">
      <p:transition spd="slow" advClick="0" advTm="1200">
        <p:random/>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www.99ppt.com"/>
</p:tagLst>
</file>

<file path=ppt/theme/theme1.xml><?xml version="1.0" encoding="utf-8"?>
<a:theme xmlns:a="http://schemas.openxmlformats.org/drawingml/2006/main" name="www.99ppt.co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2523</TotalTime>
  <Words>971</Words>
  <Application>Microsoft Office PowerPoint</Application>
  <PresentationFormat>自定义</PresentationFormat>
  <Paragraphs>30</Paragraphs>
  <Slides>1</Slides>
  <Notes>1</Notes>
  <HiddenSlides>0</HiddenSlides>
  <MMClips>0</MMClips>
  <ScaleCrop>false</ScaleCrop>
  <HeadingPairs>
    <vt:vector size="8" baseType="variant">
      <vt:variant>
        <vt:lpstr>已用的字体</vt:lpstr>
      </vt:variant>
      <vt:variant>
        <vt:i4>3</vt:i4>
      </vt:variant>
      <vt:variant>
        <vt:lpstr>主题</vt:lpstr>
      </vt:variant>
      <vt:variant>
        <vt:i4>1</vt:i4>
      </vt:variant>
      <vt:variant>
        <vt:lpstr>嵌入 OLE 服务器</vt:lpstr>
      </vt:variant>
      <vt:variant>
        <vt:i4>1</vt:i4>
      </vt:variant>
      <vt:variant>
        <vt:lpstr>幻灯片标题</vt:lpstr>
      </vt:variant>
      <vt:variant>
        <vt:i4>1</vt:i4>
      </vt:variant>
    </vt:vector>
  </HeadingPairs>
  <TitlesOfParts>
    <vt:vector size="6" baseType="lpstr">
      <vt:lpstr>Arial</vt:lpstr>
      <vt:lpstr>Calibri</vt:lpstr>
      <vt:lpstr>Times New Roman</vt:lpstr>
      <vt:lpstr>www.99ppt.com</vt:lpstr>
      <vt:lpstr>Graph</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www.99ppt.com</dc:title>
  <dc:creator>www.99ppt.com</dc:creator>
  <cp:lastModifiedBy>贺 未雨</cp:lastModifiedBy>
  <cp:revision>49</cp:revision>
  <dcterms:created xsi:type="dcterms:W3CDTF">2014-12-14T07:35:59Z</dcterms:created>
  <dcterms:modified xsi:type="dcterms:W3CDTF">2021-08-16T02:16:11Z</dcterms:modified>
</cp:coreProperties>
</file>