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32404050" cy="43205400"/>
  <p:notesSz cx="6858000" cy="9144000"/>
  <p:defaultText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8">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D7C"/>
    <a:srgbClr val="0033CC"/>
    <a:srgbClr val="0066FF"/>
    <a:srgbClr val="3060FA"/>
    <a:srgbClr val="1212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86" autoAdjust="0"/>
  </p:normalViewPr>
  <p:slideViewPr>
    <p:cSldViewPr>
      <p:cViewPr>
        <p:scale>
          <a:sx n="33" d="100"/>
          <a:sy n="33" d="100"/>
        </p:scale>
        <p:origin x="1500" y="-3552"/>
      </p:cViewPr>
      <p:guideLst>
        <p:guide orient="horz" pos="13608"/>
        <p:guide pos="1020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3CAC99-104A-404A-9DDD-83CFBA88D53C}" type="datetimeFigureOut">
              <a:rPr lang="zh-CN" altLang="en-US" smtClean="0"/>
              <a:t>2021/8/14</a:t>
            </a:fld>
            <a:endParaRPr lang="zh-CN" altLang="en-US"/>
          </a:p>
        </p:txBody>
      </p:sp>
      <p:sp>
        <p:nvSpPr>
          <p:cNvPr id="4" name="幻灯片图像占位符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FB28CB-4AA8-44FA-B510-CB12425537E3}" type="slidenum">
              <a:rPr lang="zh-CN" altLang="en-US" smtClean="0"/>
              <a:t>‹#›</a:t>
            </a:fld>
            <a:endParaRPr lang="zh-CN" altLang="en-US"/>
          </a:p>
        </p:txBody>
      </p:sp>
    </p:spTree>
    <p:extLst>
      <p:ext uri="{BB962C8B-B14F-4D97-AF65-F5344CB8AC3E}">
        <p14:creationId xmlns:p14="http://schemas.microsoft.com/office/powerpoint/2010/main" val="3304875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9FB28CB-4AA8-44FA-B510-CB12425537E3}" type="slidenum">
              <a:rPr lang="zh-CN" altLang="en-US" smtClean="0"/>
              <a:t>1</a:t>
            </a:fld>
            <a:endParaRPr lang="zh-CN" altLang="en-US"/>
          </a:p>
        </p:txBody>
      </p:sp>
    </p:spTree>
    <p:extLst>
      <p:ext uri="{BB962C8B-B14F-4D97-AF65-F5344CB8AC3E}">
        <p14:creationId xmlns:p14="http://schemas.microsoft.com/office/powerpoint/2010/main" val="1004133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430304" y="13421680"/>
            <a:ext cx="27543443" cy="9261158"/>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4860608" y="24483060"/>
            <a:ext cx="22682835" cy="11041380"/>
          </a:xfrm>
          <a:prstGeom prst="rect">
            <a:avLst/>
          </a:prstGeo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2021/8/14</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1620203" y="10081263"/>
            <a:ext cx="29163645" cy="28513567"/>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2021/8/14</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3254782" y="10901365"/>
            <a:ext cx="25833229" cy="23224902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5743847" y="10901365"/>
            <a:ext cx="76970870" cy="23224902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2021/8/14</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1620203" y="10081263"/>
            <a:ext cx="29163645" cy="28513567"/>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2021/8/14</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559696" y="27763473"/>
            <a:ext cx="27543443" cy="8581073"/>
          </a:xfrm>
          <a:prstGeom prst="rect">
            <a:avLst/>
          </a:prstGeom>
        </p:spPr>
        <p:txBody>
          <a:bodyPr anchor="t"/>
          <a:lstStyle>
            <a:lvl1pPr algn="l">
              <a:defRPr sz="18900" b="1" cap="all"/>
            </a:lvl1pPr>
          </a:lstStyle>
          <a:p>
            <a:r>
              <a:rPr lang="zh-CN" altLang="en-US"/>
              <a:t>单击此处编辑母版标题样式</a:t>
            </a:r>
          </a:p>
        </p:txBody>
      </p:sp>
      <p:sp>
        <p:nvSpPr>
          <p:cNvPr id="3" name="文本占位符 2"/>
          <p:cNvSpPr>
            <a:spLocks noGrp="1"/>
          </p:cNvSpPr>
          <p:nvPr>
            <p:ph type="body" idx="1"/>
          </p:nvPr>
        </p:nvSpPr>
        <p:spPr>
          <a:xfrm>
            <a:off x="2559696" y="18312295"/>
            <a:ext cx="27543443" cy="9451178"/>
          </a:xfrm>
          <a:prstGeom prst="rect">
            <a:avLst/>
          </a:prstGeo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2021/8/14</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5743846" y="63507940"/>
            <a:ext cx="51402048" cy="179642453"/>
          </a:xfrm>
          <a:prstGeom prst="rect">
            <a:avLst/>
          </a:prstGeo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57685960" y="63507940"/>
            <a:ext cx="51402051" cy="179642453"/>
          </a:xfrm>
          <a:prstGeom prst="rect">
            <a:avLst/>
          </a:prstGeo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2021/8/14</a:t>
            </a:fld>
            <a:endParaRPr lang="zh-CN" altLang="en-US"/>
          </a:p>
        </p:txBody>
      </p:sp>
      <p:sp>
        <p:nvSpPr>
          <p:cNvPr id="6" name="页脚占位符 5"/>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1620203" y="9671212"/>
            <a:ext cx="14317416" cy="4030501"/>
          </a:xfrm>
          <a:prstGeom prst="rect">
            <a:avLst/>
          </a:prstGeo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a:t>单击此处编辑母版文本样式</a:t>
            </a:r>
          </a:p>
        </p:txBody>
      </p:sp>
      <p:sp>
        <p:nvSpPr>
          <p:cNvPr id="4" name="内容占位符 3"/>
          <p:cNvSpPr>
            <a:spLocks noGrp="1"/>
          </p:cNvSpPr>
          <p:nvPr>
            <p:ph sz="half" idx="2"/>
          </p:nvPr>
        </p:nvSpPr>
        <p:spPr>
          <a:xfrm>
            <a:off x="1620203" y="13701713"/>
            <a:ext cx="14317416" cy="24893114"/>
          </a:xfrm>
          <a:prstGeom prst="rect">
            <a:avLst/>
          </a:prstGeo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16460809" y="9671212"/>
            <a:ext cx="14323040" cy="4030501"/>
          </a:xfrm>
          <a:prstGeom prst="rect">
            <a:avLst/>
          </a:prstGeo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a:t>单击此处编辑母版文本样式</a:t>
            </a:r>
          </a:p>
        </p:txBody>
      </p:sp>
      <p:sp>
        <p:nvSpPr>
          <p:cNvPr id="6" name="内容占位符 5"/>
          <p:cNvSpPr>
            <a:spLocks noGrp="1"/>
          </p:cNvSpPr>
          <p:nvPr>
            <p:ph sz="quarter" idx="4"/>
          </p:nvPr>
        </p:nvSpPr>
        <p:spPr>
          <a:xfrm>
            <a:off x="16460809" y="13701713"/>
            <a:ext cx="14323040" cy="24893114"/>
          </a:xfrm>
          <a:prstGeom prst="rect">
            <a:avLst/>
          </a:prstGeo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2021/8/14</a:t>
            </a:fld>
            <a:endParaRPr lang="zh-CN" altLang="en-US"/>
          </a:p>
        </p:txBody>
      </p:sp>
      <p:sp>
        <p:nvSpPr>
          <p:cNvPr id="8" name="页脚占位符 7"/>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2021/8/14</a:t>
            </a:fld>
            <a:endParaRPr lang="zh-CN" altLang="en-US"/>
          </a:p>
        </p:txBody>
      </p:sp>
      <p:sp>
        <p:nvSpPr>
          <p:cNvPr id="4" name="页脚占位符 3"/>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2021/8/14</a:t>
            </a:fld>
            <a:endParaRPr lang="zh-CN" altLang="en-US"/>
          </a:p>
        </p:txBody>
      </p:sp>
      <p:sp>
        <p:nvSpPr>
          <p:cNvPr id="3" name="页脚占位符 2"/>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620204" y="1720215"/>
            <a:ext cx="10660709" cy="7320915"/>
          </a:xfrm>
          <a:prstGeom prst="rect">
            <a:avLst/>
          </a:prstGeom>
        </p:spPr>
        <p:txBody>
          <a:bodyPr anchor="b"/>
          <a:lstStyle>
            <a:lvl1pPr algn="l">
              <a:defRPr sz="9500" b="1"/>
            </a:lvl1pPr>
          </a:lstStyle>
          <a:p>
            <a:r>
              <a:rPr lang="zh-CN" altLang="en-US"/>
              <a:t>单击此处编辑母版标题样式</a:t>
            </a:r>
          </a:p>
        </p:txBody>
      </p:sp>
      <p:sp>
        <p:nvSpPr>
          <p:cNvPr id="3" name="内容占位符 2"/>
          <p:cNvSpPr>
            <a:spLocks noGrp="1"/>
          </p:cNvSpPr>
          <p:nvPr>
            <p:ph idx="1"/>
          </p:nvPr>
        </p:nvSpPr>
        <p:spPr>
          <a:xfrm>
            <a:off x="12669083" y="1720218"/>
            <a:ext cx="18114764" cy="36874612"/>
          </a:xfrm>
          <a:prstGeom prst="rect">
            <a:avLst/>
          </a:prstGeo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1620204" y="9041133"/>
            <a:ext cx="10660709" cy="29553697"/>
          </a:xfrm>
          <a:prstGeom prst="rect">
            <a:avLst/>
          </a:prstGeo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a:t>单击此处编辑母版文本样式</a:t>
            </a:r>
          </a:p>
        </p:txBody>
      </p:sp>
      <p:sp>
        <p:nvSpPr>
          <p:cNvPr id="5" name="日期占位符 4"/>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2021/8/14</a:t>
            </a:fld>
            <a:endParaRPr lang="zh-CN" altLang="en-US"/>
          </a:p>
        </p:txBody>
      </p:sp>
      <p:sp>
        <p:nvSpPr>
          <p:cNvPr id="6" name="页脚占位符 5"/>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51421" y="30243780"/>
            <a:ext cx="19442430" cy="3570449"/>
          </a:xfrm>
          <a:prstGeom prst="rect">
            <a:avLst/>
          </a:prstGeom>
        </p:spPr>
        <p:txBody>
          <a:bodyPr anchor="b"/>
          <a:lstStyle>
            <a:lvl1pPr algn="l">
              <a:defRPr sz="9500" b="1"/>
            </a:lvl1pPr>
          </a:lstStyle>
          <a:p>
            <a:r>
              <a:rPr lang="zh-CN" altLang="en-US"/>
              <a:t>单击此处编辑母版标题样式</a:t>
            </a:r>
          </a:p>
        </p:txBody>
      </p:sp>
      <p:sp>
        <p:nvSpPr>
          <p:cNvPr id="3" name="图片占位符 2"/>
          <p:cNvSpPr>
            <a:spLocks noGrp="1"/>
          </p:cNvSpPr>
          <p:nvPr>
            <p:ph type="pic" idx="1"/>
          </p:nvPr>
        </p:nvSpPr>
        <p:spPr>
          <a:xfrm>
            <a:off x="6351421" y="3860483"/>
            <a:ext cx="19442430" cy="25923240"/>
          </a:xfrm>
          <a:prstGeom prst="rect">
            <a:avLst/>
          </a:prstGeo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zh-CN" altLang="en-US"/>
          </a:p>
        </p:txBody>
      </p:sp>
      <p:sp>
        <p:nvSpPr>
          <p:cNvPr id="4" name="文本占位符 3"/>
          <p:cNvSpPr>
            <a:spLocks noGrp="1"/>
          </p:cNvSpPr>
          <p:nvPr>
            <p:ph type="body" sz="half" idx="2"/>
          </p:nvPr>
        </p:nvSpPr>
        <p:spPr>
          <a:xfrm>
            <a:off x="6351421" y="33814229"/>
            <a:ext cx="19442430" cy="5070631"/>
          </a:xfrm>
          <a:prstGeom prst="rect">
            <a:avLst/>
          </a:prstGeo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a:t>单击此处编辑母版文本样式</a:t>
            </a:r>
          </a:p>
        </p:txBody>
      </p:sp>
      <p:sp>
        <p:nvSpPr>
          <p:cNvPr id="5" name="日期占位符 4"/>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2021/8/14</a:t>
            </a:fld>
            <a:endParaRPr lang="zh-CN" altLang="en-US"/>
          </a:p>
        </p:txBody>
      </p:sp>
      <p:sp>
        <p:nvSpPr>
          <p:cNvPr id="6" name="页脚占位符 5"/>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Picture 31" descr="j0298897"/>
          <p:cNvPicPr>
            <a:picLocks noChangeAspect="1" noChangeArrowheads="1"/>
          </p:cNvPicPr>
          <p:nvPr userDrawn="1"/>
        </p:nvPicPr>
        <p:blipFill>
          <a:blip r:embed="rId13" cstate="print">
            <a:lum bright="90000"/>
            <a:extLst>
              <a:ext uri="{28A0092B-C50C-407E-A947-70E740481C1C}">
                <a14:useLocalDpi xmlns:a14="http://schemas.microsoft.com/office/drawing/2010/main" val="0"/>
              </a:ext>
            </a:extLst>
          </a:blip>
          <a:srcRect/>
          <a:stretch>
            <a:fillRect/>
          </a:stretch>
        </p:blipFill>
        <p:spPr bwMode="auto">
          <a:xfrm>
            <a:off x="25447701" y="3132306"/>
            <a:ext cx="6956349" cy="6076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p:cNvSpPr/>
          <p:nvPr userDrawn="1"/>
        </p:nvSpPr>
        <p:spPr>
          <a:xfrm>
            <a:off x="0" y="0"/>
            <a:ext cx="32400000" cy="34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4050" y="42521108"/>
            <a:ext cx="32400000"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Picture 44" descr="xiaohui"/>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08440" y="323694"/>
            <a:ext cx="2836397" cy="28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图片 15" descr="https://timgsa.baidu.com/timg?image&amp;quality=80&amp;size=b9999_10000&amp;sec=1539278294260&amp;di=497ca0377505156f14d3bce882f8c509&amp;imgtype=0&amp;src=http%3A%2F%2Fpic.90sjimg.com%2Fdesign%2F00%2F69%2F49%2F81%2F58faca8637b66.png"/>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49" y="35572252"/>
            <a:ext cx="7557015" cy="6948856"/>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520" indent="-1620520" algn="l" defTabSz="4320540"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510280" indent="-1350010"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p:bodyStyle>
    <p:other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13" Type="http://schemas.openxmlformats.org/officeDocument/2006/relationships/image" Target="../media/image10.png"/><Relationship Id="rId3" Type="http://schemas.openxmlformats.org/officeDocument/2006/relationships/notesSlide" Target="../notesSlides/notesSlide1.xml"/><Relationship Id="rId7" Type="http://schemas.openxmlformats.org/officeDocument/2006/relationships/oleObject" Target="../embeddings/oleObject2.bin"/><Relationship Id="rId12" Type="http://schemas.openxmlformats.org/officeDocument/2006/relationships/image" Target="../media/image9.jpe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emf"/><Relationship Id="rId11" Type="http://schemas.openxmlformats.org/officeDocument/2006/relationships/image" Target="../media/image8.png"/><Relationship Id="rId5" Type="http://schemas.openxmlformats.org/officeDocument/2006/relationships/oleObject" Target="../embeddings/oleObject1.bin"/><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hyperlink" Target="mailto:hanyuhu@nuaa.edu.cm" TargetMode="External"/><Relationship Id="rId9" Type="http://schemas.openxmlformats.org/officeDocument/2006/relationships/image" Target="../media/image6.jpe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96669" y="266999"/>
            <a:ext cx="22826536" cy="3139321"/>
          </a:xfrm>
          <a:prstGeom prst="rect">
            <a:avLst/>
          </a:prstGeom>
          <a:noFill/>
        </p:spPr>
        <p:txBody>
          <a:bodyPr wrap="square" rtlCol="0">
            <a:spAutoFit/>
          </a:bodyPr>
          <a:lstStyle/>
          <a:p>
            <a:pPr algn="ctr"/>
            <a:r>
              <a:rPr lang="en-US" altLang="zh-CN" sz="6600" b="1" dirty="0">
                <a:solidFill>
                  <a:schemeClr val="bg1"/>
                </a:solidFill>
              </a:rPr>
              <a:t>A Broadband Pyramidal Horn Antenna Applied to </a:t>
            </a:r>
            <a:endParaRPr lang="en-US" altLang="zh-CN" sz="6600" b="1" dirty="0" smtClean="0">
              <a:solidFill>
                <a:schemeClr val="bg1"/>
              </a:solidFill>
            </a:endParaRPr>
          </a:p>
          <a:p>
            <a:pPr algn="ctr"/>
            <a:r>
              <a:rPr lang="en-US" altLang="zh-CN" sz="6600" b="1" dirty="0" smtClean="0">
                <a:solidFill>
                  <a:schemeClr val="bg1"/>
                </a:solidFill>
              </a:rPr>
              <a:t>Multi-mode Multiplexing</a:t>
            </a:r>
          </a:p>
          <a:p>
            <a:pPr algn="ctr"/>
            <a:r>
              <a:rPr lang="en-US" altLang="zh-CN" sz="6600" dirty="0" smtClean="0">
                <a:solidFill>
                  <a:schemeClr val="bg1"/>
                </a:solidFill>
              </a:rPr>
              <a:t>Wei </a:t>
            </a:r>
            <a:r>
              <a:rPr lang="en-US" altLang="zh-CN" sz="6600" dirty="0">
                <a:solidFill>
                  <a:schemeClr val="bg1"/>
                </a:solidFill>
              </a:rPr>
              <a:t>Han, Hong-Wei Deng </a:t>
            </a:r>
            <a:r>
              <a:rPr lang="en-US" altLang="zh-CN" sz="6600" dirty="0" smtClean="0">
                <a:solidFill>
                  <a:schemeClr val="bg1"/>
                </a:solidFill>
              </a:rPr>
              <a:t>, Yong-Jiu </a:t>
            </a:r>
            <a:r>
              <a:rPr lang="en-US" altLang="zh-CN" sz="6600" dirty="0">
                <a:solidFill>
                  <a:schemeClr val="bg1"/>
                </a:solidFill>
              </a:rPr>
              <a:t>Zhao, Yang-Kun Han</a:t>
            </a:r>
            <a:endParaRPr lang="zh-CN" altLang="en-US" sz="6600" dirty="0">
              <a:solidFill>
                <a:schemeClr val="bg1"/>
              </a:solidFill>
              <a:ea typeface="宋体" panose="02010600030101010101" pitchFamily="2" charset="-122"/>
            </a:endParaRPr>
          </a:p>
        </p:txBody>
      </p:sp>
      <p:grpSp>
        <p:nvGrpSpPr>
          <p:cNvPr id="19" name="组合 18"/>
          <p:cNvGrpSpPr/>
          <p:nvPr/>
        </p:nvGrpSpPr>
        <p:grpSpPr>
          <a:xfrm>
            <a:off x="1008337" y="4365493"/>
            <a:ext cx="14329592" cy="1323439"/>
            <a:chOff x="1008337" y="4402722"/>
            <a:chExt cx="14329592" cy="1323439"/>
          </a:xfrm>
        </p:grpSpPr>
        <p:sp>
          <p:nvSpPr>
            <p:cNvPr id="13" name="矩形 12"/>
            <p:cNvSpPr/>
            <p:nvPr/>
          </p:nvSpPr>
          <p:spPr>
            <a:xfrm>
              <a:off x="1008337" y="440272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13"/>
            <p:cNvSpPr txBox="1"/>
            <p:nvPr/>
          </p:nvSpPr>
          <p:spPr>
            <a:xfrm>
              <a:off x="1008337" y="4402722"/>
              <a:ext cx="14329592" cy="1323439"/>
            </a:xfrm>
            <a:prstGeom prst="rect">
              <a:avLst/>
            </a:prstGeom>
            <a:noFill/>
          </p:spPr>
          <p:txBody>
            <a:bodyPr wrap="square" rtlCol="0">
              <a:spAutoFit/>
            </a:bodyPr>
            <a:lstStyle/>
            <a:p>
              <a:pPr algn="ctr"/>
              <a:r>
                <a:rPr lang="en-US" altLang="zh-CN" sz="4000" b="1" dirty="0">
                  <a:solidFill>
                    <a:schemeClr val="bg1"/>
                  </a:solidFill>
                </a:rPr>
                <a:t>Abstract</a:t>
              </a:r>
            </a:p>
            <a:p>
              <a:pPr algn="ctr"/>
              <a:endParaRPr lang="zh-CN" altLang="en-US" sz="4000" b="1" dirty="0">
                <a:solidFill>
                  <a:schemeClr val="bg1"/>
                </a:solidFill>
              </a:endParaRPr>
            </a:p>
          </p:txBody>
        </p:sp>
      </p:grpSp>
      <p:grpSp>
        <p:nvGrpSpPr>
          <p:cNvPr id="18" name="组合 17"/>
          <p:cNvGrpSpPr/>
          <p:nvPr/>
        </p:nvGrpSpPr>
        <p:grpSpPr>
          <a:xfrm>
            <a:off x="851984" y="12169652"/>
            <a:ext cx="14328000" cy="788400"/>
            <a:chOff x="1008337" y="11377564"/>
            <a:chExt cx="14329592" cy="789908"/>
          </a:xfrm>
        </p:grpSpPr>
        <p:sp>
          <p:nvSpPr>
            <p:cNvPr id="15" name="矩形 14"/>
            <p:cNvSpPr/>
            <p:nvPr/>
          </p:nvSpPr>
          <p:spPr>
            <a:xfrm>
              <a:off x="1008337" y="1141147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15"/>
            <p:cNvSpPr txBox="1"/>
            <p:nvPr/>
          </p:nvSpPr>
          <p:spPr>
            <a:xfrm>
              <a:off x="1008337" y="11377564"/>
              <a:ext cx="14329592" cy="707886"/>
            </a:xfrm>
            <a:prstGeom prst="rect">
              <a:avLst/>
            </a:prstGeom>
            <a:noFill/>
          </p:spPr>
          <p:txBody>
            <a:bodyPr wrap="square" rtlCol="0">
              <a:spAutoFit/>
            </a:bodyPr>
            <a:lstStyle/>
            <a:p>
              <a:pPr algn="ctr"/>
              <a:r>
                <a:rPr lang="en-US" altLang="zh-CN" sz="4000" b="1" dirty="0">
                  <a:solidFill>
                    <a:schemeClr val="bg1"/>
                  </a:solidFill>
                </a:rPr>
                <a:t>Introduction</a:t>
              </a:r>
            </a:p>
          </p:txBody>
        </p:sp>
      </p:grpSp>
      <p:grpSp>
        <p:nvGrpSpPr>
          <p:cNvPr id="20" name="组合 19"/>
          <p:cNvGrpSpPr/>
          <p:nvPr/>
        </p:nvGrpSpPr>
        <p:grpSpPr>
          <a:xfrm>
            <a:off x="913680" y="20344806"/>
            <a:ext cx="14328000" cy="788400"/>
            <a:chOff x="1008337" y="11377564"/>
            <a:chExt cx="14329592" cy="789908"/>
          </a:xfrm>
        </p:grpSpPr>
        <p:sp>
          <p:nvSpPr>
            <p:cNvPr id="21" name="矩形 20"/>
            <p:cNvSpPr/>
            <p:nvPr/>
          </p:nvSpPr>
          <p:spPr>
            <a:xfrm>
              <a:off x="1008337" y="1141147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21"/>
            <p:cNvSpPr txBox="1"/>
            <p:nvPr/>
          </p:nvSpPr>
          <p:spPr>
            <a:xfrm>
              <a:off x="1008337" y="11377564"/>
              <a:ext cx="14329592" cy="707886"/>
            </a:xfrm>
            <a:prstGeom prst="rect">
              <a:avLst/>
            </a:prstGeom>
            <a:noFill/>
          </p:spPr>
          <p:txBody>
            <a:bodyPr wrap="square" rtlCol="0">
              <a:spAutoFit/>
            </a:bodyPr>
            <a:lstStyle/>
            <a:p>
              <a:pPr algn="ctr"/>
              <a:r>
                <a:rPr lang="en-US" altLang="zh-CN" sz="4000" b="1" dirty="0">
                  <a:solidFill>
                    <a:schemeClr val="bg1"/>
                  </a:solidFill>
                </a:rPr>
                <a:t>Structure and methodology</a:t>
              </a:r>
              <a:endParaRPr lang="zh-CN" altLang="en-US" sz="4000" b="1" dirty="0">
                <a:solidFill>
                  <a:schemeClr val="bg1"/>
                </a:solidFill>
              </a:endParaRPr>
            </a:p>
          </p:txBody>
        </p:sp>
      </p:grpSp>
      <p:grpSp>
        <p:nvGrpSpPr>
          <p:cNvPr id="23" name="组合 22"/>
          <p:cNvGrpSpPr/>
          <p:nvPr/>
        </p:nvGrpSpPr>
        <p:grpSpPr>
          <a:xfrm>
            <a:off x="16491926" y="4348539"/>
            <a:ext cx="14329592" cy="789908"/>
            <a:chOff x="1008337" y="11377564"/>
            <a:chExt cx="14329592" cy="789908"/>
          </a:xfrm>
        </p:grpSpPr>
        <p:sp>
          <p:nvSpPr>
            <p:cNvPr id="24" name="矩形 23"/>
            <p:cNvSpPr/>
            <p:nvPr/>
          </p:nvSpPr>
          <p:spPr>
            <a:xfrm>
              <a:off x="1008337" y="1141147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TextBox 24"/>
            <p:cNvSpPr txBox="1"/>
            <p:nvPr/>
          </p:nvSpPr>
          <p:spPr>
            <a:xfrm>
              <a:off x="1008337" y="11377564"/>
              <a:ext cx="14329592" cy="706755"/>
            </a:xfrm>
            <a:prstGeom prst="rect">
              <a:avLst/>
            </a:prstGeom>
            <a:noFill/>
          </p:spPr>
          <p:txBody>
            <a:bodyPr wrap="square" rtlCol="0">
              <a:spAutoFit/>
            </a:bodyPr>
            <a:lstStyle/>
            <a:p>
              <a:pPr algn="ctr"/>
              <a:r>
                <a:rPr lang="en-US" altLang="zh-CN" sz="4000" b="1">
                  <a:solidFill>
                    <a:schemeClr val="bg1"/>
                  </a:solidFill>
                </a:rPr>
                <a:t>Results</a:t>
              </a:r>
            </a:p>
          </p:txBody>
        </p:sp>
      </p:grpSp>
      <p:sp>
        <p:nvSpPr>
          <p:cNvPr id="32" name="AutoShape 3"/>
          <p:cNvSpPr>
            <a:spLocks noChangeArrowheads="1"/>
          </p:cNvSpPr>
          <p:nvPr/>
        </p:nvSpPr>
        <p:spPr bwMode="auto">
          <a:xfrm>
            <a:off x="504281" y="38164540"/>
            <a:ext cx="15589820" cy="4210372"/>
          </a:xfrm>
          <a:prstGeom prst="roundRect">
            <a:avLst>
              <a:gd name="adj" fmla="val 8615"/>
            </a:avLst>
          </a:prstGeom>
          <a:noFill/>
          <a:ln w="57150">
            <a:solidFill>
              <a:srgbClr val="003D7C"/>
            </a:solidFill>
            <a:rou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a:latin typeface="Times New Roman" panose="02020603050405020304" pitchFamily="18" charset="0"/>
            </a:endParaRPr>
          </a:p>
        </p:txBody>
      </p:sp>
      <p:sp>
        <p:nvSpPr>
          <p:cNvPr id="34" name="TextBox 33"/>
          <p:cNvSpPr txBox="1"/>
          <p:nvPr/>
        </p:nvSpPr>
        <p:spPr>
          <a:xfrm>
            <a:off x="772635" y="38452572"/>
            <a:ext cx="14845798" cy="3539430"/>
          </a:xfrm>
          <a:prstGeom prst="rect">
            <a:avLst/>
          </a:prstGeom>
          <a:noFill/>
        </p:spPr>
        <p:txBody>
          <a:bodyPr wrap="square" rtlCol="0">
            <a:spAutoFit/>
          </a:bodyPr>
          <a:lstStyle/>
          <a:p>
            <a:r>
              <a:rPr lang="en-US" altLang="zh-CN" sz="3200" dirty="0"/>
              <a:t>Team Member</a:t>
            </a:r>
          </a:p>
          <a:p>
            <a:r>
              <a:rPr lang="en-US" altLang="zh-CN" sz="3200" dirty="0"/>
              <a:t>Professor </a:t>
            </a:r>
            <a:r>
              <a:rPr lang="en-US" altLang="zh-CN" sz="3200" dirty="0" smtClean="0"/>
              <a:t>Yong-Jiu </a:t>
            </a:r>
            <a:r>
              <a:rPr lang="en-US" altLang="zh-CN" sz="3200" dirty="0"/>
              <a:t>Zhao, </a:t>
            </a:r>
            <a:r>
              <a:rPr lang="en-US" altLang="zh-CN" sz="3200" dirty="0" smtClean="0"/>
              <a:t>Hong-Wei </a:t>
            </a:r>
            <a:r>
              <a:rPr lang="en-US" altLang="zh-CN" sz="3200" dirty="0"/>
              <a:t>Deng </a:t>
            </a:r>
            <a:r>
              <a:rPr lang="en-US" altLang="zh-CN" sz="3200" dirty="0" smtClean="0"/>
              <a:t>,</a:t>
            </a:r>
            <a:r>
              <a:rPr lang="en-US" altLang="zh-CN" sz="3200" dirty="0"/>
              <a:t> Wei </a:t>
            </a:r>
            <a:r>
              <a:rPr lang="en-US" altLang="zh-CN" sz="3200" dirty="0" smtClean="0"/>
              <a:t>Han, </a:t>
            </a:r>
            <a:r>
              <a:rPr lang="en-US" altLang="zh-CN" sz="3200" dirty="0"/>
              <a:t>Yang-Kun </a:t>
            </a:r>
            <a:r>
              <a:rPr lang="en-US" altLang="zh-CN" sz="3200" dirty="0" smtClean="0"/>
              <a:t>Han, Xin-Yu Yang, Nan Sun</a:t>
            </a:r>
            <a:endParaRPr lang="en-US" altLang="zh-CN" sz="3200" dirty="0"/>
          </a:p>
          <a:p>
            <a:r>
              <a:rPr lang="en-US" altLang="zh-CN" sz="3200" dirty="0" smtClean="0"/>
              <a:t>Contact </a:t>
            </a:r>
            <a:r>
              <a:rPr lang="en-US" altLang="zh-CN" sz="3200" dirty="0"/>
              <a:t>Person: </a:t>
            </a:r>
            <a:r>
              <a:rPr lang="en-US" altLang="zh-CN" sz="3200" dirty="0" smtClean="0"/>
              <a:t>Wei Han</a:t>
            </a:r>
            <a:endParaRPr lang="en-US" altLang="zh-CN" sz="3200" i="1" dirty="0"/>
          </a:p>
          <a:p>
            <a:r>
              <a:rPr lang="en-US" altLang="zh-CN" sz="3200" dirty="0"/>
              <a:t>E-mail: </a:t>
            </a:r>
            <a:r>
              <a:rPr lang="en-US" altLang="zh-CN" sz="3200" dirty="0" smtClean="0">
                <a:hlinkClick r:id="rId4"/>
              </a:rPr>
              <a:t>hanyuhu@nuaa.edu.cm</a:t>
            </a:r>
            <a:endParaRPr lang="en-US" altLang="zh-CN" sz="3200" dirty="0"/>
          </a:p>
          <a:p>
            <a:r>
              <a:rPr lang="en-US" altLang="zh-CN" sz="3200" dirty="0"/>
              <a:t>College of Electronic and Information Engineering</a:t>
            </a:r>
          </a:p>
          <a:p>
            <a:r>
              <a:rPr lang="en-US" altLang="zh-CN" sz="3200" dirty="0"/>
              <a:t> Nanjing University of Aeronautics and Astronautics </a:t>
            </a:r>
          </a:p>
          <a:p>
            <a:r>
              <a:rPr lang="en-US" altLang="zh-CN" sz="3200" dirty="0"/>
              <a:t>29 </a:t>
            </a:r>
            <a:r>
              <a:rPr lang="en-US" altLang="zh-CN" sz="3200" dirty="0" smtClean="0"/>
              <a:t>Jiangjun </a:t>
            </a:r>
            <a:r>
              <a:rPr lang="en-US" altLang="zh-CN" sz="3200" dirty="0"/>
              <a:t>St., Nanjing, China, Post Code: 211106</a:t>
            </a:r>
          </a:p>
        </p:txBody>
      </p:sp>
      <p:grpSp>
        <p:nvGrpSpPr>
          <p:cNvPr id="36" name="组合 35"/>
          <p:cNvGrpSpPr/>
          <p:nvPr/>
        </p:nvGrpSpPr>
        <p:grpSpPr>
          <a:xfrm>
            <a:off x="16603025" y="35356228"/>
            <a:ext cx="14329592" cy="789908"/>
            <a:chOff x="1008337" y="11377564"/>
            <a:chExt cx="14329592" cy="789908"/>
          </a:xfrm>
        </p:grpSpPr>
        <p:sp>
          <p:nvSpPr>
            <p:cNvPr id="37" name="矩形 36"/>
            <p:cNvSpPr/>
            <p:nvPr/>
          </p:nvSpPr>
          <p:spPr>
            <a:xfrm>
              <a:off x="1008337" y="1141147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TextBox 37"/>
            <p:cNvSpPr txBox="1"/>
            <p:nvPr/>
          </p:nvSpPr>
          <p:spPr>
            <a:xfrm>
              <a:off x="1008337" y="11377564"/>
              <a:ext cx="14329592" cy="707886"/>
            </a:xfrm>
            <a:prstGeom prst="rect">
              <a:avLst/>
            </a:prstGeom>
            <a:noFill/>
          </p:spPr>
          <p:txBody>
            <a:bodyPr wrap="square" rtlCol="0">
              <a:spAutoFit/>
            </a:bodyPr>
            <a:lstStyle/>
            <a:p>
              <a:pPr algn="ctr"/>
              <a:r>
                <a:rPr lang="en-US" altLang="zh-CN" sz="4000" b="1" dirty="0">
                  <a:solidFill>
                    <a:schemeClr val="bg1"/>
                  </a:solidFill>
                </a:rPr>
                <a:t>CONCLUSION</a:t>
              </a:r>
            </a:p>
          </p:txBody>
        </p:sp>
      </p:grpSp>
      <p:sp>
        <p:nvSpPr>
          <p:cNvPr id="41" name="TextBox 31"/>
          <p:cNvSpPr txBox="1">
            <a:spLocks noChangeArrowheads="1"/>
          </p:cNvSpPr>
          <p:nvPr/>
        </p:nvSpPr>
        <p:spPr bwMode="auto">
          <a:xfrm>
            <a:off x="16609032" y="10425542"/>
            <a:ext cx="14097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600" dirty="0"/>
              <a:t>Fig. </a:t>
            </a:r>
            <a:r>
              <a:rPr lang="en-US" altLang="zh-CN" sz="3600" dirty="0" smtClean="0"/>
              <a:t>2. </a:t>
            </a:r>
            <a:r>
              <a:rPr lang="en-US" altLang="zh-CN" sz="3600" dirty="0"/>
              <a:t>(a) S parameters of different ports. (b) The reflection coefficient versus frequency of six </a:t>
            </a:r>
            <a:r>
              <a:rPr lang="en-US" altLang="zh-CN" sz="3600" dirty="0" smtClean="0"/>
              <a:t>modes.</a:t>
            </a:r>
            <a:endParaRPr lang="zh-CN" altLang="en-US" sz="3600" dirty="0">
              <a:ea typeface="宋体" panose="02010600030101010101" pitchFamily="2" charset="-122"/>
            </a:endParaRPr>
          </a:p>
        </p:txBody>
      </p:sp>
      <p:sp>
        <p:nvSpPr>
          <p:cNvPr id="35" name="TextBox 34"/>
          <p:cNvSpPr txBox="1"/>
          <p:nvPr/>
        </p:nvSpPr>
        <p:spPr>
          <a:xfrm>
            <a:off x="528943" y="5071841"/>
            <a:ext cx="14545616" cy="7294305"/>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A new design of a broadband pyramidal horn antenna is realized, which can be applied to multi-mode multiplexing. To achieve the purpose of multimode radiation, a four-port coaxial-line adaptor has been designed to allow for the transmission of signals of required modes (TE10, TE01, TE11 and TM11). In addition, two circularly polarized waves with different rotation directions can be obtained by combining TE10 and TE01 on this basis. By controlling the amplitudes and phases of the signals from four feeding ports, the distribution of the fields in the waveguide will also be changed accordingly. </a:t>
            </a:r>
            <a:r>
              <a:rPr lang="en-US" altLang="zh-CN" sz="3600" dirty="0" smtClean="0">
                <a:solidFill>
                  <a:srgbClr val="003D7C"/>
                </a:solidFill>
              </a:rPr>
              <a:t>The </a:t>
            </a:r>
            <a:r>
              <a:rPr lang="en-US" altLang="zh-CN" sz="3600" dirty="0">
                <a:solidFill>
                  <a:srgbClr val="003D7C"/>
                </a:solidFill>
              </a:rPr>
              <a:t>simulated results show that the simulated 10 dB return loss bandwidth is approximately 31.6% (ranging from 10.25 to 14.09 GHz, center frequency is 12.17GHz</a:t>
            </a:r>
            <a:r>
              <a:rPr lang="en-US" altLang="zh-CN" sz="3600" dirty="0" smtClean="0">
                <a:solidFill>
                  <a:srgbClr val="003D7C"/>
                </a:solidFill>
              </a:rPr>
              <a:t>), </a:t>
            </a:r>
            <a:r>
              <a:rPr lang="en-US" altLang="zh-CN" sz="3600" dirty="0">
                <a:solidFill>
                  <a:srgbClr val="003D7C"/>
                </a:solidFill>
              </a:rPr>
              <a:t>and the isolation is less than </a:t>
            </a:r>
            <a:endParaRPr lang="en-US" altLang="zh-CN" sz="3600" dirty="0" smtClean="0">
              <a:solidFill>
                <a:srgbClr val="003D7C"/>
              </a:solidFill>
            </a:endParaRPr>
          </a:p>
          <a:p>
            <a:pPr marL="571500" indent="-571500" algn="just">
              <a:buFont typeface="Wingdings" panose="05000000000000000000" pitchFamily="2" charset="2"/>
              <a:buChar char="n"/>
            </a:pPr>
            <a:r>
              <a:rPr lang="en-US" altLang="zh-CN" sz="3600" dirty="0" smtClean="0">
                <a:solidFill>
                  <a:srgbClr val="003D7C"/>
                </a:solidFill>
              </a:rPr>
              <a:t>-</a:t>
            </a:r>
            <a:r>
              <a:rPr lang="en-US" altLang="zh-CN" sz="3600" dirty="0">
                <a:solidFill>
                  <a:srgbClr val="003D7C"/>
                </a:solidFill>
              </a:rPr>
              <a:t>20 dB. The return loss coefficients of the six different modes also meet the requirements (less than -10 dB) between 10.86 and 13.64 GHz.</a:t>
            </a:r>
            <a:endParaRPr lang="zh-CN" altLang="en-US" sz="3600" dirty="0"/>
          </a:p>
        </p:txBody>
      </p:sp>
      <p:sp>
        <p:nvSpPr>
          <p:cNvPr id="47" name="TextBox 46"/>
          <p:cNvSpPr txBox="1"/>
          <p:nvPr/>
        </p:nvSpPr>
        <p:spPr>
          <a:xfrm>
            <a:off x="851984" y="13045129"/>
            <a:ext cx="14185576" cy="7294305"/>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With the rapid development of communication technology and insufficient spectrum resources, how to improve real-time large-capacity signal transmission has become a hotspot today. To realize the simultaneous transmission of multiple types of signals, multi-mode multiplexing technology has been widely studied. In this paper, a broadband pyramidal horn antenna, which can be applied to multi-mode multiplexing, is realized</a:t>
            </a:r>
            <a:r>
              <a:rPr lang="en-US" altLang="zh-CN" sz="3600" dirty="0" smtClean="0">
                <a:solidFill>
                  <a:srgbClr val="003D7C"/>
                </a:solidFill>
              </a:rPr>
              <a:t>. As shown in Fig. 1 (a), the horn antenna is composed </a:t>
            </a:r>
            <a:r>
              <a:rPr lang="en-US" altLang="zh-CN" sz="3600" dirty="0">
                <a:solidFill>
                  <a:srgbClr val="003D7C"/>
                </a:solidFill>
              </a:rPr>
              <a:t>of a square waveguide with a four-port coaxial-line adaptor and a horn section</a:t>
            </a:r>
            <a:r>
              <a:rPr lang="en-US" altLang="zh-CN" sz="3600" dirty="0" smtClean="0">
                <a:solidFill>
                  <a:srgbClr val="003D7C"/>
                </a:solidFill>
              </a:rPr>
              <a:t>. From Fig. 1 (b), due </a:t>
            </a:r>
            <a:r>
              <a:rPr lang="en-US" altLang="zh-CN" sz="3600" dirty="0">
                <a:solidFill>
                  <a:srgbClr val="003D7C"/>
                </a:solidFill>
              </a:rPr>
              <a:t>to the symmetry of the structure of a square waveguide, a minimum number of probes can be used to excite the four fundamental </a:t>
            </a:r>
            <a:r>
              <a:rPr lang="en-US" altLang="zh-CN" sz="3600" dirty="0" smtClean="0">
                <a:solidFill>
                  <a:srgbClr val="003D7C"/>
                </a:solidFill>
              </a:rPr>
              <a:t>modes and then they will </a:t>
            </a:r>
            <a:r>
              <a:rPr lang="en-US" altLang="zh-CN" sz="3600" dirty="0">
                <a:solidFill>
                  <a:srgbClr val="003D7C"/>
                </a:solidFill>
              </a:rPr>
              <a:t>be converted into radiation modes through the horn face. On this basis, </a:t>
            </a:r>
            <a:r>
              <a:rPr lang="en-US" altLang="zh-CN" sz="3600" dirty="0" smtClean="0">
                <a:solidFill>
                  <a:srgbClr val="003D7C"/>
                </a:solidFill>
              </a:rPr>
              <a:t>two </a:t>
            </a:r>
            <a:r>
              <a:rPr lang="en-US" altLang="zh-CN" sz="3600" dirty="0">
                <a:solidFill>
                  <a:srgbClr val="003D7C"/>
                </a:solidFill>
              </a:rPr>
              <a:t>circular polarization </a:t>
            </a:r>
            <a:r>
              <a:rPr lang="en-US" altLang="zh-CN" sz="3600" dirty="0" smtClean="0">
                <a:solidFill>
                  <a:srgbClr val="003D7C"/>
                </a:solidFill>
              </a:rPr>
              <a:t>modes </a:t>
            </a:r>
            <a:r>
              <a:rPr lang="en-US" altLang="zh-CN" sz="3600" dirty="0">
                <a:solidFill>
                  <a:srgbClr val="003D7C"/>
                </a:solidFill>
              </a:rPr>
              <a:t>can be obtained by combining </a:t>
            </a:r>
            <a:r>
              <a:rPr lang="en-US" altLang="zh-CN" sz="3600" dirty="0" smtClean="0">
                <a:solidFill>
                  <a:srgbClr val="003D7C"/>
                </a:solidFill>
              </a:rPr>
              <a:t>TE10 and TE01 modes.</a:t>
            </a:r>
            <a:endParaRPr lang="zh-CN" altLang="en-US" sz="3600" dirty="0"/>
          </a:p>
        </p:txBody>
      </p:sp>
      <p:sp>
        <p:nvSpPr>
          <p:cNvPr id="48" name="TextBox 47"/>
          <p:cNvSpPr txBox="1"/>
          <p:nvPr/>
        </p:nvSpPr>
        <p:spPr>
          <a:xfrm>
            <a:off x="659745" y="28923362"/>
            <a:ext cx="14905656" cy="5632311"/>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For the excitation of TE10, the coaxial ports can be excited by the excitation vector (+1, 0, -1, 0), which means +1 on port 1, 0 on port 2, -1 on port 3 and 0 on port 4. “+” and “-” respectively indicate that the signals flow into and out of the coaxial line. The direction of these currents is parallel to and along the same direction as the electric-field lines of TE10 so that only this mode can be excited at the operating frequency. The other modes cannot be excited because the electric-field lines of TE01 are perpendicular to the probes 1 and 3, and the signals from ports 1 and 3 of TE11 and TM11 will cancel each other. Similarly, excitation vector (0, +1, 0, -1), (+1, -1, +1, -1) and (+1, +1, +1, +1) can individually excite TE01, TE11 and TM11.</a:t>
            </a:r>
          </a:p>
        </p:txBody>
      </p:sp>
      <p:sp>
        <p:nvSpPr>
          <p:cNvPr id="52" name="TextBox 15"/>
          <p:cNvSpPr txBox="1">
            <a:spLocks noChangeArrowheads="1"/>
          </p:cNvSpPr>
          <p:nvPr/>
        </p:nvSpPr>
        <p:spPr bwMode="auto">
          <a:xfrm>
            <a:off x="1296369" y="27705464"/>
            <a:ext cx="14617711"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600" dirty="0">
                <a:ea typeface="宋体" panose="02010600030101010101" pitchFamily="2" charset="-122"/>
              </a:rPr>
              <a:t>Fig</a:t>
            </a:r>
            <a:r>
              <a:rPr lang="en-US" altLang="zh-CN" sz="3600" dirty="0" smtClean="0">
                <a:ea typeface="宋体" panose="02010600030101010101" pitchFamily="2" charset="-122"/>
              </a:rPr>
              <a:t>. 1. (a) </a:t>
            </a:r>
            <a:r>
              <a:rPr lang="en-US" altLang="zh-CN" sz="3600" dirty="0" smtClean="0"/>
              <a:t>Porotype </a:t>
            </a:r>
            <a:r>
              <a:rPr lang="en-US" altLang="zh-CN" sz="3600" dirty="0"/>
              <a:t>of the pyramidal horn </a:t>
            </a:r>
            <a:r>
              <a:rPr lang="en-US" altLang="zh-CN" sz="3600" dirty="0" smtClean="0"/>
              <a:t>antenna, (b)</a:t>
            </a:r>
            <a:r>
              <a:rPr lang="en-US" altLang="zh-CN" sz="3600" dirty="0"/>
              <a:t> Sectional view of the feeding </a:t>
            </a:r>
            <a:r>
              <a:rPr lang="en-US" altLang="zh-CN" sz="3600" dirty="0" smtClean="0"/>
              <a:t>structure.</a:t>
            </a:r>
            <a:endParaRPr lang="en-US" altLang="zh-CN" sz="3600" dirty="0"/>
          </a:p>
          <a:p>
            <a:pPr algn="ctr" eaLnBrk="1" hangingPunct="1"/>
            <a:r>
              <a:rPr lang="en-US" altLang="zh-CN" sz="3600" dirty="0" smtClean="0"/>
              <a:t>  </a:t>
            </a:r>
            <a:endParaRPr lang="en-US" altLang="zh-CN" sz="3600" dirty="0">
              <a:ea typeface="宋体" panose="02010600030101010101" pitchFamily="2" charset="-122"/>
            </a:endParaRPr>
          </a:p>
        </p:txBody>
      </p:sp>
      <p:sp>
        <p:nvSpPr>
          <p:cNvPr id="5" name="矩形 4"/>
          <p:cNvSpPr/>
          <p:nvPr/>
        </p:nvSpPr>
        <p:spPr>
          <a:xfrm>
            <a:off x="25593040" y="504190"/>
            <a:ext cx="6573520" cy="1200329"/>
          </a:xfrm>
          <a:prstGeom prst="rect">
            <a:avLst/>
          </a:prstGeom>
        </p:spPr>
        <p:txBody>
          <a:bodyPr wrap="square">
            <a:spAutoFit/>
          </a:bodyPr>
          <a:lstStyle/>
          <a:p>
            <a:r>
              <a:rPr lang="en-US" altLang="zh-CN" sz="3600" b="1" dirty="0">
                <a:solidFill>
                  <a:sysClr val="window" lastClr="FFFFFF"/>
                </a:solidFill>
                <a:latin typeface="Times New Roman" panose="02020603050405020304" pitchFamily="18" charset="0"/>
                <a:cs typeface="Times New Roman" panose="02020603050405020304" pitchFamily="18" charset="0"/>
              </a:rPr>
              <a:t>The ICEICT 2021 in Xi’an, CHINA</a:t>
            </a:r>
          </a:p>
        </p:txBody>
      </p:sp>
      <p:sp>
        <p:nvSpPr>
          <p:cNvPr id="60" name="TextBox 46">
            <a:extLst>
              <a:ext uri="{FF2B5EF4-FFF2-40B4-BE49-F238E27FC236}">
                <a16:creationId xmlns:a16="http://schemas.microsoft.com/office/drawing/2014/main" id="{8A15B691-083E-415E-A09D-FACEE4925029}"/>
              </a:ext>
            </a:extLst>
          </p:cNvPr>
          <p:cNvSpPr txBox="1"/>
          <p:nvPr/>
        </p:nvSpPr>
        <p:spPr>
          <a:xfrm>
            <a:off x="625647" y="34558038"/>
            <a:ext cx="14905657" cy="3416320"/>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Additional phase information needs to be added to form circularly polarized waves. We can set excitation vector (+1, +1, -1, -1) with phase shift (0°, 90°, </a:t>
            </a:r>
            <a:r>
              <a:rPr lang="en-US" altLang="zh-CN" sz="3600" dirty="0" smtClean="0">
                <a:solidFill>
                  <a:srgbClr val="003D7C"/>
                </a:solidFill>
              </a:rPr>
              <a:t>0°, </a:t>
            </a:r>
            <a:r>
              <a:rPr lang="en-US" altLang="zh-CN" sz="3600" dirty="0">
                <a:solidFill>
                  <a:srgbClr val="003D7C"/>
                </a:solidFill>
              </a:rPr>
              <a:t>90°) to combine TE10 and TE01 into a left-handed circularly polarized wave. It is absolutely that the amplitude component of the right-handed circularly polarized wave composed of these two modes is the same as the above, but it has phase shift (90°, 0°, 90°, 0°).</a:t>
            </a:r>
            <a:endParaRPr lang="zh-CN" altLang="en-US" sz="3600" dirty="0"/>
          </a:p>
        </p:txBody>
      </p:sp>
      <p:sp>
        <p:nvSpPr>
          <p:cNvPr id="62" name="TextBox 47">
            <a:extLst>
              <a:ext uri="{FF2B5EF4-FFF2-40B4-BE49-F238E27FC236}">
                <a16:creationId xmlns:a16="http://schemas.microsoft.com/office/drawing/2014/main" id="{F36CBB23-B158-4508-B51A-E3CF58B73F6F}"/>
              </a:ext>
            </a:extLst>
          </p:cNvPr>
          <p:cNvSpPr txBox="1"/>
          <p:nvPr/>
        </p:nvSpPr>
        <p:spPr>
          <a:xfrm>
            <a:off x="16276156" y="36220324"/>
            <a:ext cx="14765379" cy="6186309"/>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In this paper, a broadband pyramidal horn antenna that can be applied to multi-mode multiplexing is designed. Loading four coaxial-line probes distributed around a square waveguide, the horn antenna can realize four radiation patterns of different modes (TE10, TE01, TE11 and TM11) only by controlling the amplitudes and phases of the signals from four feed ports. Besides, circularly polarized waves are obtained by combine TE10 and TE01 with additional phase information. The simulated results obtained from EM   full-wave simulation show</a:t>
            </a:r>
            <a:r>
              <a:rPr lang="en-US" altLang="zh-CN" sz="3600" dirty="0" smtClean="0">
                <a:solidFill>
                  <a:srgbClr val="003D7C"/>
                </a:solidFill>
              </a:rPr>
              <a:t> this antenna has great performance in its frequency </a:t>
            </a:r>
            <a:r>
              <a:rPr lang="en-US" altLang="zh-CN" sz="3600" dirty="0">
                <a:solidFill>
                  <a:srgbClr val="003D7C"/>
                </a:solidFill>
              </a:rPr>
              <a:t>band and six different radiation patterns are </a:t>
            </a:r>
            <a:r>
              <a:rPr lang="en-US" altLang="zh-CN" sz="3600" dirty="0" smtClean="0">
                <a:solidFill>
                  <a:srgbClr val="003D7C"/>
                </a:solidFill>
              </a:rPr>
              <a:t>acquired. This </a:t>
            </a:r>
            <a:r>
              <a:rPr lang="en-US" altLang="zh-CN" sz="3600" dirty="0">
                <a:solidFill>
                  <a:srgbClr val="003D7C"/>
                </a:solidFill>
              </a:rPr>
              <a:t>design is expected to be applied to multi-mode multiplexing to improve the utilization of frequency band.</a:t>
            </a:r>
          </a:p>
        </p:txBody>
      </p:sp>
      <p:sp>
        <p:nvSpPr>
          <p:cNvPr id="2" name="Rectangle 2"/>
          <p:cNvSpPr>
            <a:spLocks noChangeArrowheads="1"/>
          </p:cNvSpPr>
          <p:nvPr/>
        </p:nvSpPr>
        <p:spPr bwMode="auto">
          <a:xfrm>
            <a:off x="7476039" y="21028448"/>
            <a:ext cx="3685426" cy="2986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3" name="对象 2"/>
          <p:cNvGraphicFramePr>
            <a:graphicFrameLocks noChangeAspect="1"/>
          </p:cNvGraphicFramePr>
          <p:nvPr>
            <p:extLst>
              <p:ext uri="{D42A27DB-BD31-4B8C-83A1-F6EECF244321}">
                <p14:modId xmlns:p14="http://schemas.microsoft.com/office/powerpoint/2010/main" val="3578655192"/>
              </p:ext>
            </p:extLst>
          </p:nvPr>
        </p:nvGraphicFramePr>
        <p:xfrm>
          <a:off x="2031893" y="21652389"/>
          <a:ext cx="6784867" cy="5105924"/>
        </p:xfrm>
        <a:graphic>
          <a:graphicData uri="http://schemas.openxmlformats.org/presentationml/2006/ole">
            <mc:AlternateContent xmlns:mc="http://schemas.openxmlformats.org/markup-compatibility/2006">
              <mc:Choice xmlns:v="urn:schemas-microsoft-com:vml" Requires="v">
                <p:oleObj spid="_x0000_s1055" name="Visio" r:id="rId5" imgW="3437914" imgH="2742944" progId="Visio.Drawing.11">
                  <p:embed/>
                </p:oleObj>
              </mc:Choice>
              <mc:Fallback>
                <p:oleObj name="Visio" r:id="rId5" imgW="3437914" imgH="2742944" progId="Visio.Drawing.11">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l="13570" t="17755" r="21524" b="12669"/>
                      <a:stretch>
                        <a:fillRect/>
                      </a:stretch>
                    </p:blipFill>
                    <p:spPr bwMode="auto">
                      <a:xfrm>
                        <a:off x="2031893" y="21652389"/>
                        <a:ext cx="6784867" cy="5105924"/>
                      </a:xfrm>
                      <a:prstGeom prst="rect">
                        <a:avLst/>
                      </a:prstGeom>
                      <a:noFill/>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2022158240"/>
              </p:ext>
            </p:extLst>
          </p:nvPr>
        </p:nvGraphicFramePr>
        <p:xfrm>
          <a:off x="9140280" y="21581158"/>
          <a:ext cx="6045893" cy="5359922"/>
        </p:xfrm>
        <a:graphic>
          <a:graphicData uri="http://schemas.openxmlformats.org/presentationml/2006/ole">
            <mc:AlternateContent xmlns:mc="http://schemas.openxmlformats.org/markup-compatibility/2006">
              <mc:Choice xmlns:v="urn:schemas-microsoft-com:vml" Requires="v">
                <p:oleObj spid="_x0000_s1056" name="Visio" r:id="rId7" imgW="3543731" imgH="3863766" progId="Visio.Drawing.11">
                  <p:embed/>
                </p:oleObj>
              </mc:Choice>
              <mc:Fallback>
                <p:oleObj name="Visio" r:id="rId7" imgW="3543731" imgH="3863766" progId="Visio.Drawing.11">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t="5171" r="4755" b="14723"/>
                      <a:stretch>
                        <a:fillRect/>
                      </a:stretch>
                    </p:blipFill>
                    <p:spPr bwMode="auto">
                      <a:xfrm>
                        <a:off x="9140280" y="21581158"/>
                        <a:ext cx="6045893" cy="5359922"/>
                      </a:xfrm>
                      <a:prstGeom prst="rect">
                        <a:avLst/>
                      </a:prstGeom>
                      <a:noFill/>
                    </p:spPr>
                  </p:pic>
                </p:oleObj>
              </mc:Fallback>
            </mc:AlternateContent>
          </a:graphicData>
        </a:graphic>
      </p:graphicFrame>
      <p:sp>
        <p:nvSpPr>
          <p:cNvPr id="46" name="文本框 45">
            <a:extLst>
              <a:ext uri="{FF2B5EF4-FFF2-40B4-BE49-F238E27FC236}">
                <a16:creationId xmlns:a16="http://schemas.microsoft.com/office/drawing/2014/main" id="{9DF5E995-A3F7-4630-ABBE-4DBE7C296B46}"/>
              </a:ext>
            </a:extLst>
          </p:cNvPr>
          <p:cNvSpPr txBox="1"/>
          <p:nvPr/>
        </p:nvSpPr>
        <p:spPr>
          <a:xfrm>
            <a:off x="111639" y="26886479"/>
            <a:ext cx="18414225" cy="646331"/>
          </a:xfrm>
          <a:prstGeom prst="rect">
            <a:avLst/>
          </a:prstGeom>
          <a:noFill/>
        </p:spPr>
        <p:txBody>
          <a:bodyPr wrap="square" rtlCol="0">
            <a:spAutoFit/>
          </a:bodyPr>
          <a:lstStyle/>
          <a:p>
            <a:pPr algn="ctr"/>
            <a:r>
              <a:rPr lang="en-US" altLang="zh-CN" sz="3600" dirty="0">
                <a:latin typeface="Times New Roman" panose="02020603050405020304" pitchFamily="18" charset="0"/>
                <a:cs typeface="Times New Roman" panose="02020603050405020304" pitchFamily="18" charset="0"/>
              </a:rPr>
              <a:t>(a)                                                </a:t>
            </a:r>
            <a:r>
              <a:rPr lang="en-US" altLang="zh-CN" sz="3600" dirty="0" smtClean="0">
                <a:latin typeface="Times New Roman" panose="02020603050405020304" pitchFamily="18" charset="0"/>
                <a:cs typeface="Times New Roman" panose="02020603050405020304" pitchFamily="18" charset="0"/>
              </a:rPr>
              <a:t>     </a:t>
            </a:r>
            <a:r>
              <a:rPr lang="en-US" altLang="zh-CN" sz="3600" dirty="0">
                <a:latin typeface="Times New Roman" panose="02020603050405020304" pitchFamily="18" charset="0"/>
                <a:cs typeface="Times New Roman" panose="02020603050405020304" pitchFamily="18" charset="0"/>
              </a:rPr>
              <a:t>(b)</a:t>
            </a:r>
            <a:endParaRPr lang="zh-CN" altLang="en-US" sz="3600" dirty="0">
              <a:latin typeface="Times New Roman" panose="02020603050405020304" pitchFamily="18" charset="0"/>
              <a:cs typeface="Times New Roman" panose="02020603050405020304" pitchFamily="18" charset="0"/>
            </a:endParaRPr>
          </a:p>
        </p:txBody>
      </p:sp>
      <p:sp>
        <p:nvSpPr>
          <p:cNvPr id="11" name="Rectangle 11"/>
          <p:cNvSpPr>
            <a:spLocks noChangeArrowheads="1"/>
          </p:cNvSpPr>
          <p:nvPr/>
        </p:nvSpPr>
        <p:spPr bwMode="auto">
          <a:xfrm>
            <a:off x="0" y="0"/>
            <a:ext cx="32404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12"/>
          <p:cNvSpPr>
            <a:spLocks noChangeArrowheads="1"/>
          </p:cNvSpPr>
          <p:nvPr/>
        </p:nvSpPr>
        <p:spPr bwMode="auto">
          <a:xfrm>
            <a:off x="0" y="457200"/>
            <a:ext cx="324040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82563" eaLnBrk="0" fontAlgn="base" hangingPunct="0">
              <a:spcBef>
                <a:spcPct val="0"/>
              </a:spcBef>
              <a:spcAft>
                <a:spcPct val="0"/>
              </a:spcAft>
              <a:tabLst>
                <a:tab pos="182563"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182563"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182563"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182563"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182563"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182563"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182563"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182563"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182563" algn="l"/>
              </a:tabLst>
              <a:defRPr>
                <a:solidFill>
                  <a:schemeClr val="tx1"/>
                </a:solidFill>
                <a:latin typeface="Arial" panose="020B0604020202020204" pitchFamily="34" charset="0"/>
              </a:defRPr>
            </a:lvl9pPr>
          </a:lstStyle>
          <a:p>
            <a:pPr marL="0" marR="0" lvl="0" indent="812800" algn="ctr" defTabSz="914400" rtl="0" eaLnBrk="0" fontAlgn="base" latinLnBrk="0" hangingPunct="0">
              <a:lnSpc>
                <a:spcPct val="100000"/>
              </a:lnSpc>
              <a:spcBef>
                <a:spcPct val="0"/>
              </a:spcBef>
              <a:spcAft>
                <a:spcPct val="0"/>
              </a:spcAft>
              <a:buClrTx/>
              <a:buSzTx/>
              <a:buFontTx/>
              <a:buNone/>
              <a:tabLst>
                <a:tab pos="182563" algn="l"/>
              </a:tabLst>
            </a:pPr>
            <a:r>
              <a:rPr kumimoji="0" lang="en-US" altLang="zh-CN" sz="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                                             (b)</a:t>
            </a:r>
            <a:endParaRPr kumimoji="0" lang="en-US" altLang="zh-CN" sz="2100" b="0" i="0" u="none" strike="noStrike" cap="none" normalizeH="0" baseline="0" smtClean="0">
              <a:ln>
                <a:noFill/>
              </a:ln>
              <a:solidFill>
                <a:schemeClr val="tx1"/>
              </a:solidFill>
              <a:effectLst/>
            </a:endParaRPr>
          </a:p>
          <a:p>
            <a:pPr marL="0" marR="0" lvl="0" indent="182563" algn="ctr" defTabSz="914400" rtl="0" eaLnBrk="0" fontAlgn="base" latinLnBrk="0" hangingPunct="0">
              <a:lnSpc>
                <a:spcPct val="100000"/>
              </a:lnSpc>
              <a:spcBef>
                <a:spcPct val="0"/>
              </a:spcBef>
              <a:spcAft>
                <a:spcPct val="0"/>
              </a:spcAft>
              <a:buClrTx/>
              <a:buSzTx/>
              <a:buFontTx/>
              <a:buNone/>
              <a:tabLst>
                <a:tab pos="182563" algn="l"/>
              </a:tabLst>
            </a:pPr>
            <a:r>
              <a:rPr kumimoji="0" lang="en-US" altLang="zh-CN" sz="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 </a:t>
            </a:r>
            <a:r>
              <a:rPr kumimoji="0" lang="en-US" altLang="zh-CN" sz="1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(d)</a:t>
            </a:r>
            <a:endParaRPr kumimoji="0" lang="en-US" altLang="zh-CN" sz="2100" b="0" i="0" u="none" strike="noStrike" cap="none" normalizeH="0" baseline="0" smtClean="0">
              <a:ln>
                <a:noFill/>
              </a:ln>
              <a:solidFill>
                <a:schemeClr val="tx1"/>
              </a:solidFill>
              <a:effectLst/>
            </a:endParaRPr>
          </a:p>
          <a:p>
            <a:pPr marL="0" marR="0" lvl="0" indent="182563" algn="ctr" defTabSz="914400" rtl="0" eaLnBrk="0" fontAlgn="base" latinLnBrk="0" hangingPunct="0">
              <a:lnSpc>
                <a:spcPct val="100000"/>
              </a:lnSpc>
              <a:spcBef>
                <a:spcPct val="0"/>
              </a:spcBef>
              <a:spcAft>
                <a:spcPct val="0"/>
              </a:spcAft>
              <a:buClrTx/>
              <a:buSzTx/>
              <a:buFontTx/>
              <a:buNone/>
              <a:tabLst>
                <a:tab pos="182563" algn="l"/>
              </a:tabLst>
            </a:pPr>
            <a:r>
              <a:rPr kumimoji="0" lang="en-US" altLang="zh-CN" sz="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Fig. 4. Field lines of the four modes excited by coaxial-line adaptor: </a:t>
            </a:r>
            <a:endParaRPr kumimoji="0" lang="en-US" altLang="zh-CN" sz="2100" b="0" i="0" u="none" strike="noStrike" cap="none" normalizeH="0" baseline="0" smtClean="0">
              <a:ln>
                <a:noFill/>
              </a:ln>
              <a:solidFill>
                <a:schemeClr val="tx1"/>
              </a:solidFill>
              <a:effectLst/>
            </a:endParaRPr>
          </a:p>
          <a:p>
            <a:pPr marL="0" marR="0" lvl="0" indent="182563" algn="ctr" defTabSz="914400" rtl="0" eaLnBrk="0" fontAlgn="base" latinLnBrk="0" hangingPunct="0">
              <a:lnSpc>
                <a:spcPct val="100000"/>
              </a:lnSpc>
              <a:spcBef>
                <a:spcPct val="0"/>
              </a:spcBef>
              <a:spcAft>
                <a:spcPct val="0"/>
              </a:spcAft>
              <a:buClrTx/>
              <a:buSzTx/>
              <a:buFontTx/>
              <a:buNone/>
              <a:tabLst>
                <a:tab pos="182563" algn="l"/>
              </a:tabLst>
            </a:pPr>
            <a:r>
              <a:rPr kumimoji="0" lang="en-US" altLang="zh-CN" sz="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 TE</a:t>
            </a:r>
            <a:r>
              <a:rPr kumimoji="0" lang="en-US" altLang="zh-CN" sz="800" b="0" i="0" u="none" strike="noStrike" cap="none" normalizeH="0" baseline="-30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10</a:t>
            </a:r>
            <a:r>
              <a:rPr kumimoji="0" lang="en-US" altLang="zh-CN" sz="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(b) TE</a:t>
            </a:r>
            <a:r>
              <a:rPr kumimoji="0" lang="en-US" altLang="zh-CN" sz="800" b="0" i="0" u="none" strike="noStrike" cap="none" normalizeH="0" baseline="-30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01</a:t>
            </a:r>
            <a:r>
              <a:rPr kumimoji="0" lang="en-US" altLang="zh-CN" sz="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800" b="0" i="0" u="none" strike="noStrike" cap="none" normalizeH="0" baseline="-30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 TE</a:t>
            </a:r>
            <a:r>
              <a:rPr kumimoji="0" lang="en-US" altLang="zh-CN" sz="800" b="0" i="0" u="none" strike="noStrike" cap="none" normalizeH="0" baseline="-30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11</a:t>
            </a:r>
            <a:r>
              <a:rPr kumimoji="0" lang="en-US" altLang="zh-CN" sz="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800" b="0" i="0" u="none" strike="noStrike" cap="none" normalizeH="0" baseline="-30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(d) TM</a:t>
            </a:r>
            <a:r>
              <a:rPr kumimoji="0" lang="en-US" altLang="zh-CN" sz="800" b="0" i="0" u="none" strike="noStrike" cap="none" normalizeH="0" baseline="-30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11</a:t>
            </a:r>
            <a:r>
              <a:rPr kumimoji="0" lang="en-US" altLang="zh-CN" sz="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pic>
        <p:nvPicPr>
          <p:cNvPr id="53" name="图片 52"/>
          <p:cNvPicPr/>
          <p:nvPr/>
        </p:nvPicPr>
        <p:blipFill>
          <a:blip r:embed="rId9">
            <a:extLst>
              <a:ext uri="{28A0092B-C50C-407E-A947-70E740481C1C}">
                <a14:useLocalDpi xmlns:a14="http://schemas.microsoft.com/office/drawing/2010/main" val="0"/>
              </a:ext>
            </a:extLst>
          </a:blip>
          <a:srcRect/>
          <a:stretch>
            <a:fillRect/>
          </a:stretch>
        </p:blipFill>
        <p:spPr bwMode="auto">
          <a:xfrm>
            <a:off x="17298604" y="14835962"/>
            <a:ext cx="2880000" cy="2880000"/>
          </a:xfrm>
          <a:prstGeom prst="rect">
            <a:avLst/>
          </a:prstGeom>
          <a:noFill/>
          <a:ln>
            <a:noFill/>
          </a:ln>
        </p:spPr>
      </p:pic>
      <p:pic>
        <p:nvPicPr>
          <p:cNvPr id="56" name="图片 55"/>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0644404" y="14833948"/>
            <a:ext cx="2880000" cy="2880000"/>
          </a:xfrm>
          <a:prstGeom prst="rect">
            <a:avLst/>
          </a:prstGeom>
          <a:noFill/>
          <a:ln>
            <a:noFill/>
          </a:ln>
        </p:spPr>
      </p:pic>
      <p:pic>
        <p:nvPicPr>
          <p:cNvPr id="58" name="图片 57"/>
          <p:cNvPicPr/>
          <p:nvPr/>
        </p:nvPicPr>
        <p:blipFill>
          <a:blip r:embed="rId11" cstate="print">
            <a:extLst>
              <a:ext uri="{28A0092B-C50C-407E-A947-70E740481C1C}">
                <a14:useLocalDpi xmlns:a14="http://schemas.microsoft.com/office/drawing/2010/main" val="0"/>
              </a:ext>
            </a:extLst>
          </a:blip>
          <a:srcRect t="-2" b="1720"/>
          <a:stretch>
            <a:fillRect/>
          </a:stretch>
        </p:blipFill>
        <p:spPr bwMode="auto">
          <a:xfrm>
            <a:off x="23978304" y="14833948"/>
            <a:ext cx="2880000" cy="2880000"/>
          </a:xfrm>
          <a:prstGeom prst="rect">
            <a:avLst/>
          </a:prstGeom>
          <a:noFill/>
          <a:ln>
            <a:noFill/>
          </a:ln>
        </p:spPr>
      </p:pic>
      <p:pic>
        <p:nvPicPr>
          <p:cNvPr id="59" name="图片 58"/>
          <p:cNvPicPr/>
          <p:nvPr/>
        </p:nvPicPr>
        <p:blipFill>
          <a:blip r:embed="rId12" cstate="print">
            <a:extLst>
              <a:ext uri="{28A0092B-C50C-407E-A947-70E740481C1C}">
                <a14:useLocalDpi xmlns:a14="http://schemas.microsoft.com/office/drawing/2010/main" val="0"/>
              </a:ext>
            </a:extLst>
          </a:blip>
          <a:srcRect t="1794"/>
          <a:stretch>
            <a:fillRect/>
          </a:stretch>
        </p:blipFill>
        <p:spPr bwMode="auto">
          <a:xfrm>
            <a:off x="27312204" y="14833948"/>
            <a:ext cx="2880000" cy="2880000"/>
          </a:xfrm>
          <a:prstGeom prst="rect">
            <a:avLst/>
          </a:prstGeom>
          <a:noFill/>
          <a:ln>
            <a:noFill/>
          </a:ln>
        </p:spPr>
      </p:pic>
      <p:sp>
        <p:nvSpPr>
          <p:cNvPr id="65" name="文本框 64">
            <a:extLst>
              <a:ext uri="{FF2B5EF4-FFF2-40B4-BE49-F238E27FC236}">
                <a16:creationId xmlns:a16="http://schemas.microsoft.com/office/drawing/2014/main" id="{9DF5E995-A3F7-4630-ABBE-4DBE7C296B46}"/>
              </a:ext>
            </a:extLst>
          </p:cNvPr>
          <p:cNvSpPr txBox="1"/>
          <p:nvPr/>
        </p:nvSpPr>
        <p:spPr>
          <a:xfrm>
            <a:off x="14202565" y="17858284"/>
            <a:ext cx="18414225" cy="646331"/>
          </a:xfrm>
          <a:prstGeom prst="rect">
            <a:avLst/>
          </a:prstGeom>
          <a:noFill/>
        </p:spPr>
        <p:txBody>
          <a:bodyPr wrap="square" rtlCol="0">
            <a:spAutoFit/>
          </a:bodyPr>
          <a:lstStyle/>
          <a:p>
            <a:r>
              <a:rPr lang="en-US" altLang="zh-CN" sz="3600" dirty="0" smtClean="0">
                <a:latin typeface="Times New Roman" panose="02020603050405020304" pitchFamily="18" charset="0"/>
                <a:cs typeface="Times New Roman" panose="02020603050405020304" pitchFamily="18" charset="0"/>
              </a:rPr>
              <a:t>                                     (</a:t>
            </a:r>
            <a:r>
              <a:rPr lang="en-US" altLang="zh-CN" sz="3600" dirty="0">
                <a:latin typeface="Times New Roman" panose="02020603050405020304" pitchFamily="18" charset="0"/>
                <a:cs typeface="Times New Roman" panose="02020603050405020304" pitchFamily="18" charset="0"/>
              </a:rPr>
              <a:t>a) </a:t>
            </a:r>
            <a:r>
              <a:rPr lang="en-US" altLang="zh-CN" sz="3600" dirty="0" smtClean="0">
                <a:latin typeface="Times New Roman" panose="02020603050405020304" pitchFamily="18" charset="0"/>
                <a:cs typeface="Times New Roman" panose="02020603050405020304" pitchFamily="18" charset="0"/>
              </a:rPr>
              <a:t>                        (b)                        (c)                          (d)</a:t>
            </a:r>
            <a:endParaRPr lang="zh-CN" altLang="en-US" sz="3600" dirty="0">
              <a:latin typeface="Times New Roman" panose="02020603050405020304" pitchFamily="18" charset="0"/>
              <a:cs typeface="Times New Roman" panose="02020603050405020304" pitchFamily="18" charset="0"/>
            </a:endParaRPr>
          </a:p>
        </p:txBody>
      </p:sp>
      <p:sp>
        <p:nvSpPr>
          <p:cNvPr id="66" name="TextBox 31"/>
          <p:cNvSpPr txBox="1">
            <a:spLocks noChangeArrowheads="1"/>
          </p:cNvSpPr>
          <p:nvPr/>
        </p:nvSpPr>
        <p:spPr bwMode="auto">
          <a:xfrm>
            <a:off x="16126820" y="18578364"/>
            <a:ext cx="140970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600" dirty="0"/>
              <a:t>Fig. </a:t>
            </a:r>
            <a:r>
              <a:rPr lang="en-US" altLang="zh-CN" sz="3600" dirty="0" smtClean="0"/>
              <a:t>3. Field </a:t>
            </a:r>
            <a:r>
              <a:rPr lang="en-US" altLang="zh-CN" sz="3600" dirty="0"/>
              <a:t>lines of the four modes excited by coaxial-line adaptor: </a:t>
            </a:r>
          </a:p>
          <a:p>
            <a:pPr algn="ctr" eaLnBrk="1" hangingPunct="1"/>
            <a:r>
              <a:rPr lang="en-US" altLang="zh-CN" sz="3600" dirty="0"/>
              <a:t>(a) TE10, (b) TE01, (c) TE11, (d) TM11.</a:t>
            </a:r>
          </a:p>
          <a:p>
            <a:pPr algn="ctr" eaLnBrk="1" hangingPunct="1"/>
            <a:endParaRPr lang="zh-CN" altLang="en-US" sz="3600" dirty="0">
              <a:ea typeface="宋体" panose="02010600030101010101" pitchFamily="2" charset="-122"/>
            </a:endParaRPr>
          </a:p>
        </p:txBody>
      </p:sp>
      <p:sp>
        <p:nvSpPr>
          <p:cNvPr id="67" name="TextBox 49"/>
          <p:cNvSpPr txBox="1"/>
          <p:nvPr/>
        </p:nvSpPr>
        <p:spPr>
          <a:xfrm>
            <a:off x="16276156" y="19870440"/>
            <a:ext cx="14987577" cy="2308324"/>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latin typeface="Times New Roman" panose="02020603050405020304" pitchFamily="18" charset="0"/>
                <a:cs typeface="Times New Roman" panose="02020603050405020304" pitchFamily="18" charset="0"/>
              </a:rPr>
              <a:t>The field monitors displayed in Fig. </a:t>
            </a:r>
            <a:r>
              <a:rPr lang="en-US" altLang="zh-CN" sz="3600" dirty="0" smtClean="0">
                <a:solidFill>
                  <a:srgbClr val="003D7C"/>
                </a:solidFill>
                <a:latin typeface="Times New Roman" panose="02020603050405020304" pitchFamily="18" charset="0"/>
                <a:cs typeface="Times New Roman" panose="02020603050405020304" pitchFamily="18" charset="0"/>
              </a:rPr>
              <a:t>3 </a:t>
            </a:r>
            <a:r>
              <a:rPr lang="en-US" altLang="zh-CN" sz="3600" dirty="0">
                <a:solidFill>
                  <a:srgbClr val="003D7C"/>
                </a:solidFill>
                <a:latin typeface="Times New Roman" panose="02020603050405020304" pitchFamily="18" charset="0"/>
                <a:cs typeface="Times New Roman" panose="02020603050405020304" pitchFamily="18" charset="0"/>
              </a:rPr>
              <a:t>show the TE or TM eigenmodes caused by corresponding excitation. Fig. </a:t>
            </a:r>
            <a:r>
              <a:rPr lang="en-US" altLang="zh-CN" sz="3600" dirty="0" smtClean="0">
                <a:solidFill>
                  <a:srgbClr val="003D7C"/>
                </a:solidFill>
                <a:latin typeface="Times New Roman" panose="02020603050405020304" pitchFamily="18" charset="0"/>
                <a:cs typeface="Times New Roman" panose="02020603050405020304" pitchFamily="18" charset="0"/>
              </a:rPr>
              <a:t>3(a-c</a:t>
            </a:r>
            <a:r>
              <a:rPr lang="en-US" altLang="zh-CN" sz="3600" dirty="0">
                <a:solidFill>
                  <a:srgbClr val="003D7C"/>
                </a:solidFill>
                <a:latin typeface="Times New Roman" panose="02020603050405020304" pitchFamily="18" charset="0"/>
                <a:cs typeface="Times New Roman" panose="02020603050405020304" pitchFamily="18" charset="0"/>
              </a:rPr>
              <a:t>) show the direction and intensity distribution of electric field for TE10, TE01 and TE11 respectively while the Fig. </a:t>
            </a:r>
            <a:r>
              <a:rPr lang="en-US" altLang="zh-CN" sz="3600" dirty="0" smtClean="0">
                <a:solidFill>
                  <a:srgbClr val="003D7C"/>
                </a:solidFill>
                <a:latin typeface="Times New Roman" panose="02020603050405020304" pitchFamily="18" charset="0"/>
                <a:cs typeface="Times New Roman" panose="02020603050405020304" pitchFamily="18" charset="0"/>
              </a:rPr>
              <a:t>3(d</a:t>
            </a:r>
            <a:r>
              <a:rPr lang="en-US" altLang="zh-CN" sz="3600" dirty="0">
                <a:solidFill>
                  <a:srgbClr val="003D7C"/>
                </a:solidFill>
                <a:latin typeface="Times New Roman" panose="02020603050405020304" pitchFamily="18" charset="0"/>
                <a:cs typeface="Times New Roman" panose="02020603050405020304" pitchFamily="18" charset="0"/>
              </a:rPr>
              <a:t>) shows magnetic field distribution of TM11</a:t>
            </a:r>
            <a:r>
              <a:rPr lang="en-US" altLang="zh-CN" sz="3600" dirty="0" smtClean="0">
                <a:solidFill>
                  <a:srgbClr val="003D7C"/>
                </a:solidFill>
                <a:latin typeface="Times New Roman" panose="02020603050405020304" pitchFamily="18" charset="0"/>
                <a:cs typeface="Times New Roman" panose="02020603050405020304" pitchFamily="18" charset="0"/>
              </a:rPr>
              <a:t>.</a:t>
            </a:r>
          </a:p>
        </p:txBody>
      </p:sp>
      <p:pic>
        <p:nvPicPr>
          <p:cNvPr id="75" name="图片 74"/>
          <p:cNvPicPr/>
          <p:nvPr/>
        </p:nvPicPr>
        <p:blipFill>
          <a:blip r:embed="rId13" cstate="print">
            <a:extLst>
              <a:ext uri="{28A0092B-C50C-407E-A947-70E740481C1C}">
                <a14:useLocalDpi xmlns:a14="http://schemas.microsoft.com/office/drawing/2010/main" val="0"/>
              </a:ext>
            </a:extLst>
          </a:blip>
          <a:stretch>
            <a:fillRect/>
          </a:stretch>
        </p:blipFill>
        <p:spPr>
          <a:xfrm>
            <a:off x="19851754" y="22322780"/>
            <a:ext cx="6719423" cy="5391152"/>
          </a:xfrm>
          <a:prstGeom prst="rect">
            <a:avLst/>
          </a:prstGeom>
        </p:spPr>
      </p:pic>
      <p:sp>
        <p:nvSpPr>
          <p:cNvPr id="76" name="TextBox 31"/>
          <p:cNvSpPr txBox="1">
            <a:spLocks noChangeArrowheads="1"/>
          </p:cNvSpPr>
          <p:nvPr/>
        </p:nvSpPr>
        <p:spPr bwMode="auto">
          <a:xfrm>
            <a:off x="16565237" y="27939404"/>
            <a:ext cx="14097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600" dirty="0"/>
              <a:t>Fig.  </a:t>
            </a:r>
            <a:r>
              <a:rPr lang="en-US" altLang="zh-CN" sz="3600" dirty="0" smtClean="0"/>
              <a:t>4. </a:t>
            </a:r>
            <a:r>
              <a:rPr lang="en-US" altLang="zh-CN" sz="3600" dirty="0"/>
              <a:t>Farfield realized gain of six modes at 12.17 GHz.</a:t>
            </a:r>
            <a:endParaRPr lang="zh-CN" altLang="en-US" sz="3600" dirty="0">
              <a:ea typeface="宋体" panose="02010600030101010101" pitchFamily="2" charset="-122"/>
            </a:endParaRPr>
          </a:p>
        </p:txBody>
      </p:sp>
      <p:sp>
        <p:nvSpPr>
          <p:cNvPr id="77" name="TextBox 49"/>
          <p:cNvSpPr txBox="1"/>
          <p:nvPr/>
        </p:nvSpPr>
        <p:spPr>
          <a:xfrm>
            <a:off x="16230238" y="28659484"/>
            <a:ext cx="14987577" cy="6740307"/>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latin typeface="Times New Roman" panose="02020603050405020304" pitchFamily="18" charset="0"/>
                <a:cs typeface="Times New Roman" panose="02020603050405020304" pitchFamily="18" charset="0"/>
              </a:rPr>
              <a:t>As Fig. </a:t>
            </a:r>
            <a:r>
              <a:rPr lang="en-US" altLang="zh-CN" sz="3600" dirty="0" smtClean="0">
                <a:solidFill>
                  <a:srgbClr val="003D7C"/>
                </a:solidFill>
                <a:latin typeface="Times New Roman" panose="02020603050405020304" pitchFamily="18" charset="0"/>
                <a:cs typeface="Times New Roman" panose="02020603050405020304" pitchFamily="18" charset="0"/>
              </a:rPr>
              <a:t>4 shows, </a:t>
            </a:r>
            <a:r>
              <a:rPr lang="en-US" altLang="zh-CN" sz="3600" dirty="0">
                <a:solidFill>
                  <a:srgbClr val="003D7C"/>
                </a:solidFill>
                <a:latin typeface="Times New Roman" panose="02020603050405020304" pitchFamily="18" charset="0"/>
                <a:cs typeface="Times New Roman" panose="02020603050405020304" pitchFamily="18" charset="0"/>
              </a:rPr>
              <a:t>TE10 and TE01 have a good performance in terms of antenna gain in the main radiation direction, while TE11 and TM11 have deep nulls. The gain of each circularly polarized wave is between that of TE10 and TE01, which is reasonable because it is a combination of these two modes. These results are consistent with the field distribution diagram in square waveguide. Since the guided waves are independent of each other, they are orthogonal and have no coupling during transmission. If more than one antenna is used to transmit signals, multiple antennas can radiate waves of different modes at the same time in the same frequency band, thus forming a multi-mode multiplexing antenna. In this way, real-time large-capacity signal transmission is realized and this is of great benefit to improving frequency band utilization.</a:t>
            </a:r>
          </a:p>
        </p:txBody>
      </p:sp>
      <p:pic>
        <p:nvPicPr>
          <p:cNvPr id="78" name="图片 77"/>
          <p:cNvPicPr/>
          <p:nvPr/>
        </p:nvPicPr>
        <p:blipFill>
          <a:blip r:embed="rId14"/>
          <a:stretch>
            <a:fillRect/>
          </a:stretch>
        </p:blipFill>
        <p:spPr>
          <a:xfrm>
            <a:off x="17334213" y="5328892"/>
            <a:ext cx="5760000" cy="4320000"/>
          </a:xfrm>
          <a:prstGeom prst="rect">
            <a:avLst/>
          </a:prstGeom>
        </p:spPr>
      </p:pic>
      <p:pic>
        <p:nvPicPr>
          <p:cNvPr id="79" name="图片 78"/>
          <p:cNvPicPr/>
          <p:nvPr/>
        </p:nvPicPr>
        <p:blipFill rotWithShape="1">
          <a:blip r:embed="rId15"/>
          <a:srcRect t="-2069" b="1"/>
          <a:stretch/>
        </p:blipFill>
        <p:spPr bwMode="auto">
          <a:xfrm>
            <a:off x="23987000" y="5256884"/>
            <a:ext cx="5940000" cy="4500000"/>
          </a:xfrm>
          <a:prstGeom prst="rect">
            <a:avLst/>
          </a:prstGeom>
          <a:ln>
            <a:noFill/>
          </a:ln>
          <a:extLst>
            <a:ext uri="{53640926-AAD7-44D8-BBD7-CCE9431645EC}">
              <a14:shadowObscured xmlns:a14="http://schemas.microsoft.com/office/drawing/2010/main"/>
            </a:ext>
          </a:extLst>
        </p:spPr>
      </p:pic>
      <p:sp>
        <p:nvSpPr>
          <p:cNvPr id="81" name="文本框 80">
            <a:extLst>
              <a:ext uri="{FF2B5EF4-FFF2-40B4-BE49-F238E27FC236}">
                <a16:creationId xmlns:a16="http://schemas.microsoft.com/office/drawing/2014/main" id="{9DF5E995-A3F7-4630-ABBE-4DBE7C296B46}"/>
              </a:ext>
            </a:extLst>
          </p:cNvPr>
          <p:cNvSpPr txBox="1"/>
          <p:nvPr/>
        </p:nvSpPr>
        <p:spPr>
          <a:xfrm>
            <a:off x="14859965" y="9762257"/>
            <a:ext cx="18414225" cy="646331"/>
          </a:xfrm>
          <a:prstGeom prst="rect">
            <a:avLst/>
          </a:prstGeom>
          <a:noFill/>
        </p:spPr>
        <p:txBody>
          <a:bodyPr wrap="square" rtlCol="0">
            <a:spAutoFit/>
          </a:bodyPr>
          <a:lstStyle/>
          <a:p>
            <a:pPr algn="ctr"/>
            <a:r>
              <a:rPr lang="en-US" altLang="zh-CN" sz="3600" dirty="0">
                <a:latin typeface="Times New Roman" panose="02020603050405020304" pitchFamily="18" charset="0"/>
                <a:cs typeface="Times New Roman" panose="02020603050405020304" pitchFamily="18" charset="0"/>
              </a:rPr>
              <a:t>(a)                                                </a:t>
            </a:r>
            <a:r>
              <a:rPr lang="en-US" altLang="zh-CN" sz="3600" dirty="0" smtClean="0">
                <a:latin typeface="Times New Roman" panose="02020603050405020304" pitchFamily="18" charset="0"/>
                <a:cs typeface="Times New Roman" panose="02020603050405020304" pitchFamily="18" charset="0"/>
              </a:rPr>
              <a:t>     </a:t>
            </a:r>
            <a:r>
              <a:rPr lang="en-US" altLang="zh-CN" sz="3600" dirty="0">
                <a:latin typeface="Times New Roman" panose="02020603050405020304" pitchFamily="18" charset="0"/>
                <a:cs typeface="Times New Roman" panose="02020603050405020304" pitchFamily="18" charset="0"/>
              </a:rPr>
              <a:t>(b</a:t>
            </a:r>
            <a:r>
              <a:rPr lang="en-US" altLang="zh-CN" sz="3600" dirty="0" smtClean="0">
                <a:latin typeface="Times New Roman" panose="02020603050405020304" pitchFamily="18" charset="0"/>
                <a:cs typeface="Times New Roman" panose="02020603050405020304" pitchFamily="18" charset="0"/>
              </a:rPr>
              <a:t>) </a:t>
            </a:r>
            <a:endParaRPr lang="zh-CN" altLang="en-US" sz="3600" dirty="0">
              <a:latin typeface="Times New Roman" panose="02020603050405020304" pitchFamily="18" charset="0"/>
              <a:cs typeface="Times New Roman" panose="02020603050405020304" pitchFamily="18" charset="0"/>
            </a:endParaRPr>
          </a:p>
        </p:txBody>
      </p:sp>
      <p:sp>
        <p:nvSpPr>
          <p:cNvPr id="82" name="TextBox 49"/>
          <p:cNvSpPr txBox="1"/>
          <p:nvPr/>
        </p:nvSpPr>
        <p:spPr>
          <a:xfrm>
            <a:off x="16257786" y="11737604"/>
            <a:ext cx="14987577" cy="2862322"/>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latin typeface="Times New Roman" panose="02020603050405020304" pitchFamily="18" charset="0"/>
                <a:cs typeface="Times New Roman" panose="02020603050405020304" pitchFamily="18" charset="0"/>
              </a:rPr>
              <a:t>Fig. </a:t>
            </a:r>
            <a:r>
              <a:rPr lang="en-US" altLang="zh-CN" sz="3600" dirty="0" smtClean="0">
                <a:solidFill>
                  <a:srgbClr val="003D7C"/>
                </a:solidFill>
                <a:latin typeface="Times New Roman" panose="02020603050405020304" pitchFamily="18" charset="0"/>
                <a:cs typeface="Times New Roman" panose="02020603050405020304" pitchFamily="18" charset="0"/>
              </a:rPr>
              <a:t>2 </a:t>
            </a:r>
            <a:r>
              <a:rPr lang="en-US" altLang="zh-CN" sz="3600" dirty="0">
                <a:solidFill>
                  <a:srgbClr val="003D7C"/>
                </a:solidFill>
                <a:latin typeface="Times New Roman" panose="02020603050405020304" pitchFamily="18" charset="0"/>
                <a:cs typeface="Times New Roman" panose="02020603050405020304" pitchFamily="18" charset="0"/>
              </a:rPr>
              <a:t>shows that the simulated 10 dB return loss bandwidth is approximately 31.6% (ranging from 10.25 to 14.09 GHz, center frequency is 12.17GHz), and the isolation is less than -20 dB. It also indicates that in different frequency band for each mode, we can get different patterns. Between 10.86 and 13.64 GHz, all these modes can be excited respectively.</a:t>
            </a:r>
            <a:endParaRPr lang="en-US" altLang="zh-CN" sz="3600" dirty="0" smtClean="0">
              <a:solidFill>
                <a:srgbClr val="003D7C"/>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814</TotalTime>
  <Words>1265</Words>
  <Application>Microsoft Office PowerPoint</Application>
  <PresentationFormat>自定义</PresentationFormat>
  <Paragraphs>39</Paragraphs>
  <Slides>1</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9" baseType="lpstr">
      <vt:lpstr>等线</vt:lpstr>
      <vt:lpstr>宋体</vt:lpstr>
      <vt:lpstr>Arial</vt:lpstr>
      <vt:lpstr>Calibri</vt:lpstr>
      <vt:lpstr>Times New Roman</vt:lpstr>
      <vt:lpstr>Wingdings</vt:lpstr>
      <vt:lpstr>Office 主题​​</vt:lpstr>
      <vt:lpstr>Visio</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Administrator</cp:lastModifiedBy>
  <cp:revision>76</cp:revision>
  <dcterms:created xsi:type="dcterms:W3CDTF">2018-10-11T10:53:00Z</dcterms:created>
  <dcterms:modified xsi:type="dcterms:W3CDTF">2021-08-14T09:13:40Z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2052-11.1.0.9208</vt:lpwstr>
  </property>
</Properties>
</file>