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1" r:id="rId2"/>
  </p:sldIdLst>
  <p:sldSz cx="28800425" cy="43200638"/>
  <p:notesSz cx="6858000" cy="9144000"/>
  <p:custDataLst>
    <p:tags r:id="rId4"/>
  </p:custDataLst>
  <p:defaultTextStyle>
    <a:defPPr>
      <a:defRPr lang="zh-CN"/>
    </a:defPPr>
    <a:lvl1pPr marL="0" algn="l" defTabSz="1590233" rtl="0" eaLnBrk="1" latinLnBrk="0" hangingPunct="1">
      <a:defRPr sz="3130" kern="1200">
        <a:solidFill>
          <a:schemeClr val="tx1"/>
        </a:solidFill>
        <a:latin typeface="+mn-lt"/>
        <a:ea typeface="+mn-ea"/>
        <a:cs typeface="+mn-cs"/>
      </a:defRPr>
    </a:lvl1pPr>
    <a:lvl2pPr marL="795117" algn="l" defTabSz="1590233" rtl="0" eaLnBrk="1" latinLnBrk="0" hangingPunct="1">
      <a:defRPr sz="3130" kern="1200">
        <a:solidFill>
          <a:schemeClr val="tx1"/>
        </a:solidFill>
        <a:latin typeface="+mn-lt"/>
        <a:ea typeface="+mn-ea"/>
        <a:cs typeface="+mn-cs"/>
      </a:defRPr>
    </a:lvl2pPr>
    <a:lvl3pPr marL="1590233" algn="l" defTabSz="1590233" rtl="0" eaLnBrk="1" latinLnBrk="0" hangingPunct="1">
      <a:defRPr sz="3130" kern="1200">
        <a:solidFill>
          <a:schemeClr val="tx1"/>
        </a:solidFill>
        <a:latin typeface="+mn-lt"/>
        <a:ea typeface="+mn-ea"/>
        <a:cs typeface="+mn-cs"/>
      </a:defRPr>
    </a:lvl3pPr>
    <a:lvl4pPr marL="2385350" algn="l" defTabSz="1590233" rtl="0" eaLnBrk="1" latinLnBrk="0" hangingPunct="1">
      <a:defRPr sz="3130" kern="1200">
        <a:solidFill>
          <a:schemeClr val="tx1"/>
        </a:solidFill>
        <a:latin typeface="+mn-lt"/>
        <a:ea typeface="+mn-ea"/>
        <a:cs typeface="+mn-cs"/>
      </a:defRPr>
    </a:lvl4pPr>
    <a:lvl5pPr marL="3180466" algn="l" defTabSz="1590233" rtl="0" eaLnBrk="1" latinLnBrk="0" hangingPunct="1">
      <a:defRPr sz="3130" kern="1200">
        <a:solidFill>
          <a:schemeClr val="tx1"/>
        </a:solidFill>
        <a:latin typeface="+mn-lt"/>
        <a:ea typeface="+mn-ea"/>
        <a:cs typeface="+mn-cs"/>
      </a:defRPr>
    </a:lvl5pPr>
    <a:lvl6pPr marL="3975583" algn="l" defTabSz="1590233" rtl="0" eaLnBrk="1" latinLnBrk="0" hangingPunct="1">
      <a:defRPr sz="3130" kern="1200">
        <a:solidFill>
          <a:schemeClr val="tx1"/>
        </a:solidFill>
        <a:latin typeface="+mn-lt"/>
        <a:ea typeface="+mn-ea"/>
        <a:cs typeface="+mn-cs"/>
      </a:defRPr>
    </a:lvl6pPr>
    <a:lvl7pPr marL="4770699" algn="l" defTabSz="1590233" rtl="0" eaLnBrk="1" latinLnBrk="0" hangingPunct="1">
      <a:defRPr sz="3130" kern="1200">
        <a:solidFill>
          <a:schemeClr val="tx1"/>
        </a:solidFill>
        <a:latin typeface="+mn-lt"/>
        <a:ea typeface="+mn-ea"/>
        <a:cs typeface="+mn-cs"/>
      </a:defRPr>
    </a:lvl7pPr>
    <a:lvl8pPr marL="5565816" algn="l" defTabSz="1590233" rtl="0" eaLnBrk="1" latinLnBrk="0" hangingPunct="1">
      <a:defRPr sz="3130" kern="1200">
        <a:solidFill>
          <a:schemeClr val="tx1"/>
        </a:solidFill>
        <a:latin typeface="+mn-lt"/>
        <a:ea typeface="+mn-ea"/>
        <a:cs typeface="+mn-cs"/>
      </a:defRPr>
    </a:lvl8pPr>
    <a:lvl9pPr marL="6360932" algn="l" defTabSz="1590233" rtl="0" eaLnBrk="1" latinLnBrk="0" hangingPunct="1">
      <a:defRPr sz="313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9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usifan" initials="w" lastIdx="1" clrIdx="0">
    <p:extLst>
      <p:ext uri="{19B8F6BF-5375-455C-9EA6-DF929625EA0E}">
        <p15:presenceInfo xmlns:p15="http://schemas.microsoft.com/office/powerpoint/2012/main" userId="wusif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B6D"/>
    <a:srgbClr val="505050"/>
    <a:srgbClr val="01325B"/>
    <a:srgbClr val="65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79" autoAdjust="0"/>
    <p:restoredTop sz="94660"/>
  </p:normalViewPr>
  <p:slideViewPr>
    <p:cSldViewPr>
      <p:cViewPr>
        <p:scale>
          <a:sx n="33" d="100"/>
          <a:sy n="33" d="100"/>
        </p:scale>
        <p:origin x="1085" y="-5237"/>
      </p:cViewPr>
      <p:guideLst>
        <p:guide orient="horz" pos="13607"/>
        <p:guide pos="9072"/>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063E5B-2D58-41D2-9CFC-4FAD3FDF0C1C}" type="datetimeFigureOut">
              <a:rPr lang="zh-CN" altLang="en-US" smtClean="0"/>
              <a:t>2021/8/14</a:t>
            </a:fld>
            <a:endParaRPr lang="zh-CN" altLang="en-US"/>
          </a:p>
        </p:txBody>
      </p:sp>
      <p:sp>
        <p:nvSpPr>
          <p:cNvPr id="4" name="幻灯片图像占位符 3"/>
          <p:cNvSpPr>
            <a:spLocks noGrp="1" noRot="1" noChangeAspect="1"/>
          </p:cNvSpPr>
          <p:nvPr>
            <p:ph type="sldImg" idx="2"/>
          </p:nvPr>
        </p:nvSpPr>
        <p:spPr>
          <a:xfrm>
            <a:off x="2286000" y="685800"/>
            <a:ext cx="228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E33365-06B4-4012-B953-1700809AF827}" type="slidenum">
              <a:rPr lang="zh-CN" altLang="en-US" smtClean="0"/>
              <a:t>‹#›</a:t>
            </a:fld>
            <a:endParaRPr lang="zh-CN" altLang="en-US"/>
          </a:p>
        </p:txBody>
      </p:sp>
    </p:spTree>
    <p:extLst>
      <p:ext uri="{BB962C8B-B14F-4D97-AF65-F5344CB8AC3E}">
        <p14:creationId xmlns:p14="http://schemas.microsoft.com/office/powerpoint/2010/main" val="1383996821"/>
      </p:ext>
    </p:extLst>
  </p:cSld>
  <p:clrMap bg1="lt1" tx1="dk1" bg2="lt2" tx2="dk2" accent1="accent1" accent2="accent2" accent3="accent3" accent4="accent4" accent5="accent5" accent6="accent6" hlink="hlink" folHlink="folHlink"/>
  <p:notesStyle>
    <a:lvl1pPr marL="0" algn="l" defTabSz="1590233" rtl="0" eaLnBrk="1" latinLnBrk="0" hangingPunct="1">
      <a:defRPr sz="2087" kern="1200">
        <a:solidFill>
          <a:schemeClr val="tx1"/>
        </a:solidFill>
        <a:latin typeface="+mn-lt"/>
        <a:ea typeface="+mn-ea"/>
        <a:cs typeface="+mn-cs"/>
      </a:defRPr>
    </a:lvl1pPr>
    <a:lvl2pPr marL="795117" algn="l" defTabSz="1590233" rtl="0" eaLnBrk="1" latinLnBrk="0" hangingPunct="1">
      <a:defRPr sz="2087" kern="1200">
        <a:solidFill>
          <a:schemeClr val="tx1"/>
        </a:solidFill>
        <a:latin typeface="+mn-lt"/>
        <a:ea typeface="+mn-ea"/>
        <a:cs typeface="+mn-cs"/>
      </a:defRPr>
    </a:lvl2pPr>
    <a:lvl3pPr marL="1590233" algn="l" defTabSz="1590233" rtl="0" eaLnBrk="1" latinLnBrk="0" hangingPunct="1">
      <a:defRPr sz="2087" kern="1200">
        <a:solidFill>
          <a:schemeClr val="tx1"/>
        </a:solidFill>
        <a:latin typeface="+mn-lt"/>
        <a:ea typeface="+mn-ea"/>
        <a:cs typeface="+mn-cs"/>
      </a:defRPr>
    </a:lvl3pPr>
    <a:lvl4pPr marL="2385350" algn="l" defTabSz="1590233" rtl="0" eaLnBrk="1" latinLnBrk="0" hangingPunct="1">
      <a:defRPr sz="2087" kern="1200">
        <a:solidFill>
          <a:schemeClr val="tx1"/>
        </a:solidFill>
        <a:latin typeface="+mn-lt"/>
        <a:ea typeface="+mn-ea"/>
        <a:cs typeface="+mn-cs"/>
      </a:defRPr>
    </a:lvl4pPr>
    <a:lvl5pPr marL="3180466" algn="l" defTabSz="1590233" rtl="0" eaLnBrk="1" latinLnBrk="0" hangingPunct="1">
      <a:defRPr sz="2087" kern="1200">
        <a:solidFill>
          <a:schemeClr val="tx1"/>
        </a:solidFill>
        <a:latin typeface="+mn-lt"/>
        <a:ea typeface="+mn-ea"/>
        <a:cs typeface="+mn-cs"/>
      </a:defRPr>
    </a:lvl5pPr>
    <a:lvl6pPr marL="3975583" algn="l" defTabSz="1590233" rtl="0" eaLnBrk="1" latinLnBrk="0" hangingPunct="1">
      <a:defRPr sz="2087" kern="1200">
        <a:solidFill>
          <a:schemeClr val="tx1"/>
        </a:solidFill>
        <a:latin typeface="+mn-lt"/>
        <a:ea typeface="+mn-ea"/>
        <a:cs typeface="+mn-cs"/>
      </a:defRPr>
    </a:lvl6pPr>
    <a:lvl7pPr marL="4770699" algn="l" defTabSz="1590233" rtl="0" eaLnBrk="1" latinLnBrk="0" hangingPunct="1">
      <a:defRPr sz="2087" kern="1200">
        <a:solidFill>
          <a:schemeClr val="tx1"/>
        </a:solidFill>
        <a:latin typeface="+mn-lt"/>
        <a:ea typeface="+mn-ea"/>
        <a:cs typeface="+mn-cs"/>
      </a:defRPr>
    </a:lvl7pPr>
    <a:lvl8pPr marL="5565816" algn="l" defTabSz="1590233" rtl="0" eaLnBrk="1" latinLnBrk="0" hangingPunct="1">
      <a:defRPr sz="2087" kern="1200">
        <a:solidFill>
          <a:schemeClr val="tx1"/>
        </a:solidFill>
        <a:latin typeface="+mn-lt"/>
        <a:ea typeface="+mn-ea"/>
        <a:cs typeface="+mn-cs"/>
      </a:defRPr>
    </a:lvl8pPr>
    <a:lvl9pPr marL="6360932" algn="l" defTabSz="1590233" rtl="0" eaLnBrk="1" latinLnBrk="0" hangingPunct="1">
      <a:defRPr sz="208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286000" y="685800"/>
            <a:ext cx="228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E33365-06B4-4012-B953-1700809AF827}" type="slidenum">
              <a:rPr lang="zh-CN" altLang="en-US" smtClean="0"/>
              <a:t>1</a:t>
            </a:fld>
            <a:endParaRPr lang="zh-CN" altLang="en-US"/>
          </a:p>
        </p:txBody>
      </p:sp>
    </p:spTree>
    <p:extLst>
      <p:ext uri="{BB962C8B-B14F-4D97-AF65-F5344CB8AC3E}">
        <p14:creationId xmlns:p14="http://schemas.microsoft.com/office/powerpoint/2010/main" val="3287570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txStyles>
    <p:titleStyle>
      <a:lvl1pPr algn="ctr" defTabSz="23037923" rtl="0" eaLnBrk="1" latinLnBrk="0" hangingPunct="1">
        <a:spcBef>
          <a:spcPct val="0"/>
        </a:spcBef>
        <a:buNone/>
        <a:defRPr sz="110859" kern="1200">
          <a:solidFill>
            <a:schemeClr val="tx1"/>
          </a:solidFill>
          <a:latin typeface="+mj-lt"/>
          <a:ea typeface="+mj-ea"/>
          <a:cs typeface="+mj-cs"/>
        </a:defRPr>
      </a:lvl1pPr>
    </p:titleStyle>
    <p:bodyStyle>
      <a:lvl1pPr marL="8639219" indent="-8639219" algn="l" defTabSz="23037923" rtl="0" eaLnBrk="1" latinLnBrk="0" hangingPunct="1">
        <a:spcBef>
          <a:spcPct val="20000"/>
        </a:spcBef>
        <a:buFont typeface="Arial" pitchFamily="34" charset="0"/>
        <a:buChar char="•"/>
        <a:defRPr sz="80622" kern="1200">
          <a:solidFill>
            <a:schemeClr val="tx1"/>
          </a:solidFill>
          <a:latin typeface="+mn-lt"/>
          <a:ea typeface="+mn-ea"/>
          <a:cs typeface="+mn-cs"/>
        </a:defRPr>
      </a:lvl1pPr>
      <a:lvl2pPr marL="18718314" indent="-7199352" algn="l" defTabSz="23037923" rtl="0" eaLnBrk="1" latinLnBrk="0" hangingPunct="1">
        <a:spcBef>
          <a:spcPct val="20000"/>
        </a:spcBef>
        <a:buFont typeface="Arial" pitchFamily="34" charset="0"/>
        <a:buChar char="–"/>
        <a:defRPr sz="70544" kern="1200">
          <a:solidFill>
            <a:schemeClr val="tx1"/>
          </a:solidFill>
          <a:latin typeface="+mn-lt"/>
          <a:ea typeface="+mn-ea"/>
          <a:cs typeface="+mn-cs"/>
        </a:defRPr>
      </a:lvl2pPr>
      <a:lvl3pPr marL="28797400" indent="-5759477" algn="l" defTabSz="23037923" rtl="0" eaLnBrk="1" latinLnBrk="0" hangingPunct="1">
        <a:spcBef>
          <a:spcPct val="20000"/>
        </a:spcBef>
        <a:buFont typeface="Arial" pitchFamily="34" charset="0"/>
        <a:buChar char="•"/>
        <a:defRPr sz="60464" kern="1200">
          <a:solidFill>
            <a:schemeClr val="tx1"/>
          </a:solidFill>
          <a:latin typeface="+mn-lt"/>
          <a:ea typeface="+mn-ea"/>
          <a:cs typeface="+mn-cs"/>
        </a:defRPr>
      </a:lvl3pPr>
      <a:lvl4pPr marL="40316362"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4pPr>
      <a:lvl5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5pPr>
      <a:lvl6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6pPr>
      <a:lvl7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7pPr>
      <a:lvl8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8pPr>
      <a:lvl9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9pPr>
    </p:bodyStyle>
    <p:otherStyle>
      <a:defPPr>
        <a:defRPr lang="zh-CN"/>
      </a:defPPr>
      <a:lvl1pPr marL="0" algn="l" defTabSz="23037923" rtl="0" eaLnBrk="1" latinLnBrk="0" hangingPunct="1">
        <a:defRPr sz="45347" kern="1200">
          <a:solidFill>
            <a:schemeClr val="tx1"/>
          </a:solidFill>
          <a:latin typeface="+mn-lt"/>
          <a:ea typeface="+mn-ea"/>
          <a:cs typeface="+mn-cs"/>
        </a:defRPr>
      </a:lvl1pPr>
      <a:lvl2pPr marL="11518962" algn="l" defTabSz="23037923" rtl="0" eaLnBrk="1" latinLnBrk="0" hangingPunct="1">
        <a:defRPr sz="45347" kern="1200">
          <a:solidFill>
            <a:schemeClr val="tx1"/>
          </a:solidFill>
          <a:latin typeface="+mn-lt"/>
          <a:ea typeface="+mn-ea"/>
          <a:cs typeface="+mn-cs"/>
        </a:defRPr>
      </a:lvl2pPr>
      <a:lvl3pPr marL="23037923" algn="l" defTabSz="23037923" rtl="0" eaLnBrk="1" latinLnBrk="0" hangingPunct="1">
        <a:defRPr sz="45347" kern="1200">
          <a:solidFill>
            <a:schemeClr val="tx1"/>
          </a:solidFill>
          <a:latin typeface="+mn-lt"/>
          <a:ea typeface="+mn-ea"/>
          <a:cs typeface="+mn-cs"/>
        </a:defRPr>
      </a:lvl3pPr>
      <a:lvl4pPr marL="34556885" algn="l" defTabSz="23037923" rtl="0" eaLnBrk="1" latinLnBrk="0" hangingPunct="1">
        <a:defRPr sz="45347" kern="1200">
          <a:solidFill>
            <a:schemeClr val="tx1"/>
          </a:solidFill>
          <a:latin typeface="+mn-lt"/>
          <a:ea typeface="+mn-ea"/>
          <a:cs typeface="+mn-cs"/>
        </a:defRPr>
      </a:lvl4pPr>
      <a:lvl5pPr marL="46075838" algn="l" defTabSz="23037923" rtl="0" eaLnBrk="1" latinLnBrk="0" hangingPunct="1">
        <a:defRPr sz="45347" kern="1200">
          <a:solidFill>
            <a:schemeClr val="tx1"/>
          </a:solidFill>
          <a:latin typeface="+mn-lt"/>
          <a:ea typeface="+mn-ea"/>
          <a:cs typeface="+mn-cs"/>
        </a:defRPr>
      </a:lvl5pPr>
      <a:lvl6pPr marL="51206400" algn="l" defTabSz="23037923" rtl="0" eaLnBrk="1" latinLnBrk="0" hangingPunct="1">
        <a:defRPr sz="45347" kern="1200">
          <a:solidFill>
            <a:schemeClr val="tx1"/>
          </a:solidFill>
          <a:latin typeface="+mn-lt"/>
          <a:ea typeface="+mn-ea"/>
          <a:cs typeface="+mn-cs"/>
        </a:defRPr>
      </a:lvl6pPr>
      <a:lvl7pPr marL="51206400" algn="l" defTabSz="23037923" rtl="0" eaLnBrk="1" latinLnBrk="0" hangingPunct="1">
        <a:defRPr sz="45347" kern="1200">
          <a:solidFill>
            <a:schemeClr val="tx1"/>
          </a:solidFill>
          <a:latin typeface="+mn-lt"/>
          <a:ea typeface="+mn-ea"/>
          <a:cs typeface="+mn-cs"/>
        </a:defRPr>
      </a:lvl7pPr>
      <a:lvl8pPr marL="51206400" algn="l" defTabSz="23037923" rtl="0" eaLnBrk="1" latinLnBrk="0" hangingPunct="1">
        <a:defRPr sz="45347" kern="1200">
          <a:solidFill>
            <a:schemeClr val="tx1"/>
          </a:solidFill>
          <a:latin typeface="+mn-lt"/>
          <a:ea typeface="+mn-ea"/>
          <a:cs typeface="+mn-cs"/>
        </a:defRPr>
      </a:lvl8pPr>
      <a:lvl9pPr marL="51206400" algn="l" defTabSz="23037923" rtl="0" eaLnBrk="1" latinLnBrk="0" hangingPunct="1">
        <a:defRPr sz="453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文本框 2">
            <a:extLst>
              <a:ext uri="{FF2B5EF4-FFF2-40B4-BE49-F238E27FC236}">
                <a16:creationId xmlns:a16="http://schemas.microsoft.com/office/drawing/2014/main" id="{61E783FF-6E2C-4C7C-9E64-06F69E791971}"/>
              </a:ext>
            </a:extLst>
          </p:cNvPr>
          <p:cNvSpPr txBox="1">
            <a:spLocks noChangeArrowheads="1"/>
          </p:cNvSpPr>
          <p:nvPr/>
        </p:nvSpPr>
        <p:spPr bwMode="auto">
          <a:xfrm>
            <a:off x="0" y="-33488"/>
            <a:ext cx="28800425" cy="4185763"/>
          </a:xfrm>
          <a:prstGeom prst="rect">
            <a:avLst/>
          </a:prstGeom>
          <a:solidFill>
            <a:schemeClr val="tx2">
              <a:lumMod val="20000"/>
              <a:lumOff val="80000"/>
            </a:schemeClr>
          </a:solidFill>
          <a:ln w="9525">
            <a:noFill/>
            <a:miter lim="800000"/>
            <a:headEnd/>
            <a:tailEnd/>
          </a:ln>
        </p:spPr>
        <p:txBody>
          <a:bodyPr rot="0" vert="horz" wrap="square" lIns="146305" tIns="73153" rIns="146305" bIns="73153" anchor="t" anchorCtr="0">
            <a:spAutoFit/>
          </a:bodyPr>
          <a:lstStyle/>
          <a:p>
            <a:pPr algn="ctr"/>
            <a:r>
              <a:rPr lang="en-US" sz="7040" dirty="0">
                <a:latin typeface="Times New Roman" panose="02020603050405020304" pitchFamily="18" charset="0"/>
                <a:ea typeface="宋体" panose="02010600030101010101" pitchFamily="2" charset="-122"/>
              </a:rPr>
              <a:t>A New Wide Dynamic Range Rectifier Circuit for Ambient RF Energy Harvesting</a:t>
            </a:r>
            <a:endParaRPr lang="zh-CN" altLang="en-US" sz="26560" dirty="0">
              <a:latin typeface="Times New Roman" panose="02020603050405020304" pitchFamily="18" charset="0"/>
              <a:ea typeface="宋体" panose="02010600030101010101" pitchFamily="2" charset="-122"/>
            </a:endParaRPr>
          </a:p>
          <a:p>
            <a:pPr algn="ctr"/>
            <a:r>
              <a:rPr lang="de-DE" sz="448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Ziyue Li, Qian Yang, Jianxing Li*</a:t>
            </a:r>
            <a:endParaRPr lang="zh-CN" altLang="en-US" sz="9600" kern="100" dirty="0">
              <a:latin typeface="Calibri" panose="020F0502020204030204" pitchFamily="34" charset="0"/>
              <a:ea typeface="宋体" panose="02010600030101010101" pitchFamily="2" charset="-122"/>
              <a:cs typeface="Times New Roman" panose="02020603050405020304" pitchFamily="18" charset="0"/>
            </a:endParaRPr>
          </a:p>
          <a:p>
            <a:pPr algn="ct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School of Information and Communications Engineering, Xi’an </a:t>
            </a:r>
            <a:r>
              <a:rPr lang="en-US" sz="3840" kern="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Jiaotong</a:t>
            </a: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University, Xi’an, Shaanxi 710049 China</a:t>
            </a:r>
            <a:endParaRPr lang="zh-CN" altLang="en-US" sz="9600" kern="100" dirty="0">
              <a:latin typeface="Calibri" panose="020F0502020204030204" pitchFamily="34" charset="0"/>
              <a:ea typeface="宋体" panose="02010600030101010101" pitchFamily="2" charset="-122"/>
              <a:cs typeface="Times New Roman" panose="02020603050405020304" pitchFamily="18" charset="0"/>
            </a:endParaRPr>
          </a:p>
          <a:p>
            <a:pPr algn="ct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*jianxingli.china@xjtu.edu.cn</a:t>
            </a:r>
            <a:endParaRPr lang="zh-CN" altLang="en-US" sz="9600" kern="100" dirty="0">
              <a:latin typeface="Calibri" panose="020F0502020204030204" pitchFamily="34" charset="0"/>
              <a:ea typeface="宋体" panose="02010600030101010101" pitchFamily="2" charset="-122"/>
              <a:cs typeface="Times New Roman" panose="02020603050405020304" pitchFamily="18" charset="0"/>
            </a:endParaRPr>
          </a:p>
        </p:txBody>
      </p:sp>
      <p:sp>
        <p:nvSpPr>
          <p:cNvPr id="18" name="文本框 2">
            <a:extLst>
              <a:ext uri="{FF2B5EF4-FFF2-40B4-BE49-F238E27FC236}">
                <a16:creationId xmlns:a16="http://schemas.microsoft.com/office/drawing/2014/main" id="{F4361907-B20D-4E4F-B940-6B94EA443757}"/>
              </a:ext>
            </a:extLst>
          </p:cNvPr>
          <p:cNvSpPr txBox="1">
            <a:spLocks noChangeArrowheads="1"/>
          </p:cNvSpPr>
          <p:nvPr/>
        </p:nvSpPr>
        <p:spPr bwMode="auto">
          <a:xfrm>
            <a:off x="760234" y="4777497"/>
            <a:ext cx="13430347" cy="6796071"/>
          </a:xfrm>
          <a:prstGeom prst="rect">
            <a:avLst/>
          </a:prstGeom>
          <a:noFill/>
          <a:ln w="9525">
            <a:noFill/>
            <a:miter lim="800000"/>
            <a:headEnd/>
            <a:tailEnd/>
          </a:ln>
        </p:spPr>
        <p:txBody>
          <a:bodyPr rot="0" vert="horz" wrap="square" lIns="146305" tIns="73153" rIns="146305" bIns="73153" anchor="t" anchorCtr="0">
            <a:noAutofit/>
          </a:bodyPr>
          <a:lstStyle/>
          <a:p>
            <a:pPr algn="just"/>
            <a:r>
              <a:rPr lang="en-US" sz="3200" b="1" kern="100" dirty="0">
                <a:latin typeface="Times New Roman" panose="02020603050405020304" pitchFamily="18" charset="0"/>
                <a:ea typeface="宋体" panose="02010600030101010101" pitchFamily="2" charset="-122"/>
                <a:cs typeface="Times New Roman" panose="02020603050405020304" pitchFamily="18" charset="0"/>
              </a:rPr>
              <a:t>	Abstract- A new dual-band rectifier circuit for ambient radio frequency (RF) energy harvesting is proposed. Due to the existence of Schottky diode as a non-linear device in the rectifier circuit, the input impedance and echo characteristics will change dramatically with the load size and input power, so it has been challenging to design a multi-band high efficiency rectifier with high dynamic range. Therefore, an improved impedance compression technique is proposed to adjust the impedance range of nonlinear diode with high dynamic range to a smaller </a:t>
            </a:r>
            <a:r>
              <a:rPr lang="en-US" sz="3200" b="1" kern="100" dirty="0" err="1">
                <a:latin typeface="Times New Roman" panose="02020603050405020304" pitchFamily="18" charset="0"/>
                <a:ea typeface="宋体" panose="02010600030101010101" pitchFamily="2" charset="-122"/>
                <a:cs typeface="Times New Roman" panose="02020603050405020304" pitchFamily="18" charset="0"/>
              </a:rPr>
              <a:t>rangeover</a:t>
            </a:r>
            <a:r>
              <a:rPr lang="en-US" sz="3200" b="1" kern="100" dirty="0">
                <a:latin typeface="Times New Roman" panose="02020603050405020304" pitchFamily="18" charset="0"/>
                <a:ea typeface="宋体" panose="02010600030101010101" pitchFamily="2" charset="-122"/>
                <a:cs typeface="Times New Roman" panose="02020603050405020304" pitchFamily="18" charset="0"/>
              </a:rPr>
              <a:t> 95%, and the left-handed circular polarization (LHCP) gain is 7dB with a cross-polarization level of less than -28dB. The impedance bandwidth is 1% within which the axial ratio is less than 2dB. The proposed antenna has the advantages of high efficiency, excellent circular polarization purity, and low cross polarization level.</a:t>
            </a:r>
            <a:endParaRPr lang="zh-CN" altLang="en-US" sz="8640" kern="100" dirty="0">
              <a:latin typeface="Calibri" panose="020F0502020204030204" pitchFamily="34" charset="0"/>
              <a:ea typeface="宋体" panose="02010600030101010101" pitchFamily="2" charset="-122"/>
              <a:cs typeface="Times New Roman" panose="02020603050405020304" pitchFamily="18" charset="0"/>
            </a:endParaRPr>
          </a:p>
        </p:txBody>
      </p:sp>
      <p:sp>
        <p:nvSpPr>
          <p:cNvPr id="19" name="文本框 2">
            <a:extLst>
              <a:ext uri="{FF2B5EF4-FFF2-40B4-BE49-F238E27FC236}">
                <a16:creationId xmlns:a16="http://schemas.microsoft.com/office/drawing/2014/main" id="{BBC4CBE4-94C1-4A6B-A801-DDD75ACE10A3}"/>
              </a:ext>
            </a:extLst>
          </p:cNvPr>
          <p:cNvSpPr txBox="1">
            <a:spLocks noChangeArrowheads="1"/>
          </p:cNvSpPr>
          <p:nvPr/>
        </p:nvSpPr>
        <p:spPr bwMode="auto">
          <a:xfrm>
            <a:off x="859924" y="12523028"/>
            <a:ext cx="13230969" cy="10095073"/>
          </a:xfrm>
          <a:prstGeom prst="rect">
            <a:avLst/>
          </a:prstGeom>
          <a:solidFill>
            <a:schemeClr val="accent6">
              <a:lumMod val="20000"/>
              <a:lumOff val="80000"/>
            </a:schemeClr>
          </a:solidFill>
          <a:ln w="9525">
            <a:noFill/>
            <a:miter lim="800000"/>
            <a:headEnd/>
            <a:tailEnd/>
          </a:ln>
        </p:spPr>
        <p:txBody>
          <a:bodyPr rot="0" vert="horz" wrap="square" lIns="146305" tIns="73153" rIns="146305" bIns="73153" anchor="t" anchorCtr="0">
            <a:spAutoFit/>
          </a:bodyPr>
          <a:lstStyle/>
          <a:p>
            <a:pPr indent="189992" algn="ctr"/>
            <a:r>
              <a:rPr lang="en-US" sz="3840" b="1" dirty="0">
                <a:latin typeface="Times New Roman" panose="02020603050405020304" pitchFamily="18" charset="0"/>
                <a:ea typeface="宋体" panose="02010600030101010101" pitchFamily="2" charset="-122"/>
              </a:rPr>
              <a:t>INTRODUCTION</a:t>
            </a:r>
          </a:p>
          <a:p>
            <a:pPr indent="189992" algn="just"/>
            <a:r>
              <a:rPr lang="en-US" sz="3200" dirty="0">
                <a:latin typeface="Times New Roman" panose="02020603050405020304" pitchFamily="18" charset="0"/>
                <a:ea typeface="宋体" panose="02010600030101010101" pitchFamily="2" charset="-122"/>
              </a:rPr>
              <a:t>In recent years, with the coverage of 5G technology, a variety of emerging technologies such as the Internet of Things, smart cities and so on are flourishing. At the same time, the high cost of battery maintenance and replacement has emerged. Therefore, obtaining wireless energy from the external environment has become a hot spot gradually. </a:t>
            </a:r>
          </a:p>
          <a:p>
            <a:pPr indent="189992" algn="just"/>
            <a:r>
              <a:rPr lang="en-US" sz="3200" dirty="0">
                <a:latin typeface="Times New Roman" panose="02020603050405020304" pitchFamily="18" charset="0"/>
                <a:ea typeface="宋体" panose="02010600030101010101" pitchFamily="2" charset="-122"/>
              </a:rPr>
              <a:t>As the most important part of rectenna, rectifier circuit realizes the conversion of RF energy to DC energy through the unidirectional conductivity of rectifier diode. In order to improve the rectifier efficiency, the rectifier circuit needs to meet the requirements of low loss, high sensitivity and dynamic power processing capacity.</a:t>
            </a:r>
          </a:p>
          <a:p>
            <a:pPr indent="189992" algn="just"/>
            <a:r>
              <a:rPr lang="en-US" sz="3200" dirty="0">
                <a:latin typeface="Times New Roman" panose="02020603050405020304" pitchFamily="18" charset="0"/>
                <a:ea typeface="宋体" panose="02010600030101010101" pitchFamily="2" charset="-122"/>
              </a:rPr>
              <a:t>Most of the rectifiers studied in most studies do not have high efficiency in simulation in practice, and few studies involve the study of high dynamic range of rectifiers, which results in the design of rectifiers that can’t be made and used in practice. Therefore, this paper is based on this situation. A high efficiency rectifier with high dynamic range (input power range from -15 to 10, load resistance from 500 to 30000) is designed. Its operating frequency is GSM900 (850-910 MHz), GSM1800/4G (1850-1900 MHz). The rectification efficiency is about 70% when the input power is 0 dBm, and it can maintain 30% conversion efficiency in a large dynamic range.</a:t>
            </a:r>
          </a:p>
        </p:txBody>
      </p:sp>
      <p:sp>
        <p:nvSpPr>
          <p:cNvPr id="21" name="文本框 2">
            <a:extLst>
              <a:ext uri="{FF2B5EF4-FFF2-40B4-BE49-F238E27FC236}">
                <a16:creationId xmlns:a16="http://schemas.microsoft.com/office/drawing/2014/main" id="{80479A74-EEB3-496C-ACDB-30A6E48EFFCD}"/>
              </a:ext>
            </a:extLst>
          </p:cNvPr>
          <p:cNvSpPr txBox="1">
            <a:spLocks noChangeArrowheads="1"/>
          </p:cNvSpPr>
          <p:nvPr/>
        </p:nvSpPr>
        <p:spPr bwMode="auto">
          <a:xfrm>
            <a:off x="1657118" y="30917435"/>
            <a:ext cx="11636578" cy="681242"/>
          </a:xfrm>
          <a:prstGeom prst="rect">
            <a:avLst/>
          </a:prstGeom>
          <a:noFill/>
          <a:ln w="9525">
            <a:noFill/>
            <a:miter lim="800000"/>
            <a:headEnd/>
            <a:tailEnd/>
          </a:ln>
        </p:spPr>
        <p:txBody>
          <a:bodyPr rot="0" vert="horz" wrap="square" lIns="146305" tIns="73153" rIns="146305" bIns="73153" anchor="t" anchorCtr="0">
            <a:noAutofit/>
          </a:bodyPr>
          <a:lstStyle/>
          <a:p>
            <a:pPr algn="ctr"/>
            <a:r>
              <a:rPr lang="en-US" sz="3200" dirty="0">
                <a:latin typeface="Times New Roman" panose="02020603050405020304" pitchFamily="18" charset="0"/>
                <a:ea typeface="宋体" panose="02010600030101010101" pitchFamily="2" charset="-122"/>
              </a:rPr>
              <a:t>Figure 1. Topology of impedance matching network. </a:t>
            </a:r>
            <a:endParaRPr lang="zh-CN" altLang="en-US" sz="3200" dirty="0">
              <a:latin typeface="Times New Roman" panose="02020603050405020304" pitchFamily="18" charset="0"/>
              <a:ea typeface="宋体" panose="02010600030101010101" pitchFamily="2" charset="-122"/>
            </a:endParaRPr>
          </a:p>
        </p:txBody>
      </p:sp>
      <p:sp>
        <p:nvSpPr>
          <p:cNvPr id="22" name="文本框 4">
            <a:extLst>
              <a:ext uri="{FF2B5EF4-FFF2-40B4-BE49-F238E27FC236}">
                <a16:creationId xmlns:a16="http://schemas.microsoft.com/office/drawing/2014/main" id="{C8A2A49C-55B0-4A1D-BF06-9B47AF8BC47B}"/>
              </a:ext>
            </a:extLst>
          </p:cNvPr>
          <p:cNvSpPr txBox="1">
            <a:spLocks noChangeArrowheads="1"/>
          </p:cNvSpPr>
          <p:nvPr/>
        </p:nvSpPr>
        <p:spPr bwMode="auto">
          <a:xfrm>
            <a:off x="1429861" y="31926631"/>
            <a:ext cx="12878211" cy="10748641"/>
          </a:xfrm>
          <a:prstGeom prst="rect">
            <a:avLst/>
          </a:prstGeom>
          <a:solidFill>
            <a:schemeClr val="accent3">
              <a:lumMod val="20000"/>
              <a:lumOff val="80000"/>
            </a:schemeClr>
          </a:solidFill>
          <a:ln w="9525">
            <a:noFill/>
            <a:miter lim="800000"/>
            <a:headEnd/>
            <a:tailEnd/>
          </a:ln>
        </p:spPr>
        <p:txBody>
          <a:bodyPr rot="0" vert="horz" wrap="square" lIns="146305" tIns="73153" rIns="146305" bIns="73153" anchor="t" anchorCtr="0">
            <a:noAutofit/>
          </a:bodyPr>
          <a:lstStyle/>
          <a:p>
            <a:pPr indent="189992" algn="ctr"/>
            <a:r>
              <a:rPr lang="en-US" sz="3840" b="1" dirty="0">
                <a:latin typeface="Times New Roman" panose="02020603050405020304" pitchFamily="18" charset="0"/>
                <a:ea typeface="宋体" panose="02010600030101010101" pitchFamily="2" charset="-122"/>
              </a:rPr>
              <a:t>ANTENNA DESIGN</a:t>
            </a:r>
            <a:endParaRPr lang="zh-CN" altLang="en-US" sz="3840" dirty="0">
              <a:latin typeface="Times New Roman" panose="02020603050405020304" pitchFamily="18" charset="0"/>
              <a:ea typeface="宋体" panose="02010600030101010101" pitchFamily="2" charset="-122"/>
            </a:endParaRPr>
          </a:p>
          <a:p>
            <a:pPr indent="121920" algn="just"/>
            <a:r>
              <a:rPr lang="en-US" sz="3200" dirty="0">
                <a:latin typeface="Times New Roman" panose="02020603050405020304" pitchFamily="18" charset="0"/>
                <a:ea typeface="宋体" panose="02010600030101010101" pitchFamily="2" charset="-122"/>
              </a:rPr>
              <a:t>Impedance matching is very important. The quality of impedance matching will directly affect the signal strength received by the back-end rectifier circuit, thus affecting the rectifier efficiency of the whole circuit. The new impedance matching network used in this paper is shown in the Fig.1 The two frequency points of dual band are denoted as f1 and f2 respectively. For f1, the admittance is G1+jB1. For f2, the admittance is G2+jB2. As shown in the Fig.1, first through a π-Type matching network matches f1 to standard impedance. At this time, the admittance of f2 is G3+j*B3, after that, the characteristic impedance of a section in series is 50 0Ω. The transmission line changes the admittance of f2 to G0+j*B4, and G0 is the standard admittance with the size of 0.02. Finally, a section of transmission line with the quarter wavelength of f1 is paralleled to change the admittance of f2 into standard admittance.</a:t>
            </a:r>
          </a:p>
          <a:p>
            <a:pPr indent="121920" algn="just"/>
            <a:r>
              <a:rPr lang="en-US" altLang="zh-CN" sz="3200" dirty="0">
                <a:latin typeface="Times New Roman" panose="02020603050405020304" pitchFamily="18" charset="0"/>
                <a:ea typeface="宋体" panose="02010600030101010101" pitchFamily="2" charset="-122"/>
              </a:rPr>
              <a:t>In this process, because the frequency points of f1 have been matched, series connection of 50 Ω characteristic impedance line has no effect. At the same time, the quarter wavelength parallel transmission line is equivalent to open circuit, which has no effect on the matching effect. Therefore, the matching structure can match another frequency point without affecting the matched frequency point. The bandwidth is wide and the matching effect is good.</a:t>
            </a:r>
          </a:p>
        </p:txBody>
      </p:sp>
      <p:sp>
        <p:nvSpPr>
          <p:cNvPr id="28" name="Rectangle 8">
            <a:extLst>
              <a:ext uri="{FF2B5EF4-FFF2-40B4-BE49-F238E27FC236}">
                <a16:creationId xmlns:a16="http://schemas.microsoft.com/office/drawing/2014/main" id="{EA551184-E890-4B5D-9308-D55E2E369945}"/>
              </a:ext>
            </a:extLst>
          </p:cNvPr>
          <p:cNvSpPr>
            <a:spLocks noChangeArrowheads="1"/>
          </p:cNvSpPr>
          <p:nvPr/>
        </p:nvSpPr>
        <p:spPr bwMode="auto">
          <a:xfrm>
            <a:off x="2879958" y="-459196"/>
            <a:ext cx="295532" cy="91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008"/>
          </a:p>
        </p:txBody>
      </p:sp>
      <p:sp>
        <p:nvSpPr>
          <p:cNvPr id="30" name="Rectangle 10">
            <a:extLst>
              <a:ext uri="{FF2B5EF4-FFF2-40B4-BE49-F238E27FC236}">
                <a16:creationId xmlns:a16="http://schemas.microsoft.com/office/drawing/2014/main" id="{B6046899-7D35-4FFA-BFB8-B1C6FCD9B5F8}"/>
              </a:ext>
            </a:extLst>
          </p:cNvPr>
          <p:cNvSpPr>
            <a:spLocks noChangeArrowheads="1"/>
          </p:cNvSpPr>
          <p:nvPr/>
        </p:nvSpPr>
        <p:spPr bwMode="auto">
          <a:xfrm>
            <a:off x="12441581" y="37218160"/>
            <a:ext cx="295532" cy="91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008"/>
          </a:p>
        </p:txBody>
      </p:sp>
      <p:sp>
        <p:nvSpPr>
          <p:cNvPr id="32" name="Rectangle 12">
            <a:extLst>
              <a:ext uri="{FF2B5EF4-FFF2-40B4-BE49-F238E27FC236}">
                <a16:creationId xmlns:a16="http://schemas.microsoft.com/office/drawing/2014/main" id="{1D431915-B3EA-4A15-8B39-55C7C23AC999}"/>
              </a:ext>
            </a:extLst>
          </p:cNvPr>
          <p:cNvSpPr>
            <a:spLocks noChangeArrowheads="1"/>
          </p:cNvSpPr>
          <p:nvPr/>
        </p:nvSpPr>
        <p:spPr bwMode="auto">
          <a:xfrm>
            <a:off x="15444588" y="7462915"/>
            <a:ext cx="295532" cy="935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120"/>
          </a:p>
        </p:txBody>
      </p:sp>
      <p:sp>
        <p:nvSpPr>
          <p:cNvPr id="34" name="Rectangle 13">
            <a:extLst>
              <a:ext uri="{FF2B5EF4-FFF2-40B4-BE49-F238E27FC236}">
                <a16:creationId xmlns:a16="http://schemas.microsoft.com/office/drawing/2014/main" id="{ED1B7EA6-F816-4D28-9309-AF7B35805F92}"/>
              </a:ext>
            </a:extLst>
          </p:cNvPr>
          <p:cNvSpPr>
            <a:spLocks noChangeArrowheads="1"/>
          </p:cNvSpPr>
          <p:nvPr/>
        </p:nvSpPr>
        <p:spPr bwMode="auto">
          <a:xfrm>
            <a:off x="17741408" y="14917930"/>
            <a:ext cx="295532" cy="935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120"/>
          </a:p>
        </p:txBody>
      </p:sp>
      <p:sp>
        <p:nvSpPr>
          <p:cNvPr id="35" name="Rectangle 15">
            <a:extLst>
              <a:ext uri="{FF2B5EF4-FFF2-40B4-BE49-F238E27FC236}">
                <a16:creationId xmlns:a16="http://schemas.microsoft.com/office/drawing/2014/main" id="{A3423A48-C0AC-4C2E-AA1A-B7B89F971134}"/>
              </a:ext>
            </a:extLst>
          </p:cNvPr>
          <p:cNvSpPr>
            <a:spLocks noChangeArrowheads="1"/>
          </p:cNvSpPr>
          <p:nvPr/>
        </p:nvSpPr>
        <p:spPr bwMode="auto">
          <a:xfrm>
            <a:off x="2879958" y="-459196"/>
            <a:ext cx="295532" cy="91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008"/>
          </a:p>
        </p:txBody>
      </p:sp>
      <p:sp>
        <p:nvSpPr>
          <p:cNvPr id="43" name="文本框 42">
            <a:extLst>
              <a:ext uri="{FF2B5EF4-FFF2-40B4-BE49-F238E27FC236}">
                <a16:creationId xmlns:a16="http://schemas.microsoft.com/office/drawing/2014/main" id="{86380ECD-52C0-43B6-98BF-91126818655A}"/>
              </a:ext>
            </a:extLst>
          </p:cNvPr>
          <p:cNvSpPr txBox="1"/>
          <p:nvPr/>
        </p:nvSpPr>
        <p:spPr>
          <a:xfrm>
            <a:off x="14523895" y="10518091"/>
            <a:ext cx="12573414" cy="1077218"/>
          </a:xfrm>
          <a:prstGeom prst="rect">
            <a:avLst/>
          </a:prstGeom>
          <a:noFill/>
        </p:spPr>
        <p:txBody>
          <a:bodyPr wrap="square">
            <a:spAutoFit/>
          </a:bodyPr>
          <a:lstStyle/>
          <a:p>
            <a:pPr indent="1245616" algn="just"/>
            <a:r>
              <a:rPr lang="en-US" altLang="zh-CN" sz="3200" dirty="0">
                <a:latin typeface="Times New Roman" panose="02020603050405020304" pitchFamily="18" charset="0"/>
                <a:ea typeface="宋体" panose="02010600030101010101" pitchFamily="2" charset="-122"/>
              </a:rPr>
              <a:t>                (a)                                                         (b)</a:t>
            </a:r>
            <a:endParaRPr lang="zh-CN" altLang="zh-CN" sz="3200" dirty="0">
              <a:latin typeface="Times New Roman" panose="02020603050405020304" pitchFamily="18" charset="0"/>
              <a:ea typeface="宋体" panose="02010600030101010101" pitchFamily="2" charset="-122"/>
            </a:endParaRPr>
          </a:p>
          <a:p>
            <a:pPr algn="ctr"/>
            <a:r>
              <a:rPr lang="en-US" altLang="zh-CN" sz="3200" dirty="0">
                <a:latin typeface="Times New Roman" panose="02020603050405020304" pitchFamily="18" charset="0"/>
                <a:ea typeface="宋体" panose="02010600030101010101" pitchFamily="2" charset="-122"/>
              </a:rPr>
              <a:t>Figure 2. Topology of impedance compression network.</a:t>
            </a:r>
            <a:endParaRPr lang="zh-CN" altLang="zh-CN" sz="3200" dirty="0">
              <a:latin typeface="Times New Roman" panose="02020603050405020304" pitchFamily="18" charset="0"/>
              <a:ea typeface="宋体" panose="02010600030101010101" pitchFamily="2" charset="-122"/>
            </a:endParaRPr>
          </a:p>
        </p:txBody>
      </p:sp>
      <p:sp>
        <p:nvSpPr>
          <p:cNvPr id="44" name="文本框 11">
            <a:extLst>
              <a:ext uri="{FF2B5EF4-FFF2-40B4-BE49-F238E27FC236}">
                <a16:creationId xmlns:a16="http://schemas.microsoft.com/office/drawing/2014/main" id="{8DF3DCF1-AA30-4AD9-A856-A8096AB9BD92}"/>
              </a:ext>
            </a:extLst>
          </p:cNvPr>
          <p:cNvSpPr txBox="1">
            <a:spLocks noChangeArrowheads="1"/>
          </p:cNvSpPr>
          <p:nvPr/>
        </p:nvSpPr>
        <p:spPr bwMode="auto">
          <a:xfrm>
            <a:off x="14709533" y="11732570"/>
            <a:ext cx="12773714" cy="12892085"/>
          </a:xfrm>
          <a:prstGeom prst="rect">
            <a:avLst/>
          </a:prstGeom>
          <a:solidFill>
            <a:schemeClr val="accent3">
              <a:lumMod val="20000"/>
              <a:lumOff val="80000"/>
            </a:schemeClr>
          </a:solidFill>
          <a:ln w="9525">
            <a:noFill/>
            <a:miter lim="800000"/>
            <a:headEnd/>
            <a:tailEnd/>
          </a:ln>
        </p:spPr>
        <p:txBody>
          <a:bodyPr rot="0" vert="horz" wrap="square" lIns="146305" tIns="73153" rIns="146305" bIns="73153" anchor="t" anchorCtr="0">
            <a:noAutofit/>
          </a:bodyPr>
          <a:lstStyle/>
          <a:p>
            <a:pPr indent="121920" algn="just"/>
            <a:r>
              <a:rPr lang="en-US" sz="3200" dirty="0">
                <a:latin typeface="Times New Roman" panose="02020603050405020304" pitchFamily="18" charset="0"/>
                <a:ea typeface="宋体" panose="02010600030101010101" pitchFamily="2" charset="-122"/>
              </a:rPr>
              <a:t>As shown in the Fig.2 is the schematic diagram of the new impedance compression network, a parallel transmission line with the same characteristic impedance at both ends is added between the rectifier circuit and the impedance matching network: a section of parallel open circuit is directly connected with a section of parallel open circuit branch and a section of parallel short circuit branch, the sum of the electrical length of the two parallel branches is equal to 180 degrees, and the electrical length of any parallel branch is not equal to 90 degrees 0 or 180 degrees. By adding these two parallel branches with the same characteristic impedance, the impedance change can be controlled in a narrow range.</a:t>
            </a:r>
          </a:p>
          <a:p>
            <a:pPr indent="121920" algn="just"/>
            <a:r>
              <a:rPr lang="en-US" sz="3200" dirty="0">
                <a:latin typeface="Times New Roman" panose="02020603050405020304" pitchFamily="18" charset="0"/>
                <a:ea typeface="宋体" panose="02010600030101010101" pitchFamily="2" charset="-122"/>
              </a:rPr>
              <a:t>The overall impedance of the back-end structure of the impedance compression circuit is as follows:</a:t>
            </a:r>
          </a:p>
          <a:p>
            <a:pPr indent="121920" algn="just"/>
            <a:endParaRPr lang="en-US" sz="3200" dirty="0">
              <a:latin typeface="Times New Roman" panose="02020603050405020304" pitchFamily="18" charset="0"/>
              <a:ea typeface="宋体" panose="02010600030101010101" pitchFamily="2" charset="-122"/>
            </a:endParaRPr>
          </a:p>
          <a:p>
            <a:pPr indent="121920" algn="just"/>
            <a:endParaRPr lang="en-US" sz="3200" dirty="0">
              <a:latin typeface="Times New Roman" panose="02020603050405020304" pitchFamily="18" charset="0"/>
              <a:ea typeface="宋体" panose="02010600030101010101" pitchFamily="2" charset="-122"/>
            </a:endParaRPr>
          </a:p>
          <a:p>
            <a:pPr indent="121920" algn="just"/>
            <a:r>
              <a:rPr lang="en-US" sz="3200" dirty="0">
                <a:latin typeface="Times New Roman" panose="02020603050405020304" pitchFamily="18" charset="0"/>
                <a:ea typeface="宋体" panose="02010600030101010101" pitchFamily="2" charset="-122"/>
              </a:rPr>
              <a:t>TL2 is a short-circuit branch with an electrical length of </a:t>
            </a:r>
            <a:r>
              <a:rPr lang="az-Cyrl-AZ" altLang="zh-CN" sz="3200" dirty="0">
                <a:latin typeface="Times New Roman" panose="02020603050405020304" pitchFamily="18" charset="0"/>
                <a:ea typeface="宋体" panose="02010600030101010101" pitchFamily="2" charset="-122"/>
              </a:rPr>
              <a:t>ф </a:t>
            </a:r>
            <a:r>
              <a:rPr lang="en-US" altLang="zh-CN" sz="3200" dirty="0">
                <a:latin typeface="Times New Roman" panose="02020603050405020304" pitchFamily="18" charset="0"/>
                <a:ea typeface="宋体" panose="02010600030101010101" pitchFamily="2" charset="-122"/>
              </a:rPr>
              <a:t>,</a:t>
            </a:r>
            <a:r>
              <a:rPr lang="en-US" sz="3200" dirty="0">
                <a:latin typeface="Times New Roman" panose="02020603050405020304" pitchFamily="18" charset="0"/>
                <a:ea typeface="宋体" panose="02010600030101010101" pitchFamily="2" charset="-122"/>
              </a:rPr>
              <a:t> TL1 is an open branch with an electrical length of 180-</a:t>
            </a:r>
            <a:r>
              <a:rPr lang="az-Cyrl-AZ" sz="3200" dirty="0">
                <a:latin typeface="Times New Roman" panose="02020603050405020304" pitchFamily="18" charset="0"/>
                <a:ea typeface="宋体" panose="02010600030101010101" pitchFamily="2" charset="-122"/>
              </a:rPr>
              <a:t>ф</a:t>
            </a:r>
            <a:r>
              <a:rPr lang="en-US" sz="3200" dirty="0">
                <a:latin typeface="Times New Roman" panose="02020603050405020304" pitchFamily="18" charset="0"/>
                <a:ea typeface="宋体" panose="02010600030101010101" pitchFamily="2" charset="-122"/>
              </a:rPr>
              <a:t>,Therefore, the overall admittance of the branches at both ends is as follows:</a:t>
            </a:r>
          </a:p>
          <a:p>
            <a:pPr indent="121920" algn="just"/>
            <a:endParaRPr lang="en-US" sz="3200" dirty="0">
              <a:latin typeface="Times New Roman" panose="02020603050405020304" pitchFamily="18" charset="0"/>
              <a:ea typeface="宋体" panose="02010600030101010101" pitchFamily="2" charset="-122"/>
            </a:endParaRPr>
          </a:p>
          <a:p>
            <a:pPr indent="121920" algn="just"/>
            <a:endParaRPr lang="en-US" sz="3200" dirty="0">
              <a:latin typeface="Times New Roman" panose="02020603050405020304" pitchFamily="18" charset="0"/>
              <a:ea typeface="宋体" panose="02010600030101010101" pitchFamily="2" charset="-122"/>
            </a:endParaRPr>
          </a:p>
          <a:p>
            <a:pPr indent="121920" algn="just"/>
            <a:endParaRPr lang="en-US" sz="3200" dirty="0">
              <a:latin typeface="Times New Roman" panose="02020603050405020304" pitchFamily="18" charset="0"/>
              <a:ea typeface="宋体" panose="02010600030101010101" pitchFamily="2" charset="-122"/>
            </a:endParaRPr>
          </a:p>
          <a:p>
            <a:pPr indent="121920" algn="just"/>
            <a:r>
              <a:rPr lang="en-US" sz="3200" dirty="0">
                <a:latin typeface="Times New Roman" panose="02020603050405020304" pitchFamily="18" charset="0"/>
                <a:ea typeface="宋体" panose="02010600030101010101" pitchFamily="2" charset="-122"/>
              </a:rPr>
              <a:t>Finally, the impedance of the circuit after the impedance compression network is obtained as follows:</a:t>
            </a:r>
          </a:p>
          <a:p>
            <a:pPr indent="189992" algn="ctr"/>
            <a:r>
              <a:rPr lang="en-US" sz="3200" dirty="0">
                <a:latin typeface="Times New Roman" panose="02020603050405020304" pitchFamily="18" charset="0"/>
                <a:ea typeface="宋体" panose="02010600030101010101" pitchFamily="2" charset="-122"/>
              </a:rPr>
              <a:t> </a:t>
            </a:r>
            <a:endParaRPr lang="zh-CN" altLang="en-US" sz="3200" dirty="0">
              <a:latin typeface="Times New Roman" panose="02020603050405020304" pitchFamily="18" charset="0"/>
              <a:ea typeface="宋体" panose="02010600030101010101" pitchFamily="2" charset="-122"/>
            </a:endParaRPr>
          </a:p>
        </p:txBody>
      </p:sp>
      <p:sp>
        <p:nvSpPr>
          <p:cNvPr id="42" name="Rectangle 17">
            <a:extLst>
              <a:ext uri="{FF2B5EF4-FFF2-40B4-BE49-F238E27FC236}">
                <a16:creationId xmlns:a16="http://schemas.microsoft.com/office/drawing/2014/main" id="{29490AAF-C924-4502-A890-7C84240E78EC}"/>
              </a:ext>
            </a:extLst>
          </p:cNvPr>
          <p:cNvSpPr>
            <a:spLocks noChangeArrowheads="1"/>
          </p:cNvSpPr>
          <p:nvPr/>
        </p:nvSpPr>
        <p:spPr bwMode="auto">
          <a:xfrm>
            <a:off x="2879958" y="-459196"/>
            <a:ext cx="295532" cy="91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008"/>
          </a:p>
        </p:txBody>
      </p:sp>
      <p:sp>
        <p:nvSpPr>
          <p:cNvPr id="49" name="文本框 2">
            <a:extLst>
              <a:ext uri="{FF2B5EF4-FFF2-40B4-BE49-F238E27FC236}">
                <a16:creationId xmlns:a16="http://schemas.microsoft.com/office/drawing/2014/main" id="{72DEC0B1-10E1-400A-9B83-534751CDFE1D}"/>
              </a:ext>
            </a:extLst>
          </p:cNvPr>
          <p:cNvSpPr txBox="1">
            <a:spLocks noChangeArrowheads="1"/>
          </p:cNvSpPr>
          <p:nvPr/>
        </p:nvSpPr>
        <p:spPr bwMode="auto">
          <a:xfrm>
            <a:off x="14709533" y="30889068"/>
            <a:ext cx="11636578" cy="580092"/>
          </a:xfrm>
          <a:prstGeom prst="rect">
            <a:avLst/>
          </a:prstGeom>
          <a:noFill/>
          <a:ln w="9525">
            <a:noFill/>
            <a:miter lim="800000"/>
            <a:headEnd/>
            <a:tailEnd/>
          </a:ln>
        </p:spPr>
        <p:txBody>
          <a:bodyPr rot="0" vert="horz" wrap="square" lIns="146305" tIns="73153" rIns="146305" bIns="73153" anchor="t" anchorCtr="0">
            <a:noAutofit/>
          </a:bodyPr>
          <a:lstStyle/>
          <a:p>
            <a:pPr algn="ctr"/>
            <a:r>
              <a:rPr lang="en-US" sz="3200" dirty="0">
                <a:latin typeface="Times New Roman" panose="02020603050405020304" pitchFamily="18" charset="0"/>
                <a:ea typeface="宋体" panose="02010600030101010101" pitchFamily="2" charset="-122"/>
              </a:rPr>
              <a:t>Figure 3. The proposed topology of dual-band rectifier</a:t>
            </a:r>
            <a:endParaRPr lang="zh-CN" altLang="en-US" sz="3200" dirty="0">
              <a:latin typeface="Times New Roman" panose="02020603050405020304" pitchFamily="18" charset="0"/>
              <a:ea typeface="宋体" panose="02010600030101010101" pitchFamily="2" charset="-122"/>
            </a:endParaRPr>
          </a:p>
        </p:txBody>
      </p:sp>
      <p:pic>
        <p:nvPicPr>
          <p:cNvPr id="1028" name="图片 1">
            <a:extLst>
              <a:ext uri="{FF2B5EF4-FFF2-40B4-BE49-F238E27FC236}">
                <a16:creationId xmlns:a16="http://schemas.microsoft.com/office/drawing/2014/main" id="{13BA1B2C-1C36-418C-9DC1-27ADF54B5E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8998" y="22697146"/>
            <a:ext cx="11419935" cy="807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图片 1">
            <a:extLst>
              <a:ext uri="{FF2B5EF4-FFF2-40B4-BE49-F238E27FC236}">
                <a16:creationId xmlns:a16="http://schemas.microsoft.com/office/drawing/2014/main" id="{2F36DDC4-8A57-4AE7-928A-6327488581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37564" y="4301527"/>
            <a:ext cx="10608547" cy="687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图片 1">
            <a:extLst>
              <a:ext uri="{FF2B5EF4-FFF2-40B4-BE49-F238E27FC236}">
                <a16:creationId xmlns:a16="http://schemas.microsoft.com/office/drawing/2014/main" id="{AA591DFF-65EE-481B-BCC7-4A38174CD4F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10377" y="20349687"/>
            <a:ext cx="6093238" cy="85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图片 5">
            <a:extLst>
              <a:ext uri="{FF2B5EF4-FFF2-40B4-BE49-F238E27FC236}">
                <a16:creationId xmlns:a16="http://schemas.microsoft.com/office/drawing/2014/main" id="{4240047C-E67C-4A8F-BF4D-2F269C1C56A6}"/>
              </a:ext>
            </a:extLst>
          </p:cNvPr>
          <p:cNvPicPr>
            <a:picLocks noChangeAspect="1"/>
          </p:cNvPicPr>
          <p:nvPr/>
        </p:nvPicPr>
        <p:blipFill>
          <a:blip r:embed="rId6"/>
          <a:stretch>
            <a:fillRect/>
          </a:stretch>
        </p:blipFill>
        <p:spPr>
          <a:xfrm>
            <a:off x="19737739" y="17751245"/>
            <a:ext cx="2710725" cy="854733"/>
          </a:xfrm>
          <a:prstGeom prst="rect">
            <a:avLst/>
          </a:prstGeom>
        </p:spPr>
      </p:pic>
      <p:pic>
        <p:nvPicPr>
          <p:cNvPr id="9" name="图片 8">
            <a:extLst>
              <a:ext uri="{FF2B5EF4-FFF2-40B4-BE49-F238E27FC236}">
                <a16:creationId xmlns:a16="http://schemas.microsoft.com/office/drawing/2014/main" id="{C9DE92E1-D7B9-4C4F-A4DB-5B153D8F78B2}"/>
              </a:ext>
            </a:extLst>
          </p:cNvPr>
          <p:cNvPicPr>
            <a:picLocks noChangeAspect="1"/>
          </p:cNvPicPr>
          <p:nvPr/>
        </p:nvPicPr>
        <p:blipFill>
          <a:blip r:embed="rId7"/>
          <a:stretch>
            <a:fillRect/>
          </a:stretch>
        </p:blipFill>
        <p:spPr>
          <a:xfrm>
            <a:off x="18356044" y="22948129"/>
            <a:ext cx="6006633" cy="1253182"/>
          </a:xfrm>
          <a:prstGeom prst="rect">
            <a:avLst/>
          </a:prstGeom>
        </p:spPr>
      </p:pic>
      <p:pic>
        <p:nvPicPr>
          <p:cNvPr id="1031" name="图片 1">
            <a:extLst>
              <a:ext uri="{FF2B5EF4-FFF2-40B4-BE49-F238E27FC236}">
                <a16:creationId xmlns:a16="http://schemas.microsoft.com/office/drawing/2014/main" id="{BE3B8503-FAFD-49BF-BE8C-3E4FD979E52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330585" y="25034148"/>
            <a:ext cx="9525032" cy="560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图片 1">
            <a:extLst>
              <a:ext uri="{FF2B5EF4-FFF2-40B4-BE49-F238E27FC236}">
                <a16:creationId xmlns:a16="http://schemas.microsoft.com/office/drawing/2014/main" id="{5E50CE34-B6DB-4853-9CE2-62347EE6AC6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t="4939"/>
          <a:stretch>
            <a:fillRect/>
          </a:stretch>
        </p:blipFill>
        <p:spPr bwMode="auto">
          <a:xfrm>
            <a:off x="15586246" y="31944439"/>
            <a:ext cx="5735851" cy="4561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图片 1">
            <a:extLst>
              <a:ext uri="{FF2B5EF4-FFF2-40B4-BE49-F238E27FC236}">
                <a16:creationId xmlns:a16="http://schemas.microsoft.com/office/drawing/2014/main" id="{CEEB86A6-2AF5-4600-A25A-F188CE9EE46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b="4193"/>
          <a:stretch>
            <a:fillRect/>
          </a:stretch>
        </p:blipFill>
        <p:spPr bwMode="auto">
          <a:xfrm>
            <a:off x="21405903" y="32103386"/>
            <a:ext cx="6077343" cy="4474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图片 1">
            <a:extLst>
              <a:ext uri="{FF2B5EF4-FFF2-40B4-BE49-F238E27FC236}">
                <a16:creationId xmlns:a16="http://schemas.microsoft.com/office/drawing/2014/main" id="{7682EB18-DABA-44B7-A90D-9E4B4B5532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831656" y="36904111"/>
            <a:ext cx="5261445" cy="4354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图片 1">
            <a:extLst>
              <a:ext uri="{FF2B5EF4-FFF2-40B4-BE49-F238E27FC236}">
                <a16:creationId xmlns:a16="http://schemas.microsoft.com/office/drawing/2014/main" id="{BEE5BC25-6728-4218-BB7B-2D17DEF8836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523813" y="36710592"/>
            <a:ext cx="5677727" cy="4474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文本框 2">
            <a:extLst>
              <a:ext uri="{FF2B5EF4-FFF2-40B4-BE49-F238E27FC236}">
                <a16:creationId xmlns:a16="http://schemas.microsoft.com/office/drawing/2014/main" id="{2FEF5717-A8FB-43E9-83B8-A1F776ADDC41}"/>
              </a:ext>
            </a:extLst>
          </p:cNvPr>
          <p:cNvSpPr txBox="1">
            <a:spLocks noChangeArrowheads="1"/>
          </p:cNvSpPr>
          <p:nvPr/>
        </p:nvSpPr>
        <p:spPr bwMode="auto">
          <a:xfrm>
            <a:off x="14992313" y="41426549"/>
            <a:ext cx="11636578" cy="580092"/>
          </a:xfrm>
          <a:prstGeom prst="rect">
            <a:avLst/>
          </a:prstGeom>
          <a:noFill/>
          <a:ln w="9525">
            <a:noFill/>
            <a:miter lim="800000"/>
            <a:headEnd/>
            <a:tailEnd/>
          </a:ln>
        </p:spPr>
        <p:txBody>
          <a:bodyPr rot="0" vert="horz" wrap="square" lIns="146305" tIns="73153" rIns="146305" bIns="73153" anchor="t" anchorCtr="0">
            <a:noAutofit/>
          </a:bodyPr>
          <a:lstStyle/>
          <a:p>
            <a:pPr algn="ctr"/>
            <a:r>
              <a:rPr lang="en-US" sz="3200" dirty="0">
                <a:latin typeface="Times New Roman" panose="02020603050405020304" pitchFamily="18" charset="0"/>
                <a:ea typeface="宋体" panose="02010600030101010101" pitchFamily="2" charset="-122"/>
              </a:rPr>
              <a:t>Figure 4. The performance of dual-band rectifier</a:t>
            </a:r>
            <a:endParaRPr lang="zh-CN" altLang="en-US" sz="3200" dirty="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386392023"/>
      </p:ext>
    </p:extLst>
  </p:cSld>
  <p:clrMapOvr>
    <a:masterClrMapping/>
  </p:clrMapOvr>
  <mc:AlternateContent xmlns:mc="http://schemas.openxmlformats.org/markup-compatibility/2006" xmlns:p14="http://schemas.microsoft.com/office/powerpoint/2010/main">
    <mc:Choice Requires="p14">
      <p:transition p14:dur="10" advClick="0" advTm="1200"/>
    </mc:Choice>
    <mc:Fallback xmlns="">
      <p:transition advClick="0" advTm="12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ww.99ppt.com"/>
</p:tagLst>
</file>

<file path=ppt/theme/theme1.xml><?xml version="1.0" encoding="utf-8"?>
<a:theme xmlns:a="http://schemas.openxmlformats.org/drawingml/2006/main" name="www.99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1110</TotalTime>
  <Words>961</Words>
  <Application>Microsoft Office PowerPoint</Application>
  <PresentationFormat>自定义</PresentationFormat>
  <Paragraphs>28</Paragraphs>
  <Slides>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vt:i4>
      </vt:variant>
    </vt:vector>
  </HeadingPairs>
  <TitlesOfParts>
    <vt:vector size="5" baseType="lpstr">
      <vt:lpstr>Arial</vt:lpstr>
      <vt:lpstr>Calibri</vt:lpstr>
      <vt:lpstr>Times New Roman</vt:lpstr>
      <vt:lpstr>www.99ppt.com</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www.99ppt.com</dc:title>
  <dc:creator>www.99ppt.com</dc:creator>
  <cp:lastModifiedBy>474416907@qq.com</cp:lastModifiedBy>
  <cp:revision>47</cp:revision>
  <dcterms:created xsi:type="dcterms:W3CDTF">2014-12-14T07:35:59Z</dcterms:created>
  <dcterms:modified xsi:type="dcterms:W3CDTF">2021-08-13T17:47:38Z</dcterms:modified>
</cp:coreProperties>
</file>