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8">
  <p:sldMasterIdLst>
    <p:sldMasterId id="2147483648" r:id="rId1"/>
  </p:sldMasterIdLst>
  <p:sldIdLst>
    <p:sldId id="258" r:id="rId2"/>
  </p:sldIdLst>
  <p:sldSz cx="30387925" cy="41422638"/>
  <p:notesSz cx="6858000" cy="9144000"/>
  <p:defaultTextStyle>
    <a:defPPr>
      <a:defRPr lang="zh-CN"/>
    </a:defPPr>
    <a:lvl1pPr marL="0" algn="l" defTabSz="4103370" rtl="0" eaLnBrk="1" latinLnBrk="0" hangingPunct="1">
      <a:defRPr sz="8100" kern="1200">
        <a:solidFill>
          <a:schemeClr val="tx1"/>
        </a:solidFill>
        <a:latin typeface="+mn-lt"/>
        <a:ea typeface="+mn-ea"/>
        <a:cs typeface="+mn-cs"/>
      </a:defRPr>
    </a:lvl1pPr>
    <a:lvl2pPr marL="2051685" algn="l" defTabSz="4103370" rtl="0" eaLnBrk="1" latinLnBrk="0" hangingPunct="1">
      <a:defRPr sz="8100" kern="1200">
        <a:solidFill>
          <a:schemeClr val="tx1"/>
        </a:solidFill>
        <a:latin typeface="+mn-lt"/>
        <a:ea typeface="+mn-ea"/>
        <a:cs typeface="+mn-cs"/>
      </a:defRPr>
    </a:lvl2pPr>
    <a:lvl3pPr marL="4103370" algn="l" defTabSz="4103370" rtl="0" eaLnBrk="1" latinLnBrk="0" hangingPunct="1">
      <a:defRPr sz="8100" kern="1200">
        <a:solidFill>
          <a:schemeClr val="tx1"/>
        </a:solidFill>
        <a:latin typeface="+mn-lt"/>
        <a:ea typeface="+mn-ea"/>
        <a:cs typeface="+mn-cs"/>
      </a:defRPr>
    </a:lvl3pPr>
    <a:lvl4pPr marL="6155055" algn="l" defTabSz="4103370" rtl="0" eaLnBrk="1" latinLnBrk="0" hangingPunct="1">
      <a:defRPr sz="8100" kern="1200">
        <a:solidFill>
          <a:schemeClr val="tx1"/>
        </a:solidFill>
        <a:latin typeface="+mn-lt"/>
        <a:ea typeface="+mn-ea"/>
        <a:cs typeface="+mn-cs"/>
      </a:defRPr>
    </a:lvl4pPr>
    <a:lvl5pPr marL="8206740" algn="l" defTabSz="4103370" rtl="0" eaLnBrk="1" latinLnBrk="0" hangingPunct="1">
      <a:defRPr sz="8100" kern="1200">
        <a:solidFill>
          <a:schemeClr val="tx1"/>
        </a:solidFill>
        <a:latin typeface="+mn-lt"/>
        <a:ea typeface="+mn-ea"/>
        <a:cs typeface="+mn-cs"/>
      </a:defRPr>
    </a:lvl5pPr>
    <a:lvl6pPr marL="10258425" algn="l" defTabSz="4103370" rtl="0" eaLnBrk="1" latinLnBrk="0" hangingPunct="1">
      <a:defRPr sz="8100" kern="1200">
        <a:solidFill>
          <a:schemeClr val="tx1"/>
        </a:solidFill>
        <a:latin typeface="+mn-lt"/>
        <a:ea typeface="+mn-ea"/>
        <a:cs typeface="+mn-cs"/>
      </a:defRPr>
    </a:lvl6pPr>
    <a:lvl7pPr marL="12310110" algn="l" defTabSz="4103370" rtl="0" eaLnBrk="1" latinLnBrk="0" hangingPunct="1">
      <a:defRPr sz="8100" kern="1200">
        <a:solidFill>
          <a:schemeClr val="tx1"/>
        </a:solidFill>
        <a:latin typeface="+mn-lt"/>
        <a:ea typeface="+mn-ea"/>
        <a:cs typeface="+mn-cs"/>
      </a:defRPr>
    </a:lvl7pPr>
    <a:lvl8pPr marL="14361795" algn="l" defTabSz="4103370" rtl="0" eaLnBrk="1" latinLnBrk="0" hangingPunct="1">
      <a:defRPr sz="8100" kern="1200">
        <a:solidFill>
          <a:schemeClr val="tx1"/>
        </a:solidFill>
        <a:latin typeface="+mn-lt"/>
        <a:ea typeface="+mn-ea"/>
        <a:cs typeface="+mn-cs"/>
      </a:defRPr>
    </a:lvl8pPr>
    <a:lvl9pPr marL="16413480" algn="l" defTabSz="410337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7">
          <p15:clr>
            <a:srgbClr val="A4A3A4"/>
          </p15:clr>
        </p15:guide>
        <p15:guide id="2" pos="95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BAA"/>
    <a:srgbClr val="8BD6A4"/>
    <a:srgbClr val="B4E0CA"/>
    <a:srgbClr val="FAD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2" autoAdjust="0"/>
  </p:normalViewPr>
  <p:slideViewPr>
    <p:cSldViewPr>
      <p:cViewPr>
        <p:scale>
          <a:sx n="25" d="100"/>
          <a:sy n="25" d="100"/>
        </p:scale>
        <p:origin x="3000" y="-1422"/>
      </p:cViewPr>
      <p:guideLst>
        <p:guide orient="horz" pos="13047"/>
        <p:guide pos="957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9095" y="12867869"/>
            <a:ext cx="25829736" cy="8879019"/>
          </a:xfrm>
        </p:spPr>
        <p:txBody>
          <a:bodyPr/>
          <a:lstStyle/>
          <a:p>
            <a:r>
              <a:rPr lang="zh-CN" altLang="en-US"/>
              <a:t>单击此处编辑母版标题样式</a:t>
            </a:r>
          </a:p>
        </p:txBody>
      </p:sp>
      <p:sp>
        <p:nvSpPr>
          <p:cNvPr id="3" name="副标题 2"/>
          <p:cNvSpPr>
            <a:spLocks noGrp="1"/>
          </p:cNvSpPr>
          <p:nvPr>
            <p:ph type="subTitle" idx="1"/>
          </p:nvPr>
        </p:nvSpPr>
        <p:spPr>
          <a:xfrm>
            <a:off x="4558189" y="23472828"/>
            <a:ext cx="21271548" cy="10585785"/>
          </a:xfrm>
        </p:spPr>
        <p:txBody>
          <a:bodyPr/>
          <a:lstStyle>
            <a:lvl1pPr marL="0" indent="0" algn="ctr">
              <a:buNone/>
              <a:defRPr>
                <a:solidFill>
                  <a:schemeClr val="tx1">
                    <a:tint val="75000"/>
                  </a:schemeClr>
                </a:solidFill>
              </a:defRPr>
            </a:lvl1pPr>
            <a:lvl2pPr marL="2051685" indent="0" algn="ctr">
              <a:buNone/>
              <a:defRPr>
                <a:solidFill>
                  <a:schemeClr val="tx1">
                    <a:tint val="75000"/>
                  </a:schemeClr>
                </a:solidFill>
              </a:defRPr>
            </a:lvl2pPr>
            <a:lvl3pPr marL="4103370" indent="0" algn="ctr">
              <a:buNone/>
              <a:defRPr>
                <a:solidFill>
                  <a:schemeClr val="tx1">
                    <a:tint val="75000"/>
                  </a:schemeClr>
                </a:solidFill>
              </a:defRPr>
            </a:lvl3pPr>
            <a:lvl4pPr marL="6155055" indent="0" algn="ctr">
              <a:buNone/>
              <a:defRPr>
                <a:solidFill>
                  <a:schemeClr val="tx1">
                    <a:tint val="75000"/>
                  </a:schemeClr>
                </a:solidFill>
              </a:defRPr>
            </a:lvl4pPr>
            <a:lvl5pPr marL="8206740" indent="0" algn="ctr">
              <a:buNone/>
              <a:defRPr>
                <a:solidFill>
                  <a:schemeClr val="tx1">
                    <a:tint val="75000"/>
                  </a:schemeClr>
                </a:solidFill>
              </a:defRPr>
            </a:lvl5pPr>
            <a:lvl6pPr marL="10258425" indent="0" algn="ctr">
              <a:buNone/>
              <a:defRPr>
                <a:solidFill>
                  <a:schemeClr val="tx1">
                    <a:tint val="75000"/>
                  </a:schemeClr>
                </a:solidFill>
              </a:defRPr>
            </a:lvl6pPr>
            <a:lvl7pPr marL="12310110" indent="0" algn="ctr">
              <a:buNone/>
              <a:defRPr>
                <a:solidFill>
                  <a:schemeClr val="tx1">
                    <a:tint val="75000"/>
                  </a:schemeClr>
                </a:solidFill>
              </a:defRPr>
            </a:lvl7pPr>
            <a:lvl8pPr marL="14361795" indent="0" algn="ctr">
              <a:buNone/>
              <a:defRPr>
                <a:solidFill>
                  <a:schemeClr val="tx1">
                    <a:tint val="75000"/>
                  </a:schemeClr>
                </a:solidFill>
              </a:defRPr>
            </a:lvl8pPr>
            <a:lvl9pPr marL="1641348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2031246" y="1658829"/>
            <a:ext cx="6837283" cy="3534348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19396" y="1658829"/>
            <a:ext cx="20005384" cy="3534348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400437" y="26617883"/>
            <a:ext cx="25829736" cy="8226996"/>
          </a:xfrm>
        </p:spPr>
        <p:txBody>
          <a:bodyPr anchor="t"/>
          <a:lstStyle>
            <a:lvl1pPr algn="l">
              <a:defRPr sz="18000" b="1" cap="all"/>
            </a:lvl1pPr>
          </a:lstStyle>
          <a:p>
            <a:r>
              <a:rPr lang="zh-CN" altLang="en-US"/>
              <a:t>单击此处编辑母版标题样式</a:t>
            </a:r>
          </a:p>
        </p:txBody>
      </p:sp>
      <p:sp>
        <p:nvSpPr>
          <p:cNvPr id="3" name="文本占位符 2"/>
          <p:cNvSpPr>
            <a:spLocks noGrp="1"/>
          </p:cNvSpPr>
          <p:nvPr>
            <p:ph type="body" idx="1"/>
          </p:nvPr>
        </p:nvSpPr>
        <p:spPr>
          <a:xfrm>
            <a:off x="2400437" y="17556684"/>
            <a:ext cx="25829736" cy="9061199"/>
          </a:xfrm>
        </p:spPr>
        <p:txBody>
          <a:bodyPr anchor="b"/>
          <a:lstStyle>
            <a:lvl1pPr marL="0" indent="0">
              <a:buNone/>
              <a:defRPr sz="9000">
                <a:solidFill>
                  <a:schemeClr val="tx1">
                    <a:tint val="75000"/>
                  </a:schemeClr>
                </a:solidFill>
              </a:defRPr>
            </a:lvl1pPr>
            <a:lvl2pPr marL="2051685" indent="0">
              <a:buNone/>
              <a:defRPr sz="8100">
                <a:solidFill>
                  <a:schemeClr val="tx1">
                    <a:tint val="75000"/>
                  </a:schemeClr>
                </a:solidFill>
              </a:defRPr>
            </a:lvl2pPr>
            <a:lvl3pPr marL="4103370" indent="0">
              <a:buNone/>
              <a:defRPr sz="7200">
                <a:solidFill>
                  <a:schemeClr val="tx1">
                    <a:tint val="75000"/>
                  </a:schemeClr>
                </a:solidFill>
              </a:defRPr>
            </a:lvl3pPr>
            <a:lvl4pPr marL="6155055" indent="0">
              <a:buNone/>
              <a:defRPr sz="6300">
                <a:solidFill>
                  <a:schemeClr val="tx1">
                    <a:tint val="75000"/>
                  </a:schemeClr>
                </a:solidFill>
              </a:defRPr>
            </a:lvl4pPr>
            <a:lvl5pPr marL="8206740" indent="0">
              <a:buNone/>
              <a:defRPr sz="6300">
                <a:solidFill>
                  <a:schemeClr val="tx1">
                    <a:tint val="75000"/>
                  </a:schemeClr>
                </a:solidFill>
              </a:defRPr>
            </a:lvl5pPr>
            <a:lvl6pPr marL="10258425" indent="0">
              <a:buNone/>
              <a:defRPr sz="6300">
                <a:solidFill>
                  <a:schemeClr val="tx1">
                    <a:tint val="75000"/>
                  </a:schemeClr>
                </a:solidFill>
              </a:defRPr>
            </a:lvl6pPr>
            <a:lvl7pPr marL="12310110" indent="0">
              <a:buNone/>
              <a:defRPr sz="6300">
                <a:solidFill>
                  <a:schemeClr val="tx1">
                    <a:tint val="75000"/>
                  </a:schemeClr>
                </a:solidFill>
              </a:defRPr>
            </a:lvl7pPr>
            <a:lvl8pPr marL="14361795" indent="0">
              <a:buNone/>
              <a:defRPr sz="6300">
                <a:solidFill>
                  <a:schemeClr val="tx1">
                    <a:tint val="75000"/>
                  </a:schemeClr>
                </a:solidFill>
              </a:defRPr>
            </a:lvl8pPr>
            <a:lvl9pPr marL="16413480" indent="0">
              <a:buNone/>
              <a:defRPr sz="6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19396" y="9665285"/>
            <a:ext cx="13421334" cy="27337026"/>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5447195" y="9665285"/>
            <a:ext cx="13421334" cy="27337026"/>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519396" y="9272154"/>
            <a:ext cx="13426611" cy="3864192"/>
          </a:xfrm>
        </p:spPr>
        <p:txBody>
          <a:bodyPr anchor="b"/>
          <a:lstStyle>
            <a:lvl1pPr marL="0" indent="0">
              <a:buNone/>
              <a:defRPr sz="10800" b="1"/>
            </a:lvl1pPr>
            <a:lvl2pPr marL="2051685" indent="0">
              <a:buNone/>
              <a:defRPr sz="9000" b="1"/>
            </a:lvl2pPr>
            <a:lvl3pPr marL="4103370" indent="0">
              <a:buNone/>
              <a:defRPr sz="8100" b="1"/>
            </a:lvl3pPr>
            <a:lvl4pPr marL="6155055" indent="0">
              <a:buNone/>
              <a:defRPr sz="7200" b="1"/>
            </a:lvl4pPr>
            <a:lvl5pPr marL="8206740" indent="0">
              <a:buNone/>
              <a:defRPr sz="7200" b="1"/>
            </a:lvl5pPr>
            <a:lvl6pPr marL="10258425" indent="0">
              <a:buNone/>
              <a:defRPr sz="7200" b="1"/>
            </a:lvl6pPr>
            <a:lvl7pPr marL="12310110" indent="0">
              <a:buNone/>
              <a:defRPr sz="7200" b="1"/>
            </a:lvl7pPr>
            <a:lvl8pPr marL="14361795" indent="0">
              <a:buNone/>
              <a:defRPr sz="7200" b="1"/>
            </a:lvl8pPr>
            <a:lvl9pPr marL="16413480" indent="0">
              <a:buNone/>
              <a:defRPr sz="7200" b="1"/>
            </a:lvl9pPr>
          </a:lstStyle>
          <a:p>
            <a:pPr lvl="0"/>
            <a:r>
              <a:rPr lang="zh-CN" altLang="en-US"/>
              <a:t>单击此处编辑母版文本样式</a:t>
            </a:r>
          </a:p>
        </p:txBody>
      </p:sp>
      <p:sp>
        <p:nvSpPr>
          <p:cNvPr id="4" name="内容占位符 3"/>
          <p:cNvSpPr>
            <a:spLocks noGrp="1"/>
          </p:cNvSpPr>
          <p:nvPr>
            <p:ph sz="half" idx="2"/>
          </p:nvPr>
        </p:nvSpPr>
        <p:spPr>
          <a:xfrm>
            <a:off x="1519396" y="13136346"/>
            <a:ext cx="13426611" cy="23865963"/>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5436645" y="9272154"/>
            <a:ext cx="13431885" cy="3864192"/>
          </a:xfrm>
        </p:spPr>
        <p:txBody>
          <a:bodyPr anchor="b"/>
          <a:lstStyle>
            <a:lvl1pPr marL="0" indent="0">
              <a:buNone/>
              <a:defRPr sz="10800" b="1"/>
            </a:lvl1pPr>
            <a:lvl2pPr marL="2051685" indent="0">
              <a:buNone/>
              <a:defRPr sz="9000" b="1"/>
            </a:lvl2pPr>
            <a:lvl3pPr marL="4103370" indent="0">
              <a:buNone/>
              <a:defRPr sz="8100" b="1"/>
            </a:lvl3pPr>
            <a:lvl4pPr marL="6155055" indent="0">
              <a:buNone/>
              <a:defRPr sz="7200" b="1"/>
            </a:lvl4pPr>
            <a:lvl5pPr marL="8206740" indent="0">
              <a:buNone/>
              <a:defRPr sz="7200" b="1"/>
            </a:lvl5pPr>
            <a:lvl6pPr marL="10258425" indent="0">
              <a:buNone/>
              <a:defRPr sz="7200" b="1"/>
            </a:lvl6pPr>
            <a:lvl7pPr marL="12310110" indent="0">
              <a:buNone/>
              <a:defRPr sz="7200" b="1"/>
            </a:lvl7pPr>
            <a:lvl8pPr marL="14361795" indent="0">
              <a:buNone/>
              <a:defRPr sz="7200" b="1"/>
            </a:lvl8pPr>
            <a:lvl9pPr marL="16413480" indent="0">
              <a:buNone/>
              <a:defRPr sz="7200" b="1"/>
            </a:lvl9pPr>
          </a:lstStyle>
          <a:p>
            <a:pPr lvl="0"/>
            <a:r>
              <a:rPr lang="zh-CN" altLang="en-US"/>
              <a:t>单击此处编辑母版文本样式</a:t>
            </a:r>
          </a:p>
        </p:txBody>
      </p:sp>
      <p:sp>
        <p:nvSpPr>
          <p:cNvPr id="6" name="内容占位符 5"/>
          <p:cNvSpPr>
            <a:spLocks noGrp="1"/>
          </p:cNvSpPr>
          <p:nvPr>
            <p:ph sz="quarter" idx="4"/>
          </p:nvPr>
        </p:nvSpPr>
        <p:spPr>
          <a:xfrm>
            <a:off x="15436645" y="13136346"/>
            <a:ext cx="13431885" cy="23865963"/>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9398" y="1649235"/>
            <a:ext cx="9997418" cy="7018836"/>
          </a:xfrm>
        </p:spPr>
        <p:txBody>
          <a:bodyPr anchor="b"/>
          <a:lstStyle>
            <a:lvl1pPr algn="l">
              <a:defRPr sz="9000" b="1"/>
            </a:lvl1pPr>
          </a:lstStyle>
          <a:p>
            <a:r>
              <a:rPr lang="zh-CN" altLang="en-US"/>
              <a:t>单击此处编辑母版标题样式</a:t>
            </a:r>
          </a:p>
        </p:txBody>
      </p:sp>
      <p:sp>
        <p:nvSpPr>
          <p:cNvPr id="3" name="内容占位符 2"/>
          <p:cNvSpPr>
            <a:spLocks noGrp="1"/>
          </p:cNvSpPr>
          <p:nvPr>
            <p:ph idx="1"/>
          </p:nvPr>
        </p:nvSpPr>
        <p:spPr>
          <a:xfrm>
            <a:off x="11880835" y="1649238"/>
            <a:ext cx="16987694" cy="35353074"/>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519398" y="8668074"/>
            <a:ext cx="9997418" cy="28334238"/>
          </a:xfrm>
        </p:spPr>
        <p:txBody>
          <a:bodyPr/>
          <a:lstStyle>
            <a:lvl1pPr marL="0" indent="0">
              <a:buNone/>
              <a:defRPr sz="6300"/>
            </a:lvl1pPr>
            <a:lvl2pPr marL="2051685" indent="0">
              <a:buNone/>
              <a:defRPr sz="5400"/>
            </a:lvl2pPr>
            <a:lvl3pPr marL="4103370" indent="0">
              <a:buNone/>
              <a:defRPr sz="4500"/>
            </a:lvl3pPr>
            <a:lvl4pPr marL="6155055" indent="0">
              <a:buNone/>
              <a:defRPr sz="4000"/>
            </a:lvl4pPr>
            <a:lvl5pPr marL="8206740" indent="0">
              <a:buNone/>
              <a:defRPr sz="4000"/>
            </a:lvl5pPr>
            <a:lvl6pPr marL="10258425" indent="0">
              <a:buNone/>
              <a:defRPr sz="4000"/>
            </a:lvl6pPr>
            <a:lvl7pPr marL="12310110" indent="0">
              <a:buNone/>
              <a:defRPr sz="4000"/>
            </a:lvl7pPr>
            <a:lvl8pPr marL="14361795" indent="0">
              <a:buNone/>
              <a:defRPr sz="4000"/>
            </a:lvl8pPr>
            <a:lvl9pPr marL="16413480" indent="0">
              <a:buNone/>
              <a:defRPr sz="4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6246" y="28995846"/>
            <a:ext cx="18232755" cy="3423124"/>
          </a:xfrm>
        </p:spPr>
        <p:txBody>
          <a:bodyPr anchor="b"/>
          <a:lstStyle>
            <a:lvl1pPr algn="l">
              <a:defRPr sz="9000" b="1"/>
            </a:lvl1pPr>
          </a:lstStyle>
          <a:p>
            <a:r>
              <a:rPr lang="zh-CN" altLang="en-US"/>
              <a:t>单击此处编辑母版标题样式</a:t>
            </a:r>
          </a:p>
        </p:txBody>
      </p:sp>
      <p:sp>
        <p:nvSpPr>
          <p:cNvPr id="3" name="图片占位符 2"/>
          <p:cNvSpPr>
            <a:spLocks noGrp="1"/>
          </p:cNvSpPr>
          <p:nvPr>
            <p:ph type="pic" idx="1"/>
          </p:nvPr>
        </p:nvSpPr>
        <p:spPr>
          <a:xfrm>
            <a:off x="5956246" y="3701189"/>
            <a:ext cx="18232755" cy="24853583"/>
          </a:xfrm>
        </p:spPr>
        <p:txBody>
          <a:bodyPr/>
          <a:lstStyle>
            <a:lvl1pPr marL="0" indent="0">
              <a:buNone/>
              <a:defRPr sz="14400"/>
            </a:lvl1pPr>
            <a:lvl2pPr marL="2051685" indent="0">
              <a:buNone/>
              <a:defRPr sz="12600"/>
            </a:lvl2pPr>
            <a:lvl3pPr marL="4103370" indent="0">
              <a:buNone/>
              <a:defRPr sz="10800"/>
            </a:lvl3pPr>
            <a:lvl4pPr marL="6155055" indent="0">
              <a:buNone/>
              <a:defRPr sz="9000"/>
            </a:lvl4pPr>
            <a:lvl5pPr marL="8206740" indent="0">
              <a:buNone/>
              <a:defRPr sz="9000"/>
            </a:lvl5pPr>
            <a:lvl6pPr marL="10258425" indent="0">
              <a:buNone/>
              <a:defRPr sz="9000"/>
            </a:lvl6pPr>
            <a:lvl7pPr marL="12310110" indent="0">
              <a:buNone/>
              <a:defRPr sz="9000"/>
            </a:lvl7pPr>
            <a:lvl8pPr marL="14361795" indent="0">
              <a:buNone/>
              <a:defRPr sz="9000"/>
            </a:lvl8pPr>
            <a:lvl9pPr marL="16413480" indent="0">
              <a:buNone/>
              <a:defRPr sz="9000"/>
            </a:lvl9pPr>
          </a:lstStyle>
          <a:p>
            <a:endParaRPr lang="zh-CN" altLang="en-US"/>
          </a:p>
        </p:txBody>
      </p:sp>
      <p:sp>
        <p:nvSpPr>
          <p:cNvPr id="4" name="文本占位符 3"/>
          <p:cNvSpPr>
            <a:spLocks noGrp="1"/>
          </p:cNvSpPr>
          <p:nvPr>
            <p:ph type="body" sz="half" idx="2"/>
          </p:nvPr>
        </p:nvSpPr>
        <p:spPr>
          <a:xfrm>
            <a:off x="5956246" y="32418970"/>
            <a:ext cx="18232755" cy="4861404"/>
          </a:xfrm>
        </p:spPr>
        <p:txBody>
          <a:bodyPr/>
          <a:lstStyle>
            <a:lvl1pPr marL="0" indent="0">
              <a:buNone/>
              <a:defRPr sz="6300"/>
            </a:lvl1pPr>
            <a:lvl2pPr marL="2051685" indent="0">
              <a:buNone/>
              <a:defRPr sz="5400"/>
            </a:lvl2pPr>
            <a:lvl3pPr marL="4103370" indent="0">
              <a:buNone/>
              <a:defRPr sz="4500"/>
            </a:lvl3pPr>
            <a:lvl4pPr marL="6155055" indent="0">
              <a:buNone/>
              <a:defRPr sz="4000"/>
            </a:lvl4pPr>
            <a:lvl5pPr marL="8206740" indent="0">
              <a:buNone/>
              <a:defRPr sz="4000"/>
            </a:lvl5pPr>
            <a:lvl6pPr marL="10258425" indent="0">
              <a:buNone/>
              <a:defRPr sz="4000"/>
            </a:lvl6pPr>
            <a:lvl7pPr marL="12310110" indent="0">
              <a:buNone/>
              <a:defRPr sz="4000"/>
            </a:lvl7pPr>
            <a:lvl8pPr marL="14361795" indent="0">
              <a:buNone/>
              <a:defRPr sz="4000"/>
            </a:lvl8pPr>
            <a:lvl9pPr marL="16413480" indent="0">
              <a:buNone/>
              <a:defRPr sz="4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9396" y="1658826"/>
            <a:ext cx="27349133" cy="6903773"/>
          </a:xfrm>
          <a:prstGeom prst="rect">
            <a:avLst/>
          </a:prstGeom>
        </p:spPr>
        <p:txBody>
          <a:bodyPr vert="horz" lIns="410337" tIns="205169" rIns="410337" bIns="205169" rtlCol="0" anchor="ctr">
            <a:normAutofit/>
          </a:bodyPr>
          <a:lstStyle/>
          <a:p>
            <a:r>
              <a:rPr lang="zh-CN" altLang="en-US"/>
              <a:t>单击此处编辑母版标题样式</a:t>
            </a:r>
          </a:p>
        </p:txBody>
      </p:sp>
      <p:sp>
        <p:nvSpPr>
          <p:cNvPr id="3" name="文本占位符 2"/>
          <p:cNvSpPr>
            <a:spLocks noGrp="1"/>
          </p:cNvSpPr>
          <p:nvPr>
            <p:ph type="body" idx="1"/>
          </p:nvPr>
        </p:nvSpPr>
        <p:spPr>
          <a:xfrm>
            <a:off x="1519396" y="9665285"/>
            <a:ext cx="27349133" cy="27337026"/>
          </a:xfrm>
          <a:prstGeom prst="rect">
            <a:avLst/>
          </a:prstGeom>
        </p:spPr>
        <p:txBody>
          <a:bodyPr vert="horz" lIns="410337" tIns="205169" rIns="410337" bIns="20516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519396" y="38392652"/>
            <a:ext cx="7090516" cy="2205372"/>
          </a:xfrm>
          <a:prstGeom prst="rect">
            <a:avLst/>
          </a:prstGeom>
        </p:spPr>
        <p:txBody>
          <a:bodyPr vert="horz" lIns="410337" tIns="205169" rIns="410337" bIns="205169" rtlCol="0" anchor="ctr"/>
          <a:lstStyle>
            <a:lvl1pPr algn="l">
              <a:defRPr sz="5400">
                <a:solidFill>
                  <a:schemeClr val="tx1">
                    <a:tint val="75000"/>
                  </a:schemeClr>
                </a:solidFill>
              </a:defRPr>
            </a:lvl1p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3"/>
          </p:nvPr>
        </p:nvSpPr>
        <p:spPr>
          <a:xfrm>
            <a:off x="10382541" y="38392652"/>
            <a:ext cx="9622843" cy="2205372"/>
          </a:xfrm>
          <a:prstGeom prst="rect">
            <a:avLst/>
          </a:prstGeom>
        </p:spPr>
        <p:txBody>
          <a:bodyPr vert="horz" lIns="410337" tIns="205169" rIns="410337" bIns="205169" rtlCol="0" anchor="ctr"/>
          <a:lstStyle>
            <a:lvl1pPr algn="ctr">
              <a:defRPr sz="5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78013" y="38392652"/>
            <a:ext cx="7090516" cy="2205372"/>
          </a:xfrm>
          <a:prstGeom prst="rect">
            <a:avLst/>
          </a:prstGeom>
        </p:spPr>
        <p:txBody>
          <a:bodyPr vert="horz" lIns="410337" tIns="205169" rIns="410337" bIns="205169" rtlCol="0" anchor="ctr"/>
          <a:lstStyle>
            <a:lvl1pPr algn="r">
              <a:defRPr sz="54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03370" rtl="0" eaLnBrk="1" latinLnBrk="0" hangingPunct="1">
        <a:spcBef>
          <a:spcPct val="0"/>
        </a:spcBef>
        <a:buNone/>
        <a:defRPr sz="19700" kern="1200">
          <a:solidFill>
            <a:schemeClr val="tx1"/>
          </a:solidFill>
          <a:latin typeface="+mj-lt"/>
          <a:ea typeface="+mj-ea"/>
          <a:cs typeface="+mj-cs"/>
        </a:defRPr>
      </a:lvl1pPr>
    </p:titleStyle>
    <p:bodyStyle>
      <a:lvl1pPr marL="1538605" indent="-1538605" algn="l" defTabSz="4103370"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1pPr>
      <a:lvl2pPr marL="3333750" indent="-1282065" algn="l" defTabSz="4103370" rtl="0" eaLnBrk="1" latinLnBrk="0" hangingPunct="1">
        <a:spcBef>
          <a:spcPct val="20000"/>
        </a:spcBef>
        <a:buFont typeface="Arial" panose="020B0604020202020204" pitchFamily="34" charset="0"/>
        <a:buChar char="–"/>
        <a:defRPr sz="12600" kern="1200">
          <a:solidFill>
            <a:schemeClr val="tx1"/>
          </a:solidFill>
          <a:latin typeface="+mn-lt"/>
          <a:ea typeface="+mn-ea"/>
          <a:cs typeface="+mn-cs"/>
        </a:defRPr>
      </a:lvl2pPr>
      <a:lvl3pPr marL="5129530" indent="-1026160" algn="l" defTabSz="4103370"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3pPr>
      <a:lvl4pPr marL="718121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4pPr>
      <a:lvl5pPr marL="923290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5pPr>
      <a:lvl6pPr marL="1128458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6pPr>
      <a:lvl7pPr marL="1333627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7pPr>
      <a:lvl8pPr marL="1538795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8pPr>
      <a:lvl9pPr marL="1743964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9pPr>
    </p:bodyStyle>
    <p:otherStyle>
      <a:defPPr>
        <a:defRPr lang="zh-CN"/>
      </a:defPPr>
      <a:lvl1pPr marL="0" algn="l" defTabSz="4103370" rtl="0" eaLnBrk="1" latinLnBrk="0" hangingPunct="1">
        <a:defRPr sz="8100" kern="1200">
          <a:solidFill>
            <a:schemeClr val="tx1"/>
          </a:solidFill>
          <a:latin typeface="+mn-lt"/>
          <a:ea typeface="+mn-ea"/>
          <a:cs typeface="+mn-cs"/>
        </a:defRPr>
      </a:lvl1pPr>
      <a:lvl2pPr marL="2051685" algn="l" defTabSz="4103370" rtl="0" eaLnBrk="1" latinLnBrk="0" hangingPunct="1">
        <a:defRPr sz="8100" kern="1200">
          <a:solidFill>
            <a:schemeClr val="tx1"/>
          </a:solidFill>
          <a:latin typeface="+mn-lt"/>
          <a:ea typeface="+mn-ea"/>
          <a:cs typeface="+mn-cs"/>
        </a:defRPr>
      </a:lvl2pPr>
      <a:lvl3pPr marL="4103370" algn="l" defTabSz="4103370" rtl="0" eaLnBrk="1" latinLnBrk="0" hangingPunct="1">
        <a:defRPr sz="8100" kern="1200">
          <a:solidFill>
            <a:schemeClr val="tx1"/>
          </a:solidFill>
          <a:latin typeface="+mn-lt"/>
          <a:ea typeface="+mn-ea"/>
          <a:cs typeface="+mn-cs"/>
        </a:defRPr>
      </a:lvl3pPr>
      <a:lvl4pPr marL="6155055" algn="l" defTabSz="4103370" rtl="0" eaLnBrk="1" latinLnBrk="0" hangingPunct="1">
        <a:defRPr sz="8100" kern="1200">
          <a:solidFill>
            <a:schemeClr val="tx1"/>
          </a:solidFill>
          <a:latin typeface="+mn-lt"/>
          <a:ea typeface="+mn-ea"/>
          <a:cs typeface="+mn-cs"/>
        </a:defRPr>
      </a:lvl4pPr>
      <a:lvl5pPr marL="8206740" algn="l" defTabSz="4103370" rtl="0" eaLnBrk="1" latinLnBrk="0" hangingPunct="1">
        <a:defRPr sz="8100" kern="1200">
          <a:solidFill>
            <a:schemeClr val="tx1"/>
          </a:solidFill>
          <a:latin typeface="+mn-lt"/>
          <a:ea typeface="+mn-ea"/>
          <a:cs typeface="+mn-cs"/>
        </a:defRPr>
      </a:lvl5pPr>
      <a:lvl6pPr marL="10258425" algn="l" defTabSz="4103370" rtl="0" eaLnBrk="1" latinLnBrk="0" hangingPunct="1">
        <a:defRPr sz="8100" kern="1200">
          <a:solidFill>
            <a:schemeClr val="tx1"/>
          </a:solidFill>
          <a:latin typeface="+mn-lt"/>
          <a:ea typeface="+mn-ea"/>
          <a:cs typeface="+mn-cs"/>
        </a:defRPr>
      </a:lvl6pPr>
      <a:lvl7pPr marL="12310110" algn="l" defTabSz="4103370" rtl="0" eaLnBrk="1" latinLnBrk="0" hangingPunct="1">
        <a:defRPr sz="8100" kern="1200">
          <a:solidFill>
            <a:schemeClr val="tx1"/>
          </a:solidFill>
          <a:latin typeface="+mn-lt"/>
          <a:ea typeface="+mn-ea"/>
          <a:cs typeface="+mn-cs"/>
        </a:defRPr>
      </a:lvl7pPr>
      <a:lvl8pPr marL="14361795" algn="l" defTabSz="4103370" rtl="0" eaLnBrk="1" latinLnBrk="0" hangingPunct="1">
        <a:defRPr sz="8100" kern="1200">
          <a:solidFill>
            <a:schemeClr val="tx1"/>
          </a:solidFill>
          <a:latin typeface="+mn-lt"/>
          <a:ea typeface="+mn-ea"/>
          <a:cs typeface="+mn-cs"/>
        </a:defRPr>
      </a:lvl8pPr>
      <a:lvl9pPr marL="16413480" algn="l" defTabSz="410337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7143" y="7233780"/>
            <a:ext cx="12868757" cy="737010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indent="720000" algn="just">
              <a:lnSpc>
                <a:spcPct val="150000"/>
              </a:lnSpc>
            </a:pPr>
            <a:endParaRPr lang="zh-CN" altLang="en-US" sz="3600" dirty="0">
              <a:solidFill>
                <a:schemeClr val="tx1"/>
              </a:solidFill>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30" name="Rectangle 6"/>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32" name="Rectangle 8"/>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34" name="Rectangle 10"/>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36" name="Rectangle 12"/>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39" name="Rectangle 15"/>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43" name="Rectangle 19"/>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1045" name="Rectangle 21"/>
          <p:cNvSpPr>
            <a:spLocks noChangeArrowheads="1"/>
          </p:cNvSpPr>
          <p:nvPr/>
        </p:nvSpPr>
        <p:spPr bwMode="auto">
          <a:xfrm>
            <a:off x="0" y="-669414"/>
            <a:ext cx="184731" cy="1338828"/>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44" name="TextBox 43"/>
          <p:cNvSpPr txBox="1"/>
          <p:nvPr/>
        </p:nvSpPr>
        <p:spPr>
          <a:xfrm>
            <a:off x="704977" y="2655963"/>
            <a:ext cx="28839951" cy="2637651"/>
          </a:xfrm>
          <a:prstGeom prst="roundRect">
            <a:avLst>
              <a:gd name="adj" fmla="val 9819"/>
            </a:avLst>
          </a:prstGeom>
          <a:noFill/>
          <a:ln>
            <a:noFill/>
          </a:ln>
        </p:spPr>
        <p:txBody>
          <a:bodyPr wrap="square" rtlCol="0" anchor="ctr" anchorCtr="0">
            <a:spAutoFit/>
          </a:bodyPr>
          <a:lstStyle/>
          <a:p>
            <a:pPr algn="ctr"/>
            <a:r>
              <a:rPr lang="en-US" altLang="zh-CN" sz="7200" b="1" dirty="0">
                <a:latin typeface="Times New Roman" panose="02020603050405020304" pitchFamily="18" charset="0"/>
                <a:cs typeface="Times New Roman" panose="02020603050405020304" pitchFamily="18" charset="0"/>
              </a:rPr>
              <a:t>Optically Transparent Diffusion Metasurface Using Metallic Mesh</a:t>
            </a:r>
            <a:endParaRPr lang="en-US" sz="7200" b="1" dirty="0">
              <a:latin typeface="Times New Roman" panose="02020603050405020304" pitchFamily="18" charset="0"/>
              <a:cs typeface="Times New Roman" panose="02020603050405020304" pitchFamily="18" charset="0"/>
            </a:endParaRPr>
          </a:p>
          <a:p>
            <a:pPr algn="ctr"/>
            <a:r>
              <a:rPr lang="en-US" altLang="zh-CN" sz="4400" dirty="0" err="1">
                <a:latin typeface="Times New Roman" panose="02020603050405020304" pitchFamily="18" charset="0"/>
                <a:cs typeface="Times New Roman" panose="02020603050405020304" pitchFamily="18" charset="0"/>
              </a:rPr>
              <a:t>Ya</a:t>
            </a:r>
            <a:r>
              <a:rPr lang="en-US" altLang="zh-CN" sz="4400" dirty="0">
                <a:latin typeface="Times New Roman" panose="02020603050405020304" pitchFamily="18" charset="0"/>
                <a:cs typeface="Times New Roman" panose="02020603050405020304" pitchFamily="18" charset="0"/>
              </a:rPr>
              <a:t>-Qi Wei*,</a:t>
            </a:r>
            <a:r>
              <a:rPr lang="zh-CN" alt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Jian-Zhong Chen, Lei Lin, Yu-Tong Zhao, Jia Chen</a:t>
            </a:r>
            <a:endParaRPr lang="en-US" sz="3600" dirty="0">
              <a:latin typeface="Times New Roman" panose="02020603050405020304" pitchFamily="18" charset="0"/>
              <a:cs typeface="Times New Roman" panose="02020603050405020304" pitchFamily="18" charset="0"/>
            </a:endParaRPr>
          </a:p>
          <a:p>
            <a:pPr algn="ctr"/>
            <a:r>
              <a:rPr lang="en-US" sz="4000" i="1" dirty="0">
                <a:solidFill>
                  <a:srgbClr val="002060"/>
                </a:solidFill>
                <a:latin typeface="Times New Roman" panose="02020603050405020304" pitchFamily="18" charset="0"/>
                <a:cs typeface="Times New Roman" panose="02020603050405020304" pitchFamily="18" charset="0"/>
              </a:rPr>
              <a:t>E-mail: yqweii@qq.com.com</a:t>
            </a:r>
            <a:endParaRPr lang="zh-CN" altLang="en-US" sz="4000" b="1" dirty="0">
              <a:solidFill>
                <a:srgbClr val="002060"/>
              </a:solidFill>
              <a:latin typeface="Times New Roman" panose="02020603050405020304" pitchFamily="18" charset="0"/>
              <a:cs typeface="Times New Roman" panose="02020603050405020304" pitchFamily="18" charset="0"/>
            </a:endParaRPr>
          </a:p>
        </p:txBody>
      </p:sp>
      <p:cxnSp>
        <p:nvCxnSpPr>
          <p:cNvPr id="46" name="直接连接符 45"/>
          <p:cNvCxnSpPr>
            <a:cxnSpLocks/>
          </p:cNvCxnSpPr>
          <p:nvPr/>
        </p:nvCxnSpPr>
        <p:spPr>
          <a:xfrm flipV="1">
            <a:off x="828603" y="5528202"/>
            <a:ext cx="28366914" cy="53357"/>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14" name="Rectangle 24"/>
          <p:cNvSpPr>
            <a:spLocks noChangeArrowheads="1"/>
          </p:cNvSpPr>
          <p:nvPr/>
        </p:nvSpPr>
        <p:spPr bwMode="auto">
          <a:xfrm>
            <a:off x="0" y="-440814"/>
            <a:ext cx="18473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34" name="Rectangle 46"/>
          <p:cNvSpPr>
            <a:spLocks noChangeArrowheads="1"/>
          </p:cNvSpPr>
          <p:nvPr/>
        </p:nvSpPr>
        <p:spPr bwMode="auto">
          <a:xfrm>
            <a:off x="0" y="-669414"/>
            <a:ext cx="18473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sp>
        <p:nvSpPr>
          <p:cNvPr id="41" name="Rectangle 48"/>
          <p:cNvSpPr>
            <a:spLocks noChangeArrowheads="1"/>
          </p:cNvSpPr>
          <p:nvPr/>
        </p:nvSpPr>
        <p:spPr bwMode="auto">
          <a:xfrm>
            <a:off x="0" y="-669414"/>
            <a:ext cx="18473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Times New Roman" panose="02020603050405020304" pitchFamily="18" charset="0"/>
              <a:cs typeface="Times New Roman" panose="02020603050405020304" pitchFamily="18" charset="0"/>
            </a:endParaRPr>
          </a:p>
        </p:txBody>
      </p:sp>
      <p:grpSp>
        <p:nvGrpSpPr>
          <p:cNvPr id="90" name="组合 89">
            <a:extLst>
              <a:ext uri="{FF2B5EF4-FFF2-40B4-BE49-F238E27FC236}">
                <a16:creationId xmlns:a16="http://schemas.microsoft.com/office/drawing/2014/main" id="{554A6A8D-619A-4086-82BE-6D6DEF1DB6A3}"/>
              </a:ext>
            </a:extLst>
          </p:cNvPr>
          <p:cNvGrpSpPr/>
          <p:nvPr/>
        </p:nvGrpSpPr>
        <p:grpSpPr>
          <a:xfrm>
            <a:off x="936727" y="5801322"/>
            <a:ext cx="28204552" cy="7629066"/>
            <a:chOff x="15249524" y="6514944"/>
            <a:chExt cx="14000400" cy="9436652"/>
          </a:xfrm>
          <a:solidFill>
            <a:srgbClr val="2F5BAA"/>
          </a:solidFill>
        </p:grpSpPr>
        <p:grpSp>
          <p:nvGrpSpPr>
            <p:cNvPr id="91" name="组合 90">
              <a:extLst>
                <a:ext uri="{FF2B5EF4-FFF2-40B4-BE49-F238E27FC236}">
                  <a16:creationId xmlns:a16="http://schemas.microsoft.com/office/drawing/2014/main" id="{73F13A9F-1019-49EE-88B5-E94E9AA064C1}"/>
                </a:ext>
              </a:extLst>
            </p:cNvPr>
            <p:cNvGrpSpPr/>
            <p:nvPr/>
          </p:nvGrpSpPr>
          <p:grpSpPr>
            <a:xfrm>
              <a:off x="15249524" y="6514944"/>
              <a:ext cx="14000400" cy="9436652"/>
              <a:chOff x="15249524" y="6514944"/>
              <a:chExt cx="14000400" cy="9436652"/>
            </a:xfrm>
            <a:grpFill/>
          </p:grpSpPr>
          <p:sp>
            <p:nvSpPr>
              <p:cNvPr id="101" name="矩形 100">
                <a:extLst>
                  <a:ext uri="{FF2B5EF4-FFF2-40B4-BE49-F238E27FC236}">
                    <a16:creationId xmlns:a16="http://schemas.microsoft.com/office/drawing/2014/main" id="{92357DA4-0070-47FA-9A72-C95D32824363}"/>
                  </a:ext>
                </a:extLst>
              </p:cNvPr>
              <p:cNvSpPr/>
              <p:nvPr/>
            </p:nvSpPr>
            <p:spPr>
              <a:xfrm>
                <a:off x="15249524" y="6514944"/>
                <a:ext cx="14000400" cy="862644"/>
              </a:xfrm>
              <a:prstGeom prst="rect">
                <a:avLst/>
              </a:prstGeom>
              <a:grpFill/>
              <a:ln>
                <a:solidFill>
                  <a:srgbClr val="2F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Times New Roman" panose="02020603050405020304" pitchFamily="18" charset="0"/>
                    <a:cs typeface="Times New Roman" panose="02020603050405020304" pitchFamily="18" charset="0"/>
                  </a:rPr>
                  <a:t>Abstract</a:t>
                </a:r>
                <a:endParaRPr lang="zh-CN" altLang="en-US" sz="5400" b="1" dirty="0">
                  <a:latin typeface="Times New Roman" panose="02020603050405020304" pitchFamily="18" charset="0"/>
                  <a:cs typeface="Times New Roman" panose="02020603050405020304" pitchFamily="18" charset="0"/>
                </a:endParaRPr>
              </a:p>
            </p:txBody>
          </p:sp>
          <p:cxnSp>
            <p:nvCxnSpPr>
              <p:cNvPr id="102" name="直接连接符 101">
                <a:extLst>
                  <a:ext uri="{FF2B5EF4-FFF2-40B4-BE49-F238E27FC236}">
                    <a16:creationId xmlns:a16="http://schemas.microsoft.com/office/drawing/2014/main" id="{3E5A938F-ABF9-4F6A-B6FD-C2F65345C97F}"/>
                  </a:ext>
                </a:extLst>
              </p:cNvPr>
              <p:cNvCxnSpPr>
                <a:cxnSpLocks/>
              </p:cNvCxnSpPr>
              <p:nvPr/>
            </p:nvCxnSpPr>
            <p:spPr>
              <a:xfrm flipH="1">
                <a:off x="29184602" y="7349597"/>
                <a:ext cx="37013" cy="8539732"/>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3F160269-45B2-4D34-9FCB-35594CE2DC3A}"/>
                  </a:ext>
                </a:extLst>
              </p:cNvPr>
              <p:cNvCxnSpPr>
                <a:cxnSpLocks/>
              </p:cNvCxnSpPr>
              <p:nvPr/>
            </p:nvCxnSpPr>
            <p:spPr>
              <a:xfrm>
                <a:off x="15285683" y="7333532"/>
                <a:ext cx="15141" cy="8618064"/>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grpSp>
        <p:cxnSp>
          <p:nvCxnSpPr>
            <p:cNvPr id="100" name="直接连接符 99">
              <a:extLst>
                <a:ext uri="{FF2B5EF4-FFF2-40B4-BE49-F238E27FC236}">
                  <a16:creationId xmlns:a16="http://schemas.microsoft.com/office/drawing/2014/main" id="{0774C9EA-2C82-4E1C-9222-C96A7E62ED0B}"/>
                </a:ext>
              </a:extLst>
            </p:cNvPr>
            <p:cNvCxnSpPr>
              <a:cxnSpLocks/>
            </p:cNvCxnSpPr>
            <p:nvPr/>
          </p:nvCxnSpPr>
          <p:spPr>
            <a:xfrm flipH="1">
              <a:off x="15313994" y="15900943"/>
              <a:ext cx="13907620" cy="50653"/>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grpSp>
      <p:grpSp>
        <p:nvGrpSpPr>
          <p:cNvPr id="104" name="组合 103">
            <a:extLst>
              <a:ext uri="{FF2B5EF4-FFF2-40B4-BE49-F238E27FC236}">
                <a16:creationId xmlns:a16="http://schemas.microsoft.com/office/drawing/2014/main" id="{0C429860-CF65-4DBF-BBDD-45565BE1041C}"/>
              </a:ext>
            </a:extLst>
          </p:cNvPr>
          <p:cNvGrpSpPr/>
          <p:nvPr/>
        </p:nvGrpSpPr>
        <p:grpSpPr>
          <a:xfrm>
            <a:off x="1043963" y="13761106"/>
            <a:ext cx="28017641" cy="15218995"/>
            <a:chOff x="15195718" y="6624065"/>
            <a:chExt cx="36551786" cy="9327676"/>
          </a:xfrm>
        </p:grpSpPr>
        <p:grpSp>
          <p:nvGrpSpPr>
            <p:cNvPr id="107" name="组合 106">
              <a:extLst>
                <a:ext uri="{FF2B5EF4-FFF2-40B4-BE49-F238E27FC236}">
                  <a16:creationId xmlns:a16="http://schemas.microsoft.com/office/drawing/2014/main" id="{4076FC19-9498-453D-8B6F-C0D970A8C360}"/>
                </a:ext>
              </a:extLst>
            </p:cNvPr>
            <p:cNvGrpSpPr/>
            <p:nvPr/>
          </p:nvGrpSpPr>
          <p:grpSpPr>
            <a:xfrm>
              <a:off x="15195718" y="6624065"/>
              <a:ext cx="36551786" cy="9300676"/>
              <a:chOff x="15195718" y="6624065"/>
              <a:chExt cx="36551786" cy="9300676"/>
            </a:xfrm>
          </p:grpSpPr>
          <p:sp>
            <p:nvSpPr>
              <p:cNvPr id="109" name="矩形 108">
                <a:extLst>
                  <a:ext uri="{FF2B5EF4-FFF2-40B4-BE49-F238E27FC236}">
                    <a16:creationId xmlns:a16="http://schemas.microsoft.com/office/drawing/2014/main" id="{2F2154C2-590B-4EF0-AB60-7B2A80BCF3E8}"/>
                  </a:ext>
                </a:extLst>
              </p:cNvPr>
              <p:cNvSpPr/>
              <p:nvPr/>
            </p:nvSpPr>
            <p:spPr>
              <a:xfrm>
                <a:off x="15195718" y="6624065"/>
                <a:ext cx="36551786" cy="515370"/>
              </a:xfrm>
              <a:prstGeom prst="rect">
                <a:avLst/>
              </a:prstGeom>
              <a:solidFill>
                <a:srgbClr val="2F5BAA"/>
              </a:solidFill>
              <a:ln>
                <a:solidFill>
                  <a:srgbClr val="2F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Times New Roman" panose="02020603050405020304" pitchFamily="18" charset="0"/>
                    <a:cs typeface="Times New Roman" panose="02020603050405020304" pitchFamily="18" charset="0"/>
                  </a:rPr>
                  <a:t>Diffusion Metasurface Design</a:t>
                </a:r>
              </a:p>
            </p:txBody>
          </p:sp>
          <p:cxnSp>
            <p:nvCxnSpPr>
              <p:cNvPr id="110" name="直接连接符 109">
                <a:extLst>
                  <a:ext uri="{FF2B5EF4-FFF2-40B4-BE49-F238E27FC236}">
                    <a16:creationId xmlns:a16="http://schemas.microsoft.com/office/drawing/2014/main" id="{8972F6A8-A520-4BE9-A45B-F2E6865858BB}"/>
                  </a:ext>
                </a:extLst>
              </p:cNvPr>
              <p:cNvCxnSpPr>
                <a:cxnSpLocks/>
              </p:cNvCxnSpPr>
              <p:nvPr/>
            </p:nvCxnSpPr>
            <p:spPr>
              <a:xfrm>
                <a:off x="33924370" y="7102657"/>
                <a:ext cx="49143" cy="8816271"/>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CBBB818F-E72E-44DB-97EC-02AD0F10D7AD}"/>
                  </a:ext>
                </a:extLst>
              </p:cNvPr>
              <p:cNvCxnSpPr>
                <a:cxnSpLocks/>
              </p:cNvCxnSpPr>
              <p:nvPr/>
            </p:nvCxnSpPr>
            <p:spPr>
              <a:xfrm flipH="1">
                <a:off x="15291338" y="7005606"/>
                <a:ext cx="5159" cy="8919135"/>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grpSp>
        <p:cxnSp>
          <p:nvCxnSpPr>
            <p:cNvPr id="108" name="直接连接符 107">
              <a:extLst>
                <a:ext uri="{FF2B5EF4-FFF2-40B4-BE49-F238E27FC236}">
                  <a16:creationId xmlns:a16="http://schemas.microsoft.com/office/drawing/2014/main" id="{BE254A03-B198-4CFD-B162-4674A5706B5D}"/>
                </a:ext>
              </a:extLst>
            </p:cNvPr>
            <p:cNvCxnSpPr>
              <a:cxnSpLocks/>
            </p:cNvCxnSpPr>
            <p:nvPr/>
          </p:nvCxnSpPr>
          <p:spPr>
            <a:xfrm flipH="1" flipV="1">
              <a:off x="15279870" y="15886116"/>
              <a:ext cx="36378044" cy="65625"/>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grpSp>
      <p:grpSp>
        <p:nvGrpSpPr>
          <p:cNvPr id="116" name="组合 115">
            <a:extLst>
              <a:ext uri="{FF2B5EF4-FFF2-40B4-BE49-F238E27FC236}">
                <a16:creationId xmlns:a16="http://schemas.microsoft.com/office/drawing/2014/main" id="{B9D6AB3F-E1CB-4B8D-BADC-BADCF74B98E4}"/>
              </a:ext>
            </a:extLst>
          </p:cNvPr>
          <p:cNvGrpSpPr/>
          <p:nvPr/>
        </p:nvGrpSpPr>
        <p:grpSpPr>
          <a:xfrm>
            <a:off x="843984" y="29163967"/>
            <a:ext cx="28617627" cy="7632229"/>
            <a:chOff x="15249524" y="6380299"/>
            <a:chExt cx="14000400" cy="9520644"/>
          </a:xfrm>
          <a:solidFill>
            <a:srgbClr val="2F5BAA"/>
          </a:solidFill>
        </p:grpSpPr>
        <p:grpSp>
          <p:nvGrpSpPr>
            <p:cNvPr id="123" name="组合 122">
              <a:extLst>
                <a:ext uri="{FF2B5EF4-FFF2-40B4-BE49-F238E27FC236}">
                  <a16:creationId xmlns:a16="http://schemas.microsoft.com/office/drawing/2014/main" id="{8E0DFBF8-0056-4801-9555-908F1445FE6B}"/>
                </a:ext>
              </a:extLst>
            </p:cNvPr>
            <p:cNvGrpSpPr/>
            <p:nvPr/>
          </p:nvGrpSpPr>
          <p:grpSpPr>
            <a:xfrm>
              <a:off x="15249524" y="6380299"/>
              <a:ext cx="14000400" cy="9518128"/>
              <a:chOff x="15249524" y="6380299"/>
              <a:chExt cx="14000400" cy="9518128"/>
            </a:xfrm>
            <a:grpFill/>
          </p:grpSpPr>
          <p:sp>
            <p:nvSpPr>
              <p:cNvPr id="126" name="矩形 125">
                <a:extLst>
                  <a:ext uri="{FF2B5EF4-FFF2-40B4-BE49-F238E27FC236}">
                    <a16:creationId xmlns:a16="http://schemas.microsoft.com/office/drawing/2014/main" id="{E1C69AB2-2ED2-445C-B18B-7906249A11BA}"/>
                  </a:ext>
                </a:extLst>
              </p:cNvPr>
              <p:cNvSpPr/>
              <p:nvPr/>
            </p:nvSpPr>
            <p:spPr>
              <a:xfrm>
                <a:off x="15249524" y="6380299"/>
                <a:ext cx="14000400" cy="10731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Times New Roman" panose="02020603050405020304" pitchFamily="18" charset="0"/>
                    <a:cs typeface="Times New Roman" panose="02020603050405020304" pitchFamily="18" charset="0"/>
                  </a:rPr>
                  <a:t>Results</a:t>
                </a:r>
                <a:endParaRPr lang="zh-CN" altLang="en-US" sz="5400" b="1" dirty="0">
                  <a:latin typeface="Times New Roman" panose="02020603050405020304" pitchFamily="18" charset="0"/>
                  <a:cs typeface="Times New Roman" panose="02020603050405020304" pitchFamily="18" charset="0"/>
                </a:endParaRPr>
              </a:p>
            </p:txBody>
          </p:sp>
          <p:cxnSp>
            <p:nvCxnSpPr>
              <p:cNvPr id="127" name="直接连接符 126">
                <a:extLst>
                  <a:ext uri="{FF2B5EF4-FFF2-40B4-BE49-F238E27FC236}">
                    <a16:creationId xmlns:a16="http://schemas.microsoft.com/office/drawing/2014/main" id="{05C41987-6CBE-415E-9183-C4C1AD046981}"/>
                  </a:ext>
                </a:extLst>
              </p:cNvPr>
              <p:cNvCxnSpPr>
                <a:cxnSpLocks/>
              </p:cNvCxnSpPr>
              <p:nvPr/>
            </p:nvCxnSpPr>
            <p:spPr>
              <a:xfrm flipH="1">
                <a:off x="29196670" y="7346384"/>
                <a:ext cx="37013" cy="8539733"/>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ACED97B6-22FC-4DF6-9D49-9529F757624A}"/>
                  </a:ext>
                </a:extLst>
              </p:cNvPr>
              <p:cNvCxnSpPr/>
              <p:nvPr/>
            </p:nvCxnSpPr>
            <p:spPr>
              <a:xfrm>
                <a:off x="15264667" y="7201974"/>
                <a:ext cx="28311" cy="8696453"/>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grpSp>
        <p:cxnSp>
          <p:nvCxnSpPr>
            <p:cNvPr id="125" name="直接连接符 124">
              <a:extLst>
                <a:ext uri="{FF2B5EF4-FFF2-40B4-BE49-F238E27FC236}">
                  <a16:creationId xmlns:a16="http://schemas.microsoft.com/office/drawing/2014/main" id="{158EAA30-4104-4350-AD66-08BAC55B7F61}"/>
                </a:ext>
              </a:extLst>
            </p:cNvPr>
            <p:cNvCxnSpPr>
              <a:cxnSpLocks/>
            </p:cNvCxnSpPr>
            <p:nvPr/>
          </p:nvCxnSpPr>
          <p:spPr>
            <a:xfrm flipH="1" flipV="1">
              <a:off x="15279870" y="15886116"/>
              <a:ext cx="13941743" cy="14827"/>
            </a:xfrm>
            <a:prstGeom prst="line">
              <a:avLst/>
            </a:prstGeom>
            <a:grpFill/>
            <a:ln w="88900">
              <a:solidFill>
                <a:srgbClr val="2F5BAA"/>
              </a:solidFill>
            </a:ln>
          </p:spPr>
          <p:style>
            <a:lnRef idx="1">
              <a:schemeClr val="accent1"/>
            </a:lnRef>
            <a:fillRef idx="0">
              <a:schemeClr val="accent1"/>
            </a:fillRef>
            <a:effectRef idx="0">
              <a:schemeClr val="accent1"/>
            </a:effectRef>
            <a:fontRef idx="minor">
              <a:schemeClr val="tx1"/>
            </a:fontRef>
          </p:style>
        </p:cxnSp>
      </p:grpSp>
      <p:grpSp>
        <p:nvGrpSpPr>
          <p:cNvPr id="129" name="组合 128">
            <a:extLst>
              <a:ext uri="{FF2B5EF4-FFF2-40B4-BE49-F238E27FC236}">
                <a16:creationId xmlns:a16="http://schemas.microsoft.com/office/drawing/2014/main" id="{18B71D55-AEF8-4847-A27B-244058EA08A0}"/>
              </a:ext>
            </a:extLst>
          </p:cNvPr>
          <p:cNvGrpSpPr/>
          <p:nvPr/>
        </p:nvGrpSpPr>
        <p:grpSpPr>
          <a:xfrm>
            <a:off x="903871" y="36928865"/>
            <a:ext cx="28617627" cy="4340375"/>
            <a:chOff x="15248624" y="6582720"/>
            <a:chExt cx="14000400" cy="9451333"/>
          </a:xfrm>
        </p:grpSpPr>
        <p:grpSp>
          <p:nvGrpSpPr>
            <p:cNvPr id="130" name="组合 129">
              <a:extLst>
                <a:ext uri="{FF2B5EF4-FFF2-40B4-BE49-F238E27FC236}">
                  <a16:creationId xmlns:a16="http://schemas.microsoft.com/office/drawing/2014/main" id="{FC26C638-F427-4149-8C32-2D2DB996C7FE}"/>
                </a:ext>
              </a:extLst>
            </p:cNvPr>
            <p:cNvGrpSpPr/>
            <p:nvPr/>
          </p:nvGrpSpPr>
          <p:grpSpPr>
            <a:xfrm>
              <a:off x="15248624" y="6582720"/>
              <a:ext cx="14000400" cy="9451333"/>
              <a:chOff x="15248624" y="6582720"/>
              <a:chExt cx="14000400" cy="9451333"/>
            </a:xfrm>
          </p:grpSpPr>
          <p:sp>
            <p:nvSpPr>
              <p:cNvPr id="132" name="矩形 131">
                <a:extLst>
                  <a:ext uri="{FF2B5EF4-FFF2-40B4-BE49-F238E27FC236}">
                    <a16:creationId xmlns:a16="http://schemas.microsoft.com/office/drawing/2014/main" id="{8E412B88-709B-465F-B865-F7578CF22D96}"/>
                  </a:ext>
                </a:extLst>
              </p:cNvPr>
              <p:cNvSpPr/>
              <p:nvPr/>
            </p:nvSpPr>
            <p:spPr>
              <a:xfrm>
                <a:off x="15248624" y="6582720"/>
                <a:ext cx="14000400" cy="2449327"/>
              </a:xfrm>
              <a:prstGeom prst="rect">
                <a:avLst/>
              </a:prstGeom>
              <a:solidFill>
                <a:srgbClr val="2F5BAA"/>
              </a:solidFill>
              <a:ln>
                <a:solidFill>
                  <a:srgbClr val="2F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Times New Roman" panose="02020603050405020304" pitchFamily="18" charset="0"/>
                    <a:cs typeface="Times New Roman" panose="02020603050405020304" pitchFamily="18" charset="0"/>
                  </a:rPr>
                  <a:t>Conclusions</a:t>
                </a:r>
                <a:endParaRPr lang="zh-CN" altLang="en-US" sz="5400" b="1" dirty="0">
                  <a:latin typeface="Times New Roman" panose="02020603050405020304" pitchFamily="18" charset="0"/>
                  <a:cs typeface="Times New Roman" panose="02020603050405020304" pitchFamily="18" charset="0"/>
                </a:endParaRPr>
              </a:p>
            </p:txBody>
          </p:sp>
          <p:cxnSp>
            <p:nvCxnSpPr>
              <p:cNvPr id="133" name="直接连接符 132">
                <a:extLst>
                  <a:ext uri="{FF2B5EF4-FFF2-40B4-BE49-F238E27FC236}">
                    <a16:creationId xmlns:a16="http://schemas.microsoft.com/office/drawing/2014/main" id="{A18943B3-385C-40FC-A2C5-758CB1F30D70}"/>
                  </a:ext>
                </a:extLst>
              </p:cNvPr>
              <p:cNvCxnSpPr>
                <a:cxnSpLocks/>
              </p:cNvCxnSpPr>
              <p:nvPr/>
            </p:nvCxnSpPr>
            <p:spPr>
              <a:xfrm flipH="1">
                <a:off x="29223673" y="8964271"/>
                <a:ext cx="11469" cy="7069782"/>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B0ACCA59-E17B-4004-B6BA-46F8AEBB8196}"/>
                  </a:ext>
                </a:extLst>
              </p:cNvPr>
              <p:cNvCxnSpPr>
                <a:cxnSpLocks/>
              </p:cNvCxnSpPr>
              <p:nvPr/>
            </p:nvCxnSpPr>
            <p:spPr>
              <a:xfrm>
                <a:off x="15268620" y="8927132"/>
                <a:ext cx="11250" cy="7106921"/>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grpSp>
        <p:cxnSp>
          <p:nvCxnSpPr>
            <p:cNvPr id="131" name="直接连接符 130">
              <a:extLst>
                <a:ext uri="{FF2B5EF4-FFF2-40B4-BE49-F238E27FC236}">
                  <a16:creationId xmlns:a16="http://schemas.microsoft.com/office/drawing/2014/main" id="{640C4118-08BC-4B3C-99A7-B2517AA497BF}"/>
                </a:ext>
              </a:extLst>
            </p:cNvPr>
            <p:cNvCxnSpPr>
              <a:cxnSpLocks/>
            </p:cNvCxnSpPr>
            <p:nvPr/>
          </p:nvCxnSpPr>
          <p:spPr>
            <a:xfrm flipH="1" flipV="1">
              <a:off x="15279870" y="15886116"/>
              <a:ext cx="13941743" cy="14827"/>
            </a:xfrm>
            <a:prstGeom prst="line">
              <a:avLst/>
            </a:prstGeom>
            <a:ln w="88900">
              <a:solidFill>
                <a:srgbClr val="2F5BAA"/>
              </a:solidFill>
            </a:ln>
          </p:spPr>
          <p:style>
            <a:lnRef idx="1">
              <a:schemeClr val="accent1"/>
            </a:lnRef>
            <a:fillRef idx="0">
              <a:schemeClr val="accent1"/>
            </a:fillRef>
            <a:effectRef idx="0">
              <a:schemeClr val="accent1"/>
            </a:effectRef>
            <a:fontRef idx="minor">
              <a:schemeClr val="tx1"/>
            </a:fontRef>
          </p:style>
        </p:cxnSp>
      </p:grpSp>
      <p:pic>
        <p:nvPicPr>
          <p:cNvPr id="2" name="图片 1">
            <a:extLst>
              <a:ext uri="{FF2B5EF4-FFF2-40B4-BE49-F238E27FC236}">
                <a16:creationId xmlns:a16="http://schemas.microsoft.com/office/drawing/2014/main" id="{60ADD067-265B-4276-A6D1-5C2927833EE8}"/>
              </a:ext>
            </a:extLst>
          </p:cNvPr>
          <p:cNvPicPr>
            <a:picLocks noChangeAspect="1"/>
          </p:cNvPicPr>
          <p:nvPr/>
        </p:nvPicPr>
        <p:blipFill rotWithShape="1">
          <a:blip r:embed="rId2"/>
          <a:srcRect t="2565" b="1"/>
          <a:stretch/>
        </p:blipFill>
        <p:spPr>
          <a:xfrm>
            <a:off x="0" y="-11527"/>
            <a:ext cx="14626865" cy="2407859"/>
          </a:xfrm>
          <a:prstGeom prst="rect">
            <a:avLst/>
          </a:prstGeom>
        </p:spPr>
      </p:pic>
      <p:sp>
        <p:nvSpPr>
          <p:cNvPr id="96" name="文本框 95">
            <a:extLst>
              <a:ext uri="{FF2B5EF4-FFF2-40B4-BE49-F238E27FC236}">
                <a16:creationId xmlns:a16="http://schemas.microsoft.com/office/drawing/2014/main" id="{E57160A0-0A6B-448E-8681-2D7B14815C68}"/>
              </a:ext>
            </a:extLst>
          </p:cNvPr>
          <p:cNvSpPr txBox="1"/>
          <p:nvPr/>
        </p:nvSpPr>
        <p:spPr>
          <a:xfrm>
            <a:off x="1241894" y="6690080"/>
            <a:ext cx="27817031" cy="6740307"/>
          </a:xfrm>
          <a:prstGeom prst="rect">
            <a:avLst/>
          </a:prstGeom>
          <a:noFill/>
        </p:spPr>
        <p:txBody>
          <a:bodyPr wrap="square">
            <a:spAutoFit/>
          </a:bodyPr>
          <a:lstStyle/>
          <a:p>
            <a:pPr algn="just"/>
            <a:r>
              <a:rPr lang="en-US" altLang="zh-CN" sz="4800" dirty="0">
                <a:latin typeface="Times New Roman" panose="02020603050405020304" pitchFamily="18" charset="0"/>
                <a:cs typeface="Times New Roman" panose="02020603050405020304" pitchFamily="18" charset="0"/>
              </a:rPr>
              <a:t>A novel optically transparent diffusion metasurface composed of 1-bit coding elements is presented. Two circular quasi-Minkowski closed-loops with different geometric scales are considered as 1-bit coding elements. The quasi-Minkowski closed-loops on the upper layer of the substrate and the back-ground on the lower layer are filled with metallic tangent ring mesh to improve the light transmittance. Low scattering is achieved by redirecting EM energies to all directions through optimization of the arrangement of coding elements. The low back-scattering characteristics with wide-angle and polarization independence below –10 dB of the diffusion metasurface are achieved over a wide frequency band from 9 GHz to 16 GHz. The proposals offer new opportunities for manipulating the microwave scattering with simultaneously high optical transparency in visible frequencies and demonstrate significant scientific value in practical applications.</a:t>
            </a:r>
            <a:endParaRPr lang="zh-CN" altLang="en-US" sz="4800" dirty="0">
              <a:latin typeface="Times New Roman" panose="02020603050405020304" pitchFamily="18" charset="0"/>
              <a:cs typeface="Times New Roman" panose="02020603050405020304" pitchFamily="18" charset="0"/>
            </a:endParaRPr>
          </a:p>
        </p:txBody>
      </p:sp>
      <p:cxnSp>
        <p:nvCxnSpPr>
          <p:cNvPr id="146" name="直接连接符 145">
            <a:extLst>
              <a:ext uri="{FF2B5EF4-FFF2-40B4-BE49-F238E27FC236}">
                <a16:creationId xmlns:a16="http://schemas.microsoft.com/office/drawing/2014/main" id="{C4A03131-4727-4C38-9BDA-44D063B8E58B}"/>
              </a:ext>
            </a:extLst>
          </p:cNvPr>
          <p:cNvCxnSpPr>
            <a:cxnSpLocks/>
          </p:cNvCxnSpPr>
          <p:nvPr/>
        </p:nvCxnSpPr>
        <p:spPr>
          <a:xfrm>
            <a:off x="28991698" y="14582059"/>
            <a:ext cx="17986" cy="1445349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47" name="矩形 146">
            <a:extLst>
              <a:ext uri="{FF2B5EF4-FFF2-40B4-BE49-F238E27FC236}">
                <a16:creationId xmlns:a16="http://schemas.microsoft.com/office/drawing/2014/main" id="{49424037-4211-4082-B78D-57D06060FB32}"/>
              </a:ext>
            </a:extLst>
          </p:cNvPr>
          <p:cNvSpPr/>
          <p:nvPr/>
        </p:nvSpPr>
        <p:spPr>
          <a:xfrm>
            <a:off x="3208440" y="14706509"/>
            <a:ext cx="8060508" cy="976496"/>
          </a:xfrm>
          <a:prstGeom prst="rect">
            <a:avLst/>
          </a:prstGeom>
          <a:solidFill>
            <a:srgbClr val="8BD6A4"/>
          </a:solidFill>
          <a:ln>
            <a:solidFill>
              <a:srgbClr val="B4E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err="1">
                <a:latin typeface="Times New Roman" panose="02020603050405020304" pitchFamily="18" charset="0"/>
                <a:cs typeface="Times New Roman" panose="02020603050405020304" pitchFamily="18" charset="0"/>
              </a:rPr>
              <a:t>A.Unit</a:t>
            </a:r>
            <a:r>
              <a:rPr lang="en-US" altLang="zh-CN" sz="5400" b="1" dirty="0">
                <a:latin typeface="Times New Roman" panose="02020603050405020304" pitchFamily="18" charset="0"/>
                <a:cs typeface="Times New Roman" panose="02020603050405020304" pitchFamily="18" charset="0"/>
              </a:rPr>
              <a:t> Cell Design</a:t>
            </a:r>
          </a:p>
        </p:txBody>
      </p:sp>
      <p:sp>
        <p:nvSpPr>
          <p:cNvPr id="148" name="矩形 147">
            <a:extLst>
              <a:ext uri="{FF2B5EF4-FFF2-40B4-BE49-F238E27FC236}">
                <a16:creationId xmlns:a16="http://schemas.microsoft.com/office/drawing/2014/main" id="{A37724C3-23B8-4E1A-892F-EA641EED6223}"/>
              </a:ext>
            </a:extLst>
          </p:cNvPr>
          <p:cNvSpPr/>
          <p:nvPr/>
        </p:nvSpPr>
        <p:spPr>
          <a:xfrm>
            <a:off x="18608513" y="14659650"/>
            <a:ext cx="8265250" cy="840875"/>
          </a:xfrm>
          <a:prstGeom prst="rect">
            <a:avLst/>
          </a:prstGeom>
          <a:solidFill>
            <a:srgbClr val="8BD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Times New Roman" panose="02020603050405020304" pitchFamily="18" charset="0"/>
                <a:cs typeface="Times New Roman" panose="02020603050405020304" pitchFamily="18" charset="0"/>
              </a:rPr>
              <a:t>B. Arrangement</a:t>
            </a:r>
          </a:p>
        </p:txBody>
      </p:sp>
      <p:pic>
        <p:nvPicPr>
          <p:cNvPr id="22" name="图片 21">
            <a:extLst>
              <a:ext uri="{FF2B5EF4-FFF2-40B4-BE49-F238E27FC236}">
                <a16:creationId xmlns:a16="http://schemas.microsoft.com/office/drawing/2014/main" id="{1198F35B-65D7-46A8-B96A-F61E947FFCBF}"/>
              </a:ext>
            </a:extLst>
          </p:cNvPr>
          <p:cNvPicPr>
            <a:picLocks noChangeAspect="1"/>
          </p:cNvPicPr>
          <p:nvPr/>
        </p:nvPicPr>
        <p:blipFill>
          <a:blip r:embed="rId3"/>
          <a:stretch>
            <a:fillRect/>
          </a:stretch>
        </p:blipFill>
        <p:spPr>
          <a:xfrm>
            <a:off x="17477891" y="15983217"/>
            <a:ext cx="9976477" cy="4788707"/>
          </a:xfrm>
          <a:prstGeom prst="rect">
            <a:avLst/>
          </a:prstGeom>
        </p:spPr>
      </p:pic>
      <p:sp>
        <p:nvSpPr>
          <p:cNvPr id="183" name="文本框 52">
            <a:extLst>
              <a:ext uri="{FF2B5EF4-FFF2-40B4-BE49-F238E27FC236}">
                <a16:creationId xmlns:a16="http://schemas.microsoft.com/office/drawing/2014/main" id="{315DB205-B35A-4626-9954-E5795C4CC362}"/>
              </a:ext>
            </a:extLst>
          </p:cNvPr>
          <p:cNvSpPr txBox="1"/>
          <p:nvPr/>
        </p:nvSpPr>
        <p:spPr>
          <a:xfrm>
            <a:off x="17162249" y="28296537"/>
            <a:ext cx="12238319" cy="2293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800"/>
              </a:lnSpc>
              <a:spcBef>
                <a:spcPts val="240"/>
              </a:spcBef>
              <a:spcAft>
                <a:spcPts val="24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Fig. 4.  The calculated scattering fields of (a) the uniform coding sequence and (b) the optimal coding sequence.</a:t>
            </a:r>
            <a:endParaRPr lang="zh-C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图片 23">
            <a:extLst>
              <a:ext uri="{FF2B5EF4-FFF2-40B4-BE49-F238E27FC236}">
                <a16:creationId xmlns:a16="http://schemas.microsoft.com/office/drawing/2014/main" id="{E589FF51-73D0-4BFE-8030-5AA0852332E5}"/>
              </a:ext>
            </a:extLst>
          </p:cNvPr>
          <p:cNvPicPr>
            <a:picLocks noChangeAspect="1"/>
          </p:cNvPicPr>
          <p:nvPr/>
        </p:nvPicPr>
        <p:blipFill>
          <a:blip r:embed="rId4"/>
          <a:stretch>
            <a:fillRect/>
          </a:stretch>
        </p:blipFill>
        <p:spPr>
          <a:xfrm>
            <a:off x="2878287" y="15872764"/>
            <a:ext cx="9154803" cy="6992326"/>
          </a:xfrm>
          <a:prstGeom prst="rect">
            <a:avLst/>
          </a:prstGeom>
        </p:spPr>
      </p:pic>
      <p:pic>
        <p:nvPicPr>
          <p:cNvPr id="27" name="图片 26">
            <a:extLst>
              <a:ext uri="{FF2B5EF4-FFF2-40B4-BE49-F238E27FC236}">
                <a16:creationId xmlns:a16="http://schemas.microsoft.com/office/drawing/2014/main" id="{4CB3D3F3-3346-425F-ABD2-6B8A7DCFC437}"/>
              </a:ext>
            </a:extLst>
          </p:cNvPr>
          <p:cNvPicPr>
            <a:picLocks noChangeAspect="1"/>
          </p:cNvPicPr>
          <p:nvPr/>
        </p:nvPicPr>
        <p:blipFill>
          <a:blip r:embed="rId5"/>
          <a:stretch>
            <a:fillRect/>
          </a:stretch>
        </p:blipFill>
        <p:spPr>
          <a:xfrm>
            <a:off x="1617830" y="23755406"/>
            <a:ext cx="12203228" cy="4496427"/>
          </a:xfrm>
          <a:prstGeom prst="rect">
            <a:avLst/>
          </a:prstGeom>
        </p:spPr>
      </p:pic>
      <p:sp>
        <p:nvSpPr>
          <p:cNvPr id="184" name="文本框 183">
            <a:extLst>
              <a:ext uri="{FF2B5EF4-FFF2-40B4-BE49-F238E27FC236}">
                <a16:creationId xmlns:a16="http://schemas.microsoft.com/office/drawing/2014/main" id="{0D4ED0BE-D683-4539-8636-018679B8AB53}"/>
              </a:ext>
            </a:extLst>
          </p:cNvPr>
          <p:cNvSpPr txBox="1"/>
          <p:nvPr/>
        </p:nvSpPr>
        <p:spPr>
          <a:xfrm>
            <a:off x="1716743" y="28434424"/>
            <a:ext cx="7373909" cy="241413"/>
          </a:xfrm>
          <a:prstGeom prst="rect">
            <a:avLst/>
          </a:prstGeom>
          <a:noFill/>
        </p:spPr>
        <p:txBody>
          <a:bodyPr wrap="square">
            <a:spAutoFit/>
          </a:bodyPr>
          <a:lstStyle/>
          <a:p>
            <a:pPr>
              <a:lnSpc>
                <a:spcPts val="800"/>
              </a:lnSpc>
              <a:spcBef>
                <a:spcPts val="240"/>
              </a:spcBef>
              <a:spcAft>
                <a:spcPts val="240"/>
              </a:spcAft>
            </a:pPr>
            <a:r>
              <a:rPr lang="en-US" altLang="zh-C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2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ig. 2.  </a:t>
            </a:r>
            <a:r>
              <a:rPr lang="en-US" altLang="zh-CN" sz="2000" dirty="0">
                <a:effectLst/>
                <a:latin typeface="Times New Roman" panose="02020603050405020304" pitchFamily="18" charset="0"/>
                <a:ea typeface="Times New Roman" panose="02020603050405020304" pitchFamily="18" charset="0"/>
                <a:cs typeface="Times New Roman" panose="02020603050405020304" pitchFamily="18" charset="0"/>
              </a:rPr>
              <a:t>Simulated reflection spectra of the coding elements.</a:t>
            </a:r>
            <a:endParaRPr lang="zh-CN" altLang="zh-C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5" name="文本框 184">
            <a:extLst>
              <a:ext uri="{FF2B5EF4-FFF2-40B4-BE49-F238E27FC236}">
                <a16:creationId xmlns:a16="http://schemas.microsoft.com/office/drawing/2014/main" id="{5319AEDD-A5F7-4565-9F71-B55D353D41BA}"/>
              </a:ext>
            </a:extLst>
          </p:cNvPr>
          <p:cNvSpPr txBox="1"/>
          <p:nvPr/>
        </p:nvSpPr>
        <p:spPr>
          <a:xfrm>
            <a:off x="1716742" y="22830308"/>
            <a:ext cx="13570549" cy="836126"/>
          </a:xfrm>
          <a:prstGeom prst="rect">
            <a:avLst/>
          </a:prstGeom>
          <a:noFill/>
        </p:spPr>
        <p:txBody>
          <a:bodyPr wrap="square">
            <a:spAutoFit/>
          </a:bodyPr>
          <a:lstStyle/>
          <a:p>
            <a:pPr>
              <a:lnSpc>
                <a:spcPts val="800"/>
              </a:lnSpc>
              <a:spcBef>
                <a:spcPts val="240"/>
              </a:spcBef>
              <a:spcAft>
                <a:spcPts val="240"/>
              </a:spcAft>
            </a:pPr>
            <a:r>
              <a:rPr lang="en-US" altLang="zh-CN" sz="20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 1.</a:t>
            </a:r>
            <a:r>
              <a:rPr lang="en-US" altLang="zh-CN" sz="2000">
                <a:effectLst/>
                <a:latin typeface="Times New Roman" panose="02020603050405020304" pitchFamily="18" charset="0"/>
                <a:ea typeface="Times New Roman" panose="02020603050405020304" pitchFamily="18" charset="0"/>
                <a:cs typeface="Times New Roman" panose="02020603050405020304" pitchFamily="18" charset="0"/>
              </a:rPr>
              <a:t>  The unit cell of the proposed transparent 1-bit coding metasurface.</a:t>
            </a:r>
            <a:endParaRPr lang="zh-CN" altLang="zh-CN" sz="20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zh-CN" sz="2000" kern="0">
                <a:effectLst/>
                <a:latin typeface="Times New Roman" panose="02020603050405020304" pitchFamily="18" charset="0"/>
                <a:ea typeface="Times New Roman" panose="02020603050405020304" pitchFamily="18" charset="0"/>
                <a:cs typeface="Times New Roman" panose="02020603050405020304" pitchFamily="18" charset="0"/>
              </a:rPr>
              <a:t>(a) The three-dimensional (3D) view of the “0” element and (b) of the</a:t>
            </a:r>
            <a:r>
              <a:rPr lang="en-US" altLang="zh-CN" sz="2000" kern="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0">
                <a:effectLst/>
                <a:latin typeface="Times New Roman" panose="02020603050405020304" pitchFamily="18" charset="0"/>
                <a:ea typeface="Times New Roman" panose="02020603050405020304" pitchFamily="18" charset="0"/>
                <a:cs typeface="Times New Roman" panose="02020603050405020304" pitchFamily="18" charset="0"/>
              </a:rPr>
              <a:t>“1” element. (c) Top view of the “0” element and (d) of the</a:t>
            </a:r>
            <a:r>
              <a:rPr lang="en-US" altLang="zh-CN" sz="2000" kern="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0">
                <a:effectLst/>
                <a:latin typeface="Times New Roman" panose="02020603050405020304" pitchFamily="18" charset="0"/>
                <a:ea typeface="Times New Roman" panose="02020603050405020304" pitchFamily="18" charset="0"/>
                <a:cs typeface="Times New Roman" panose="02020603050405020304" pitchFamily="18" charset="0"/>
              </a:rPr>
              <a:t>“1” element.</a:t>
            </a:r>
            <a:endParaRPr lang="zh-CN" altLang="en-US" sz="2000" dirty="0">
              <a:latin typeface="Times New Roman" panose="02020603050405020304" pitchFamily="18" charset="0"/>
              <a:cs typeface="Times New Roman" panose="02020603050405020304" pitchFamily="18" charset="0"/>
            </a:endParaRPr>
          </a:p>
        </p:txBody>
      </p:sp>
      <p:pic>
        <p:nvPicPr>
          <p:cNvPr id="40" name="图片 39">
            <a:extLst>
              <a:ext uri="{FF2B5EF4-FFF2-40B4-BE49-F238E27FC236}">
                <a16:creationId xmlns:a16="http://schemas.microsoft.com/office/drawing/2014/main" id="{8DDA19E6-6AD1-43AC-99B3-368354B64B3E}"/>
              </a:ext>
            </a:extLst>
          </p:cNvPr>
          <p:cNvPicPr>
            <a:picLocks noChangeAspect="1"/>
          </p:cNvPicPr>
          <p:nvPr/>
        </p:nvPicPr>
        <p:blipFill>
          <a:blip r:embed="rId6"/>
          <a:stretch>
            <a:fillRect/>
          </a:stretch>
        </p:blipFill>
        <p:spPr>
          <a:xfrm>
            <a:off x="19240277" y="21312059"/>
            <a:ext cx="7260770" cy="6865833"/>
          </a:xfrm>
          <a:prstGeom prst="rect">
            <a:avLst/>
          </a:prstGeom>
        </p:spPr>
      </p:pic>
      <p:sp>
        <p:nvSpPr>
          <p:cNvPr id="186" name="文本框 185">
            <a:extLst>
              <a:ext uri="{FF2B5EF4-FFF2-40B4-BE49-F238E27FC236}">
                <a16:creationId xmlns:a16="http://schemas.microsoft.com/office/drawing/2014/main" id="{B19B6867-86D4-4AC9-9849-2B0F44E703DA}"/>
              </a:ext>
            </a:extLst>
          </p:cNvPr>
          <p:cNvSpPr txBox="1"/>
          <p:nvPr/>
        </p:nvSpPr>
        <p:spPr>
          <a:xfrm>
            <a:off x="19631161" y="21080796"/>
            <a:ext cx="7823207" cy="229358"/>
          </a:xfrm>
          <a:prstGeom prst="rect">
            <a:avLst/>
          </a:prstGeom>
          <a:noFill/>
        </p:spPr>
        <p:txBody>
          <a:bodyPr wrap="square">
            <a:spAutoFit/>
          </a:bodyPr>
          <a:lstStyle/>
          <a:p>
            <a:pPr>
              <a:lnSpc>
                <a:spcPts val="800"/>
              </a:lnSpc>
              <a:spcBef>
                <a:spcPts val="240"/>
              </a:spcBef>
              <a:spcAft>
                <a:spcPts val="240"/>
              </a:spcAft>
            </a:pPr>
            <a:r>
              <a:rPr lang="en-US" altLang="zh-CN" sz="20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 3.</a:t>
            </a:r>
            <a:r>
              <a:rPr lang="en-US" altLang="zh-CN" sz="2000" dirty="0">
                <a:effectLst/>
                <a:latin typeface="Times New Roman" panose="02020603050405020304" pitchFamily="18" charset="0"/>
                <a:ea typeface="Times New Roman" panose="02020603050405020304" pitchFamily="18" charset="0"/>
                <a:cs typeface="Times New Roman" panose="02020603050405020304" pitchFamily="18" charset="0"/>
              </a:rPr>
              <a:t>  Optimal layout of the diffusion metasurface.</a:t>
            </a:r>
            <a:endParaRPr lang="zh-CN" altLang="zh-C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87" name="组合 186">
            <a:extLst>
              <a:ext uri="{FF2B5EF4-FFF2-40B4-BE49-F238E27FC236}">
                <a16:creationId xmlns:a16="http://schemas.microsoft.com/office/drawing/2014/main" id="{94FFF165-DF3A-4EF8-B98B-08697492DCB9}"/>
              </a:ext>
            </a:extLst>
          </p:cNvPr>
          <p:cNvGrpSpPr/>
          <p:nvPr/>
        </p:nvGrpSpPr>
        <p:grpSpPr>
          <a:xfrm>
            <a:off x="946851" y="30243090"/>
            <a:ext cx="7827389" cy="7573012"/>
            <a:chOff x="-630021" y="244703"/>
            <a:chExt cx="4063215" cy="3568874"/>
          </a:xfrm>
        </p:grpSpPr>
        <p:sp>
          <p:nvSpPr>
            <p:cNvPr id="188" name="文本框 82">
              <a:extLst>
                <a:ext uri="{FF2B5EF4-FFF2-40B4-BE49-F238E27FC236}">
                  <a16:creationId xmlns:a16="http://schemas.microsoft.com/office/drawing/2014/main" id="{7F867D92-CD07-4A8C-A99D-5A4E133D895F}"/>
                </a:ext>
              </a:extLst>
            </p:cNvPr>
            <p:cNvSpPr txBox="1"/>
            <p:nvPr/>
          </p:nvSpPr>
          <p:spPr>
            <a:xfrm>
              <a:off x="-630021" y="3137618"/>
              <a:ext cx="4063215" cy="6759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800"/>
                </a:lnSpc>
                <a:spcBef>
                  <a:spcPts val="240"/>
                </a:spcBef>
                <a:spcAft>
                  <a:spcPts val="240"/>
                </a:spcAft>
              </a:pPr>
              <a:r>
                <a:rPr lang="en-US" sz="2000" dirty="0">
                  <a:effectLst/>
                  <a:latin typeface="Times New Roman" panose="02020603050405020304" pitchFamily="18" charset="0"/>
                  <a:ea typeface="Times New Roman" panose="02020603050405020304" pitchFamily="18" charset="0"/>
                </a:rPr>
                <a:t>Fig. 5.  Simulation results of monostatic RCS under the normal incidence.</a:t>
              </a:r>
              <a:endParaRPr lang="zh-CN" sz="2000" dirty="0">
                <a:effectLst/>
                <a:latin typeface="Times New Roman" panose="02020603050405020304" pitchFamily="18" charset="0"/>
                <a:ea typeface="Times New Roman" panose="02020603050405020304" pitchFamily="18" charset="0"/>
              </a:endParaRPr>
            </a:p>
          </p:txBody>
        </p:sp>
        <p:grpSp>
          <p:nvGrpSpPr>
            <p:cNvPr id="189" name="组合 188">
              <a:extLst>
                <a:ext uri="{FF2B5EF4-FFF2-40B4-BE49-F238E27FC236}">
                  <a16:creationId xmlns:a16="http://schemas.microsoft.com/office/drawing/2014/main" id="{88B28A01-95A3-4131-8268-EC5FBAE6C1FE}"/>
                </a:ext>
              </a:extLst>
            </p:cNvPr>
            <p:cNvGrpSpPr/>
            <p:nvPr/>
          </p:nvGrpSpPr>
          <p:grpSpPr>
            <a:xfrm>
              <a:off x="-343683" y="244703"/>
              <a:ext cx="3445567" cy="2754065"/>
              <a:chOff x="-343204" y="803157"/>
              <a:chExt cx="5194854" cy="4465197"/>
            </a:xfrm>
          </p:grpSpPr>
          <p:pic>
            <p:nvPicPr>
              <p:cNvPr id="190" name="图片 189">
                <a:extLst>
                  <a:ext uri="{FF2B5EF4-FFF2-40B4-BE49-F238E27FC236}">
                    <a16:creationId xmlns:a16="http://schemas.microsoft.com/office/drawing/2014/main" id="{45DF271F-3D66-401F-85D9-2C1DEB910A5D}"/>
                  </a:ext>
                </a:extLst>
              </p:cNvPr>
              <p:cNvPicPr/>
              <p:nvPr/>
            </p:nvPicPr>
            <p:blipFill>
              <a:blip r:embed="rId7"/>
              <a:stretch>
                <a:fillRect/>
              </a:stretch>
            </p:blipFill>
            <p:spPr>
              <a:xfrm>
                <a:off x="2297856" y="803157"/>
                <a:ext cx="2553794" cy="2165467"/>
              </a:xfrm>
              <a:prstGeom prst="rect">
                <a:avLst/>
              </a:prstGeom>
            </p:spPr>
          </p:pic>
          <p:pic>
            <p:nvPicPr>
              <p:cNvPr id="191" name="图片 190">
                <a:extLst>
                  <a:ext uri="{FF2B5EF4-FFF2-40B4-BE49-F238E27FC236}">
                    <a16:creationId xmlns:a16="http://schemas.microsoft.com/office/drawing/2014/main" id="{136CCBEB-E87B-4D1F-9722-D7AB5055848F}"/>
                  </a:ext>
                </a:extLst>
              </p:cNvPr>
              <p:cNvPicPr/>
              <p:nvPr/>
            </p:nvPicPr>
            <p:blipFill>
              <a:blip r:embed="rId8"/>
              <a:stretch>
                <a:fillRect/>
              </a:stretch>
            </p:blipFill>
            <p:spPr>
              <a:xfrm>
                <a:off x="-343204" y="803157"/>
                <a:ext cx="2545197" cy="2121752"/>
              </a:xfrm>
              <a:prstGeom prst="rect">
                <a:avLst/>
              </a:prstGeom>
            </p:spPr>
          </p:pic>
          <p:pic>
            <p:nvPicPr>
              <p:cNvPr id="192" name="图片 191">
                <a:extLst>
                  <a:ext uri="{FF2B5EF4-FFF2-40B4-BE49-F238E27FC236}">
                    <a16:creationId xmlns:a16="http://schemas.microsoft.com/office/drawing/2014/main" id="{745F390C-FE04-47F9-ABC2-CA8833276A5C}"/>
                  </a:ext>
                </a:extLst>
              </p:cNvPr>
              <p:cNvPicPr/>
              <p:nvPr/>
            </p:nvPicPr>
            <p:blipFill>
              <a:blip r:embed="rId9"/>
              <a:stretch>
                <a:fillRect/>
              </a:stretch>
            </p:blipFill>
            <p:spPr>
              <a:xfrm>
                <a:off x="984531" y="3100216"/>
                <a:ext cx="2571341" cy="2168138"/>
              </a:xfrm>
              <a:prstGeom prst="rect">
                <a:avLst/>
              </a:prstGeom>
            </p:spPr>
          </p:pic>
        </p:grpSp>
      </p:grpSp>
      <p:grpSp>
        <p:nvGrpSpPr>
          <p:cNvPr id="194" name="组合 193">
            <a:extLst>
              <a:ext uri="{FF2B5EF4-FFF2-40B4-BE49-F238E27FC236}">
                <a16:creationId xmlns:a16="http://schemas.microsoft.com/office/drawing/2014/main" id="{F68F1C1B-5C26-45A2-B725-488321DB0B2C}"/>
              </a:ext>
            </a:extLst>
          </p:cNvPr>
          <p:cNvGrpSpPr/>
          <p:nvPr/>
        </p:nvGrpSpPr>
        <p:grpSpPr>
          <a:xfrm>
            <a:off x="10266927" y="30874613"/>
            <a:ext cx="8719876" cy="3556432"/>
            <a:chOff x="-61298" y="-178315"/>
            <a:chExt cx="6972765" cy="2814188"/>
          </a:xfrm>
        </p:grpSpPr>
        <p:pic>
          <p:nvPicPr>
            <p:cNvPr id="196" name="图片 195">
              <a:extLst>
                <a:ext uri="{FF2B5EF4-FFF2-40B4-BE49-F238E27FC236}">
                  <a16:creationId xmlns:a16="http://schemas.microsoft.com/office/drawing/2014/main" id="{DCD9FECB-D17F-47E8-9B26-1399153F3BDF}"/>
                </a:ext>
              </a:extLst>
            </p:cNvPr>
            <p:cNvPicPr>
              <a:picLocks noChangeAspect="1"/>
            </p:cNvPicPr>
            <p:nvPr/>
          </p:nvPicPr>
          <p:blipFill rotWithShape="1">
            <a:blip r:embed="rId10"/>
            <a:srcRect l="7364" t="5452" r="15086"/>
            <a:stretch/>
          </p:blipFill>
          <p:spPr>
            <a:xfrm>
              <a:off x="-61298" y="-178315"/>
              <a:ext cx="3310006" cy="2814188"/>
            </a:xfrm>
            <a:prstGeom prst="rect">
              <a:avLst/>
            </a:prstGeom>
          </p:spPr>
        </p:pic>
        <p:pic>
          <p:nvPicPr>
            <p:cNvPr id="197" name="图片 196">
              <a:extLst>
                <a:ext uri="{FF2B5EF4-FFF2-40B4-BE49-F238E27FC236}">
                  <a16:creationId xmlns:a16="http://schemas.microsoft.com/office/drawing/2014/main" id="{2B066DE5-B709-45BE-8426-755E73FE12F6}"/>
                </a:ext>
              </a:extLst>
            </p:cNvPr>
            <p:cNvPicPr>
              <a:picLocks noChangeAspect="1"/>
            </p:cNvPicPr>
            <p:nvPr/>
          </p:nvPicPr>
          <p:blipFill rotWithShape="1">
            <a:blip r:embed="rId11"/>
            <a:srcRect l="4642" r="10190"/>
            <a:stretch/>
          </p:blipFill>
          <p:spPr>
            <a:xfrm>
              <a:off x="3535328" y="-17804"/>
              <a:ext cx="3376139" cy="2573798"/>
            </a:xfrm>
            <a:prstGeom prst="rect">
              <a:avLst/>
            </a:prstGeom>
          </p:spPr>
        </p:pic>
      </p:grpSp>
      <p:sp>
        <p:nvSpPr>
          <p:cNvPr id="195" name="文本框 87">
            <a:extLst>
              <a:ext uri="{FF2B5EF4-FFF2-40B4-BE49-F238E27FC236}">
                <a16:creationId xmlns:a16="http://schemas.microsoft.com/office/drawing/2014/main" id="{15C67BEB-BC00-488C-85D3-6CA0F548DE11}"/>
              </a:ext>
            </a:extLst>
          </p:cNvPr>
          <p:cNvSpPr txBox="1"/>
          <p:nvPr/>
        </p:nvSpPr>
        <p:spPr>
          <a:xfrm>
            <a:off x="9865370" y="35456013"/>
            <a:ext cx="10657184" cy="3505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800"/>
              </a:lnSpc>
              <a:spcBef>
                <a:spcPts val="240"/>
              </a:spcBef>
              <a:spcAft>
                <a:spcPts val="240"/>
              </a:spcAft>
            </a:pPr>
            <a:r>
              <a:rPr lang="en-US" sz="2000" dirty="0">
                <a:effectLst/>
                <a:latin typeface="Times New Roman" panose="02020603050405020304" pitchFamily="18" charset="0"/>
                <a:ea typeface="Times New Roman" panose="02020603050405020304" pitchFamily="18" charset="0"/>
              </a:rPr>
              <a:t>Figure 6. Simulation results of 3D </a:t>
            </a:r>
            <a:r>
              <a:rPr lang="en-US" sz="2000" dirty="0">
                <a:effectLst/>
                <a:latin typeface="Times New Roman" panose="02020603050405020304" pitchFamily="18" charset="0"/>
                <a:ea typeface="宋体" panose="02010600030101010101" pitchFamily="2" charset="-122"/>
              </a:rPr>
              <a:t>scattering field pattern.  (a) metal (b) diffusion metasurface.</a:t>
            </a:r>
            <a:endParaRPr lang="zh-CN" sz="2000" dirty="0">
              <a:effectLst/>
              <a:latin typeface="Times New Roman" panose="02020603050405020304" pitchFamily="18" charset="0"/>
              <a:ea typeface="Times New Roman" panose="02020603050405020304" pitchFamily="18" charset="0"/>
            </a:endParaRPr>
          </a:p>
        </p:txBody>
      </p:sp>
      <p:pic>
        <p:nvPicPr>
          <p:cNvPr id="198" name="图片 197">
            <a:extLst>
              <a:ext uri="{FF2B5EF4-FFF2-40B4-BE49-F238E27FC236}">
                <a16:creationId xmlns:a16="http://schemas.microsoft.com/office/drawing/2014/main" id="{D5347DD4-2921-4865-9BBF-A76D144D5A4E}"/>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21300325" y="30366674"/>
            <a:ext cx="7246815" cy="5268137"/>
          </a:xfrm>
          <a:prstGeom prst="rect">
            <a:avLst/>
          </a:prstGeom>
        </p:spPr>
      </p:pic>
      <p:sp>
        <p:nvSpPr>
          <p:cNvPr id="199" name="文本框 89">
            <a:extLst>
              <a:ext uri="{FF2B5EF4-FFF2-40B4-BE49-F238E27FC236}">
                <a16:creationId xmlns:a16="http://schemas.microsoft.com/office/drawing/2014/main" id="{D83EEDD6-B5E9-4A81-BD14-72DC8727CA25}"/>
              </a:ext>
            </a:extLst>
          </p:cNvPr>
          <p:cNvSpPr txBox="1"/>
          <p:nvPr/>
        </p:nvSpPr>
        <p:spPr>
          <a:xfrm>
            <a:off x="22385580" y="36069754"/>
            <a:ext cx="5948088" cy="2678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indent="118745" algn="l">
              <a:lnSpc>
                <a:spcPts val="1200"/>
              </a:lnSpc>
            </a:pPr>
            <a:r>
              <a:rPr lang="en-US" sz="2000" dirty="0">
                <a:solidFill>
                  <a:srgbClr val="000000"/>
                </a:solidFill>
                <a:effectLst/>
                <a:latin typeface="Times New Roman" panose="02020603050405020304" pitchFamily="18" charset="0"/>
                <a:ea typeface="Times New Roman" panose="02020603050405020304" pitchFamily="18" charset="0"/>
              </a:rPr>
              <a:t>Figure 7. Simulation results of bistatic RCS reduction</a:t>
            </a:r>
            <a:r>
              <a:rPr lang="en-US" sz="2000" dirty="0">
                <a:solidFill>
                  <a:srgbClr val="000000"/>
                </a:solidFill>
                <a:effectLst/>
                <a:latin typeface="Times New Roman" panose="02020603050405020304" pitchFamily="18" charset="0"/>
                <a:ea typeface="宋体" panose="02010600030101010101" pitchFamily="2" charset="-122"/>
              </a:rPr>
              <a:t>.  </a:t>
            </a:r>
            <a:endParaRPr lang="zh-CN" sz="2000" dirty="0">
              <a:effectLst/>
              <a:latin typeface="Times New Roman" panose="02020603050405020304" pitchFamily="18" charset="0"/>
              <a:ea typeface="Times New Roman" panose="02020603050405020304" pitchFamily="18" charset="0"/>
            </a:endParaRPr>
          </a:p>
        </p:txBody>
      </p:sp>
      <p:sp>
        <p:nvSpPr>
          <p:cNvPr id="200" name="文本框 199">
            <a:extLst>
              <a:ext uri="{FF2B5EF4-FFF2-40B4-BE49-F238E27FC236}">
                <a16:creationId xmlns:a16="http://schemas.microsoft.com/office/drawing/2014/main" id="{0E26511B-8A60-47B4-9C62-881867B60F86}"/>
              </a:ext>
            </a:extLst>
          </p:cNvPr>
          <p:cNvSpPr txBox="1"/>
          <p:nvPr/>
        </p:nvSpPr>
        <p:spPr>
          <a:xfrm>
            <a:off x="1731234" y="38379175"/>
            <a:ext cx="27313720" cy="2554545"/>
          </a:xfrm>
          <a:prstGeom prst="rect">
            <a:avLst/>
          </a:prstGeom>
          <a:noFill/>
        </p:spPr>
        <p:txBody>
          <a:bodyPr wrap="square">
            <a:spAutoFit/>
          </a:bodyPr>
          <a:lstStyle/>
          <a:p>
            <a:pPr indent="118745" algn="just"/>
            <a:r>
              <a:rPr lang="en-US" altLang="zh-CN" sz="4000" kern="0" dirty="0">
                <a:effectLst/>
                <a:latin typeface="Times New Roman" panose="02020603050405020304" pitchFamily="18" charset="0"/>
                <a:ea typeface="Times New Roman" panose="02020603050405020304" pitchFamily="18" charset="0"/>
              </a:rPr>
              <a:t>A novel optically transparent, broadband, wide-angle, low-scattering and polarization-insensitive 1-bit coding metasurface based on a symmetric circular quasi-Minkowski closed-loop is presented. </a:t>
            </a:r>
            <a:r>
              <a:rPr lang="en-US" altLang="zh-CN" sz="4000" dirty="0">
                <a:solidFill>
                  <a:srgbClr val="000000"/>
                </a:solidFill>
                <a:effectLst/>
                <a:latin typeface="TimesNewRoman"/>
                <a:ea typeface="Times New Roman" panose="02020603050405020304" pitchFamily="18" charset="0"/>
              </a:rPr>
              <a:t>Simulations results demonstrate that the reflection energy of the metasurface is scattered in various directions from 9 GHz to 16 GHz and incident angles of up to 40°, so in each direction of </a:t>
            </a:r>
            <a:r>
              <a:rPr lang="en-US" altLang="zh-CN" sz="4000" dirty="0">
                <a:effectLst/>
                <a:latin typeface="Times New Roman" panose="02020603050405020304" pitchFamily="18" charset="0"/>
                <a:ea typeface="Times New Roman" panose="02020603050405020304" pitchFamily="18" charset="0"/>
              </a:rPr>
              <a:t>the energy for scattering is small based on the energy conservation principle. </a:t>
            </a:r>
            <a:endParaRPr lang="zh-CN" altLang="en-US" sz="4000" dirty="0"/>
          </a:p>
        </p:txBody>
      </p:sp>
    </p:spTree>
    <p:extLst>
      <p:ext uri="{BB962C8B-B14F-4D97-AF65-F5344CB8AC3E}">
        <p14:creationId xmlns:p14="http://schemas.microsoft.com/office/powerpoint/2010/main" val="33967802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3898</TotalTime>
  <Words>409</Words>
  <Application>Microsoft Office PowerPoint</Application>
  <PresentationFormat>自定义</PresentationFormat>
  <Paragraphs>19</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TimesNewRoman</vt:lpstr>
      <vt:lpstr>Arial</vt:lpstr>
      <vt:lpstr>Calibri</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 YQ</dc:creator>
  <cp:lastModifiedBy>YQ W</cp:lastModifiedBy>
  <cp:revision>178</cp:revision>
  <dcterms:created xsi:type="dcterms:W3CDTF">2019-11-12T07:35:50Z</dcterms:created>
  <dcterms:modified xsi:type="dcterms:W3CDTF">2021-08-16T03:28:51Z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