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75213" cy="4280376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0" d="100"/>
          <a:sy n="40" d="100"/>
        </p:scale>
        <p:origin x="-1544" y="-77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2021/8/12</a:t>
            </a:fld>
            <a:endParaRPr lang="zh-CN" altLang="en-US"/>
          </a:p>
        </p:txBody>
      </p:sp>
      <p:sp>
        <p:nvSpPr>
          <p:cNvPr id="4" name="幻灯片图像占位符 3"/>
          <p:cNvSpPr>
            <a:spLocks noGrp="1" noRot="1" noChangeAspect="1"/>
          </p:cNvSpPr>
          <p:nvPr>
            <p:ph type="sldImg" idx="2"/>
          </p:nvPr>
        </p:nvSpPr>
        <p:spPr>
          <a:xfrm>
            <a:off x="3753431" y="857250"/>
            <a:ext cx="1637138"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70192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752850" y="857250"/>
            <a:ext cx="1638300" cy="2314575"/>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3198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784559" y="7005286"/>
            <a:ext cx="22707354" cy="14902327"/>
          </a:xfrm>
        </p:spPr>
        <p:txBody>
          <a:bodyPr anchor="b"/>
          <a:lstStyle>
            <a:lvl1pPr algn="ctr">
              <a:defRPr sz="1986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784559" y="22482304"/>
            <a:ext cx="22707354" cy="10334523"/>
          </a:xfrm>
        </p:spPr>
        <p:txBody>
          <a:bodyPr/>
          <a:lstStyle>
            <a:lvl1pPr marL="0" indent="0" algn="ctr">
              <a:buNone/>
              <a:defRPr sz="7945"/>
            </a:lvl1pPr>
            <a:lvl2pPr marL="1513840" indent="0" algn="ctr">
              <a:buNone/>
              <a:defRPr sz="6620"/>
            </a:lvl2pPr>
            <a:lvl3pPr marL="3027680" indent="0" algn="ctr">
              <a:buNone/>
              <a:defRPr sz="5960"/>
            </a:lvl3pPr>
            <a:lvl4pPr marL="4541520" indent="0" algn="ctr">
              <a:buNone/>
              <a:defRPr sz="5300"/>
            </a:lvl4pPr>
            <a:lvl5pPr marL="6055360" indent="0" algn="ctr">
              <a:buNone/>
              <a:defRPr sz="5300"/>
            </a:lvl5pPr>
            <a:lvl6pPr marL="7569200" indent="0" algn="ctr">
              <a:buNone/>
              <a:defRPr sz="5300"/>
            </a:lvl6pPr>
            <a:lvl7pPr marL="9083040" indent="0" algn="ctr">
              <a:buNone/>
              <a:defRPr sz="5300"/>
            </a:lvl7pPr>
            <a:lvl8pPr marL="10596880" indent="0" algn="ctr">
              <a:buNone/>
              <a:defRPr sz="5300"/>
            </a:lvl8pPr>
            <a:lvl9pPr marL="12110085" indent="0" algn="ctr">
              <a:buNone/>
              <a:defRPr sz="53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666600" y="2278947"/>
            <a:ext cx="6528365" cy="3627488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081507" y="2278947"/>
            <a:ext cx="19206637" cy="3627488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065738" y="10671417"/>
            <a:ext cx="26113457" cy="17805503"/>
          </a:xfrm>
        </p:spPr>
        <p:txBody>
          <a:bodyPr anchor="b"/>
          <a:lstStyle>
            <a:lvl1pPr>
              <a:defRPr sz="1986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65738" y="28645367"/>
            <a:ext cx="26113457" cy="9363494"/>
          </a:xfrm>
        </p:spPr>
        <p:txBody>
          <a:bodyPr/>
          <a:lstStyle>
            <a:lvl1pPr marL="0" indent="0">
              <a:buNone/>
              <a:defRPr sz="7945">
                <a:solidFill>
                  <a:schemeClr val="tx1">
                    <a:tint val="75000"/>
                  </a:schemeClr>
                </a:solidFill>
              </a:defRPr>
            </a:lvl1pPr>
            <a:lvl2pPr marL="1513840" indent="0">
              <a:buNone/>
              <a:defRPr sz="6620">
                <a:solidFill>
                  <a:schemeClr val="tx1">
                    <a:tint val="75000"/>
                  </a:schemeClr>
                </a:solidFill>
              </a:defRPr>
            </a:lvl2pPr>
            <a:lvl3pPr marL="3027680" indent="0">
              <a:buNone/>
              <a:defRPr sz="5960">
                <a:solidFill>
                  <a:schemeClr val="tx1">
                    <a:tint val="75000"/>
                  </a:schemeClr>
                </a:solidFill>
              </a:defRPr>
            </a:lvl3pPr>
            <a:lvl4pPr marL="4541520" indent="0">
              <a:buNone/>
              <a:defRPr sz="5300">
                <a:solidFill>
                  <a:schemeClr val="tx1">
                    <a:tint val="75000"/>
                  </a:schemeClr>
                </a:solidFill>
              </a:defRPr>
            </a:lvl4pPr>
            <a:lvl5pPr marL="6055360" indent="0">
              <a:buNone/>
              <a:defRPr sz="5300">
                <a:solidFill>
                  <a:schemeClr val="tx1">
                    <a:tint val="75000"/>
                  </a:schemeClr>
                </a:solidFill>
              </a:defRPr>
            </a:lvl5pPr>
            <a:lvl6pPr marL="7569200" indent="0">
              <a:buNone/>
              <a:defRPr sz="5300">
                <a:solidFill>
                  <a:schemeClr val="tx1">
                    <a:tint val="75000"/>
                  </a:schemeClr>
                </a:solidFill>
              </a:defRPr>
            </a:lvl6pPr>
            <a:lvl7pPr marL="9083040" indent="0">
              <a:buNone/>
              <a:defRPr sz="5300">
                <a:solidFill>
                  <a:schemeClr val="tx1">
                    <a:tint val="75000"/>
                  </a:schemeClr>
                </a:solidFill>
              </a:defRPr>
            </a:lvl7pPr>
            <a:lvl8pPr marL="10596880" indent="0">
              <a:buNone/>
              <a:defRPr sz="5300">
                <a:solidFill>
                  <a:schemeClr val="tx1">
                    <a:tint val="75000"/>
                  </a:schemeClr>
                </a:solidFill>
              </a:defRPr>
            </a:lvl8pPr>
            <a:lvl9pPr marL="12110085" indent="0">
              <a:buNone/>
              <a:defRPr sz="5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081507" y="11394731"/>
            <a:ext cx="12867501" cy="271590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327465" y="11394731"/>
            <a:ext cx="12867501" cy="271590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085451" y="2278947"/>
            <a:ext cx="26113457" cy="8273569"/>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85451" y="10493064"/>
            <a:ext cx="12808365" cy="5142489"/>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300" b="1"/>
            </a:lvl4pPr>
            <a:lvl5pPr marL="6055360" indent="0">
              <a:buNone/>
              <a:defRPr sz="5300" b="1"/>
            </a:lvl5pPr>
            <a:lvl6pPr marL="7569200" indent="0">
              <a:buNone/>
              <a:defRPr sz="5300" b="1"/>
            </a:lvl6pPr>
            <a:lvl7pPr marL="9083040" indent="0">
              <a:buNone/>
              <a:defRPr sz="5300" b="1"/>
            </a:lvl7pPr>
            <a:lvl8pPr marL="10596880" indent="0">
              <a:buNone/>
              <a:defRPr sz="5300" b="1"/>
            </a:lvl8pPr>
            <a:lvl9pPr marL="12110085" indent="0">
              <a:buNone/>
              <a:defRPr sz="5300" b="1"/>
            </a:lvl9pPr>
          </a:lstStyle>
          <a:p>
            <a:pPr lvl="0"/>
            <a:r>
              <a:rPr lang="zh-CN" altLang="en-US" smtClean="0"/>
              <a:t>单击此处编辑母版文本样式</a:t>
            </a:r>
          </a:p>
        </p:txBody>
      </p:sp>
      <p:sp>
        <p:nvSpPr>
          <p:cNvPr id="4" name="内容占位符 3"/>
          <p:cNvSpPr>
            <a:spLocks noGrp="1"/>
          </p:cNvSpPr>
          <p:nvPr>
            <p:ph sz="half" idx="2"/>
          </p:nvPr>
        </p:nvSpPr>
        <p:spPr>
          <a:xfrm>
            <a:off x="2085451" y="15635553"/>
            <a:ext cx="12808365" cy="2299754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27465" y="10493064"/>
            <a:ext cx="12871444" cy="5142489"/>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300" b="1"/>
            </a:lvl4pPr>
            <a:lvl5pPr marL="6055360" indent="0">
              <a:buNone/>
              <a:defRPr sz="5300" b="1"/>
            </a:lvl5pPr>
            <a:lvl6pPr marL="7569200" indent="0">
              <a:buNone/>
              <a:defRPr sz="5300" b="1"/>
            </a:lvl6pPr>
            <a:lvl7pPr marL="9083040" indent="0">
              <a:buNone/>
              <a:defRPr sz="5300" b="1"/>
            </a:lvl7pPr>
            <a:lvl8pPr marL="10596880" indent="0">
              <a:buNone/>
              <a:defRPr sz="5300" b="1"/>
            </a:lvl8pPr>
            <a:lvl9pPr marL="12110085" indent="0">
              <a:buNone/>
              <a:defRPr sz="5300" b="1"/>
            </a:lvl9pPr>
          </a:lstStyle>
          <a:p>
            <a:pPr lvl="0"/>
            <a:r>
              <a:rPr lang="zh-CN" altLang="en-US" smtClean="0"/>
              <a:t>单击此处编辑母版文本样式</a:t>
            </a:r>
          </a:p>
        </p:txBody>
      </p:sp>
      <p:sp>
        <p:nvSpPr>
          <p:cNvPr id="6" name="内容占位符 5"/>
          <p:cNvSpPr>
            <a:spLocks noGrp="1"/>
          </p:cNvSpPr>
          <p:nvPr>
            <p:ph sz="quarter" idx="4"/>
          </p:nvPr>
        </p:nvSpPr>
        <p:spPr>
          <a:xfrm>
            <a:off x="15327465" y="15635553"/>
            <a:ext cx="12871444" cy="2299754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85451" y="2853637"/>
            <a:ext cx="9764950" cy="9987730"/>
          </a:xfrm>
        </p:spPr>
        <p:txBody>
          <a:bodyPr anchor="b"/>
          <a:lstStyle>
            <a:lvl1pPr>
              <a:defRPr sz="1059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871444" y="6163063"/>
            <a:ext cx="15327465" cy="30418979"/>
          </a:xfrm>
        </p:spPr>
        <p:txBody>
          <a:bodyPr/>
          <a:lstStyle>
            <a:lvl1pPr>
              <a:defRPr sz="10595"/>
            </a:lvl1pPr>
            <a:lvl2pPr>
              <a:defRPr sz="9270"/>
            </a:lvl2pPr>
            <a:lvl3pPr>
              <a:defRPr sz="7945"/>
            </a:lvl3pPr>
            <a:lvl4pPr>
              <a:defRPr sz="6620"/>
            </a:lvl4pPr>
            <a:lvl5pPr>
              <a:defRPr sz="6620"/>
            </a:lvl5pPr>
            <a:lvl6pPr>
              <a:defRPr sz="6620"/>
            </a:lvl6pPr>
            <a:lvl7pPr>
              <a:defRPr sz="6620"/>
            </a:lvl7pPr>
            <a:lvl8pPr>
              <a:defRPr sz="6620"/>
            </a:lvl8pPr>
            <a:lvl9pPr>
              <a:defRPr sz="662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085451" y="12841367"/>
            <a:ext cx="9764950" cy="23790221"/>
          </a:xfrm>
        </p:spPr>
        <p:txBody>
          <a:bodyPr/>
          <a:lstStyle>
            <a:lvl1pPr marL="0" indent="0">
              <a:buNone/>
              <a:defRPr sz="5300"/>
            </a:lvl1pPr>
            <a:lvl2pPr marL="1513840" indent="0">
              <a:buNone/>
              <a:defRPr sz="4635"/>
            </a:lvl2pPr>
            <a:lvl3pPr marL="3027680" indent="0">
              <a:buNone/>
              <a:defRPr sz="3975"/>
            </a:lvl3pPr>
            <a:lvl4pPr marL="4541520" indent="0">
              <a:buNone/>
              <a:defRPr sz="3310"/>
            </a:lvl4pPr>
            <a:lvl5pPr marL="6055360" indent="0">
              <a:buNone/>
              <a:defRPr sz="3310"/>
            </a:lvl5pPr>
            <a:lvl6pPr marL="7569200" indent="0">
              <a:buNone/>
              <a:defRPr sz="3310"/>
            </a:lvl6pPr>
            <a:lvl7pPr marL="9083040" indent="0">
              <a:buNone/>
              <a:defRPr sz="3310"/>
            </a:lvl7pPr>
            <a:lvl8pPr marL="10596880" indent="0">
              <a:buNone/>
              <a:defRPr sz="3310"/>
            </a:lvl8pPr>
            <a:lvl9pPr marL="12110085" indent="0">
              <a:buNone/>
              <a:defRPr sz="331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85451" y="2853637"/>
            <a:ext cx="9764950" cy="9987730"/>
          </a:xfrm>
        </p:spPr>
        <p:txBody>
          <a:bodyPr anchor="b"/>
          <a:lstStyle>
            <a:lvl1pPr>
              <a:defRPr sz="1059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2871444" y="6163063"/>
            <a:ext cx="15327465" cy="30418979"/>
          </a:xfrm>
        </p:spPr>
        <p:txBody>
          <a:bodyPr/>
          <a:lstStyle>
            <a:lvl1pPr marL="0" indent="0">
              <a:buNone/>
              <a:defRPr sz="10595"/>
            </a:lvl1pPr>
            <a:lvl2pPr marL="1513840" indent="0">
              <a:buNone/>
              <a:defRPr sz="9270"/>
            </a:lvl2pPr>
            <a:lvl3pPr marL="3027680" indent="0">
              <a:buNone/>
              <a:defRPr sz="7945"/>
            </a:lvl3pPr>
            <a:lvl4pPr marL="4541520" indent="0">
              <a:buNone/>
              <a:defRPr sz="6620"/>
            </a:lvl4pPr>
            <a:lvl5pPr marL="6055360" indent="0">
              <a:buNone/>
              <a:defRPr sz="6620"/>
            </a:lvl5pPr>
            <a:lvl6pPr marL="7569200" indent="0">
              <a:buNone/>
              <a:defRPr sz="6620"/>
            </a:lvl6pPr>
            <a:lvl7pPr marL="9083040" indent="0">
              <a:buNone/>
              <a:defRPr sz="6620"/>
            </a:lvl7pPr>
            <a:lvl8pPr marL="10596880" indent="0">
              <a:buNone/>
              <a:defRPr sz="6620"/>
            </a:lvl8pPr>
            <a:lvl9pPr marL="12110085" indent="0">
              <a:buNone/>
              <a:defRPr sz="6620"/>
            </a:lvl9pPr>
          </a:lstStyle>
          <a:p>
            <a:endParaRPr lang="zh-CN" altLang="en-US"/>
          </a:p>
        </p:txBody>
      </p:sp>
      <p:sp>
        <p:nvSpPr>
          <p:cNvPr id="4" name="文本占位符 3"/>
          <p:cNvSpPr>
            <a:spLocks noGrp="1"/>
          </p:cNvSpPr>
          <p:nvPr>
            <p:ph type="body" sz="half" idx="2"/>
          </p:nvPr>
        </p:nvSpPr>
        <p:spPr>
          <a:xfrm>
            <a:off x="2085451" y="12841367"/>
            <a:ext cx="9764950" cy="23790221"/>
          </a:xfrm>
        </p:spPr>
        <p:txBody>
          <a:bodyPr/>
          <a:lstStyle>
            <a:lvl1pPr marL="0" indent="0">
              <a:buNone/>
              <a:defRPr sz="5300"/>
            </a:lvl1pPr>
            <a:lvl2pPr marL="1513840" indent="0">
              <a:buNone/>
              <a:defRPr sz="4635"/>
            </a:lvl2pPr>
            <a:lvl3pPr marL="3027680" indent="0">
              <a:buNone/>
              <a:defRPr sz="3975"/>
            </a:lvl3pPr>
            <a:lvl4pPr marL="4541520" indent="0">
              <a:buNone/>
              <a:defRPr sz="3310"/>
            </a:lvl4pPr>
            <a:lvl5pPr marL="6055360" indent="0">
              <a:buNone/>
              <a:defRPr sz="3310"/>
            </a:lvl5pPr>
            <a:lvl6pPr marL="7569200" indent="0">
              <a:buNone/>
              <a:defRPr sz="3310"/>
            </a:lvl6pPr>
            <a:lvl7pPr marL="9083040" indent="0">
              <a:buNone/>
              <a:defRPr sz="3310"/>
            </a:lvl7pPr>
            <a:lvl8pPr marL="10596880" indent="0">
              <a:buNone/>
              <a:defRPr sz="3310"/>
            </a:lvl8pPr>
            <a:lvl9pPr marL="12110085" indent="0">
              <a:buNone/>
              <a:defRPr sz="331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081507" y="2278947"/>
            <a:ext cx="26113457" cy="827356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081507" y="11394731"/>
            <a:ext cx="26113457" cy="2715909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081507" y="39673482"/>
            <a:ext cx="6812206" cy="2278947"/>
          </a:xfrm>
          <a:prstGeom prst="rect">
            <a:avLst/>
          </a:prstGeom>
        </p:spPr>
        <p:txBody>
          <a:bodyPr vert="horz" lIns="91440" tIns="45720" rIns="91440" bIns="45720" rtlCol="0" anchor="ctr"/>
          <a:lstStyle>
            <a:lvl1pPr algn="l">
              <a:defRPr sz="3975">
                <a:solidFill>
                  <a:schemeClr val="tx1">
                    <a:tint val="75000"/>
                  </a:schemeClr>
                </a:solidFill>
              </a:defRPr>
            </a:lvl1pPr>
          </a:lstStyle>
          <a:p>
            <a:fld id="{D997B5FA-0921-464F-AAE1-844C04324D75}" type="datetimeFigureOut">
              <a:rPr lang="zh-CN" altLang="en-US" smtClean="0"/>
              <a:t>2021/8/12</a:t>
            </a:fld>
            <a:endParaRPr lang="zh-CN" altLang="en-US"/>
          </a:p>
        </p:txBody>
      </p:sp>
      <p:sp>
        <p:nvSpPr>
          <p:cNvPr id="5" name="页脚占位符 4"/>
          <p:cNvSpPr>
            <a:spLocks noGrp="1"/>
          </p:cNvSpPr>
          <p:nvPr>
            <p:ph type="ftr" sz="quarter" idx="3"/>
          </p:nvPr>
        </p:nvSpPr>
        <p:spPr>
          <a:xfrm>
            <a:off x="10029081" y="39673482"/>
            <a:ext cx="10218309" cy="2278947"/>
          </a:xfrm>
          <a:prstGeom prst="rect">
            <a:avLst/>
          </a:prstGeom>
        </p:spPr>
        <p:txBody>
          <a:bodyPr vert="horz" lIns="91440" tIns="45720" rIns="91440" bIns="45720" rtlCol="0" anchor="ctr"/>
          <a:lstStyle>
            <a:lvl1pPr algn="ctr">
              <a:defRPr sz="39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382759" y="39673482"/>
            <a:ext cx="6812206" cy="2278947"/>
          </a:xfrm>
          <a:prstGeom prst="rect">
            <a:avLst/>
          </a:prstGeom>
        </p:spPr>
        <p:txBody>
          <a:bodyPr vert="horz" lIns="91440" tIns="45720" rIns="91440" bIns="45720" rtlCol="0" anchor="ctr"/>
          <a:lstStyle>
            <a:lvl1pPr algn="r">
              <a:defRPr sz="397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27680" rtl="0" eaLnBrk="1" latinLnBrk="0" hangingPunct="1">
        <a:lnSpc>
          <a:spcPct val="90000"/>
        </a:lnSpc>
        <a:spcBef>
          <a:spcPct val="0"/>
        </a:spcBef>
        <a:buNone/>
        <a:defRPr sz="14570" kern="1200">
          <a:solidFill>
            <a:schemeClr val="tx1"/>
          </a:solidFill>
          <a:latin typeface="+mj-lt"/>
          <a:ea typeface="+mj-ea"/>
          <a:cs typeface="+mj-cs"/>
        </a:defRPr>
      </a:lvl1pPr>
    </p:titleStyle>
    <p:bodyStyle>
      <a:lvl1pPr marL="756920" indent="-756920" algn="l" defTabSz="3027680" rtl="0" eaLnBrk="1" latinLnBrk="0" hangingPunct="1">
        <a:lnSpc>
          <a:spcPct val="90000"/>
        </a:lnSpc>
        <a:spcBef>
          <a:spcPts val="3315"/>
        </a:spcBef>
        <a:buFont typeface="Arial" panose="020B0604020202020204" pitchFamily="34" charset="0"/>
        <a:buChar char="•"/>
        <a:defRPr sz="9270" kern="1200">
          <a:solidFill>
            <a:schemeClr val="tx1"/>
          </a:solidFill>
          <a:latin typeface="+mn-lt"/>
          <a:ea typeface="+mn-ea"/>
          <a:cs typeface="+mn-cs"/>
        </a:defRPr>
      </a:lvl1pPr>
      <a:lvl2pPr marL="2270760" indent="-756920" algn="l" defTabSz="3027680" rtl="0" eaLnBrk="1" latinLnBrk="0" hangingPunct="1">
        <a:lnSpc>
          <a:spcPct val="90000"/>
        </a:lnSpc>
        <a:spcBef>
          <a:spcPts val="1660"/>
        </a:spcBef>
        <a:buFont typeface="Arial" panose="020B0604020202020204" pitchFamily="34" charset="0"/>
        <a:buChar char="•"/>
        <a:defRPr sz="7945" kern="1200">
          <a:solidFill>
            <a:schemeClr val="tx1"/>
          </a:solidFill>
          <a:latin typeface="+mn-lt"/>
          <a:ea typeface="+mn-ea"/>
          <a:cs typeface="+mn-cs"/>
        </a:defRPr>
      </a:lvl2pPr>
      <a:lvl3pPr marL="3784600" indent="-756920" algn="l" defTabSz="3027680" rtl="0" eaLnBrk="1" latinLnBrk="0" hangingPunct="1">
        <a:lnSpc>
          <a:spcPct val="90000"/>
        </a:lnSpc>
        <a:spcBef>
          <a:spcPts val="1660"/>
        </a:spcBef>
        <a:buFont typeface="Arial" panose="020B0604020202020204" pitchFamily="34" charset="0"/>
        <a:buChar char="•"/>
        <a:defRPr sz="6620" kern="1200">
          <a:solidFill>
            <a:schemeClr val="tx1"/>
          </a:solidFill>
          <a:latin typeface="+mn-lt"/>
          <a:ea typeface="+mn-ea"/>
          <a:cs typeface="+mn-cs"/>
        </a:defRPr>
      </a:lvl3pPr>
      <a:lvl4pPr marL="529844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4pPr>
      <a:lvl5pPr marL="681228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5pPr>
      <a:lvl6pPr marL="832612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6pPr>
      <a:lvl7pPr marL="983996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7pPr>
      <a:lvl8pPr marL="11353800"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8pPr>
      <a:lvl9pPr marL="12867005" indent="-756920" algn="l" defTabSz="3027680" rtl="0" eaLnBrk="1" latinLnBrk="0" hangingPunct="1">
        <a:lnSpc>
          <a:spcPct val="90000"/>
        </a:lnSpc>
        <a:spcBef>
          <a:spcPts val="1660"/>
        </a:spcBef>
        <a:buFont typeface="Arial" panose="020B0604020202020204" pitchFamily="34" charset="0"/>
        <a:buChar char="•"/>
        <a:defRPr sz="5960" kern="1200">
          <a:solidFill>
            <a:schemeClr val="tx1"/>
          </a:solidFill>
          <a:latin typeface="+mn-lt"/>
          <a:ea typeface="+mn-ea"/>
          <a:cs typeface="+mn-cs"/>
        </a:defRPr>
      </a:lvl9pPr>
    </p:bodyStyle>
    <p:otherStyle>
      <a:defPPr>
        <a:defRPr lang="zh-CN"/>
      </a:defPPr>
      <a:lvl1pPr marL="0" algn="l" defTabSz="3027680" rtl="0" eaLnBrk="1" latinLnBrk="0" hangingPunct="1">
        <a:defRPr sz="5960" kern="1200">
          <a:solidFill>
            <a:schemeClr val="tx1"/>
          </a:solidFill>
          <a:latin typeface="+mn-lt"/>
          <a:ea typeface="+mn-ea"/>
          <a:cs typeface="+mn-cs"/>
        </a:defRPr>
      </a:lvl1pPr>
      <a:lvl2pPr marL="1513840" algn="l" defTabSz="3027680" rtl="0" eaLnBrk="1" latinLnBrk="0" hangingPunct="1">
        <a:defRPr sz="5960" kern="1200">
          <a:solidFill>
            <a:schemeClr val="tx1"/>
          </a:solidFill>
          <a:latin typeface="+mn-lt"/>
          <a:ea typeface="+mn-ea"/>
          <a:cs typeface="+mn-cs"/>
        </a:defRPr>
      </a:lvl2pPr>
      <a:lvl3pPr marL="3027680" algn="l" defTabSz="3027680" rtl="0" eaLnBrk="1" latinLnBrk="0" hangingPunct="1">
        <a:defRPr sz="5960" kern="1200">
          <a:solidFill>
            <a:schemeClr val="tx1"/>
          </a:solidFill>
          <a:latin typeface="+mn-lt"/>
          <a:ea typeface="+mn-ea"/>
          <a:cs typeface="+mn-cs"/>
        </a:defRPr>
      </a:lvl3pPr>
      <a:lvl4pPr marL="4541520" algn="l" defTabSz="3027680" rtl="0" eaLnBrk="1" latinLnBrk="0" hangingPunct="1">
        <a:defRPr sz="5960" kern="1200">
          <a:solidFill>
            <a:schemeClr val="tx1"/>
          </a:solidFill>
          <a:latin typeface="+mn-lt"/>
          <a:ea typeface="+mn-ea"/>
          <a:cs typeface="+mn-cs"/>
        </a:defRPr>
      </a:lvl4pPr>
      <a:lvl5pPr marL="6055360" algn="l" defTabSz="3027680" rtl="0" eaLnBrk="1" latinLnBrk="0" hangingPunct="1">
        <a:defRPr sz="5960" kern="1200">
          <a:solidFill>
            <a:schemeClr val="tx1"/>
          </a:solidFill>
          <a:latin typeface="+mn-lt"/>
          <a:ea typeface="+mn-ea"/>
          <a:cs typeface="+mn-cs"/>
        </a:defRPr>
      </a:lvl5pPr>
      <a:lvl6pPr marL="7569200" algn="l" defTabSz="3027680" rtl="0" eaLnBrk="1" latinLnBrk="0" hangingPunct="1">
        <a:defRPr sz="5960" kern="1200">
          <a:solidFill>
            <a:schemeClr val="tx1"/>
          </a:solidFill>
          <a:latin typeface="+mn-lt"/>
          <a:ea typeface="+mn-ea"/>
          <a:cs typeface="+mn-cs"/>
        </a:defRPr>
      </a:lvl6pPr>
      <a:lvl7pPr marL="9083040" algn="l" defTabSz="3027680" rtl="0" eaLnBrk="1" latinLnBrk="0" hangingPunct="1">
        <a:defRPr sz="5960" kern="1200">
          <a:solidFill>
            <a:schemeClr val="tx1"/>
          </a:solidFill>
          <a:latin typeface="+mn-lt"/>
          <a:ea typeface="+mn-ea"/>
          <a:cs typeface="+mn-cs"/>
        </a:defRPr>
      </a:lvl7pPr>
      <a:lvl8pPr marL="10596880" algn="l" defTabSz="3027680" rtl="0" eaLnBrk="1" latinLnBrk="0" hangingPunct="1">
        <a:defRPr sz="5960" kern="1200">
          <a:solidFill>
            <a:schemeClr val="tx1"/>
          </a:solidFill>
          <a:latin typeface="+mn-lt"/>
          <a:ea typeface="+mn-ea"/>
          <a:cs typeface="+mn-cs"/>
        </a:defRPr>
      </a:lvl8pPr>
      <a:lvl9pPr marL="12110085" algn="l" defTabSz="3027680"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3304" y="678189"/>
            <a:ext cx="32720705" cy="3322955"/>
          </a:xfrm>
          <a:prstGeom prst="rect">
            <a:avLst/>
          </a:prstGeom>
          <a:noFill/>
        </p:spPr>
        <p:txBody>
          <a:bodyPr wrap="square" rtlCol="0">
            <a:spAutoFit/>
          </a:bodyPr>
          <a:lstStyle/>
          <a:p>
            <a:pPr algn="ctr"/>
            <a:r>
              <a:rPr lang="zh-CN" altLang="en-US" sz="10500" b="1" dirty="0">
                <a:latin typeface="Baskerville Old Face" panose="02020602080505020303" charset="0"/>
                <a:cs typeface="Baskerville Old Face" panose="02020602080505020303" charset="0"/>
              </a:rPr>
              <a:t>Channel Emulation based on 3D End-to-End MPAC</a:t>
            </a:r>
          </a:p>
          <a:p>
            <a:pPr algn="ctr"/>
            <a:r>
              <a:rPr lang="zh-CN" altLang="en-US" sz="10500" b="1" dirty="0">
                <a:latin typeface="Baskerville Old Face" panose="02020602080505020303" charset="0"/>
                <a:cs typeface="Baskerville Old Face" panose="02020602080505020303" charset="0"/>
              </a:rPr>
              <a:t>Solution</a:t>
            </a:r>
          </a:p>
        </p:txBody>
      </p:sp>
      <p:sp>
        <p:nvSpPr>
          <p:cNvPr id="6" name="文本框 5"/>
          <p:cNvSpPr txBox="1"/>
          <p:nvPr/>
        </p:nvSpPr>
        <p:spPr>
          <a:xfrm>
            <a:off x="6127869" y="3907842"/>
            <a:ext cx="18018359" cy="829945"/>
          </a:xfrm>
          <a:prstGeom prst="rect">
            <a:avLst/>
          </a:prstGeom>
          <a:noFill/>
        </p:spPr>
        <p:txBody>
          <a:bodyPr wrap="square" rtlCol="0" anchor="t">
            <a:spAutoFit/>
          </a:bodyPr>
          <a:lstStyle/>
          <a:p>
            <a:pPr algn="ctr"/>
            <a:r>
              <a:rPr lang="zh-CN" altLang="en-US" sz="2400">
                <a:latin typeface="Baskerville Old Face" panose="02020602080505020303" charset="0"/>
                <a:cs typeface="Baskerville Old Face" panose="02020602080505020303" charset="0"/>
              </a:rPr>
              <a:t>Yichen Zhao</a:t>
            </a:r>
            <a:r>
              <a:rPr lang="zh-CN" altLang="en-US" sz="2400" baseline="30000">
                <a:latin typeface="Baskerville Old Face" panose="02020602080505020303" charset="0"/>
                <a:cs typeface="Baskerville Old Face" panose="02020602080505020303" charset="0"/>
              </a:rPr>
              <a:t>1</a:t>
            </a:r>
            <a:r>
              <a:rPr lang="zh-CN" altLang="en-US" sz="2400">
                <a:latin typeface="Baskerville Old Face" panose="02020602080505020303" charset="0"/>
                <a:cs typeface="Baskerville Old Face" panose="02020602080505020303" charset="0"/>
              </a:rPr>
              <a:t>, Yuhang Guo</a:t>
            </a:r>
            <a:r>
              <a:rPr lang="zh-CN" altLang="en-US" sz="2400" baseline="30000">
                <a:latin typeface="Baskerville Old Face" panose="02020602080505020303" charset="0"/>
                <a:cs typeface="Baskerville Old Face" panose="02020602080505020303" charset="0"/>
              </a:rPr>
              <a:t>*2</a:t>
            </a:r>
            <a:r>
              <a:rPr lang="zh-CN" altLang="en-US" sz="2400">
                <a:latin typeface="Baskerville Old Face" panose="02020602080505020303" charset="0"/>
                <a:cs typeface="Baskerville Old Face" panose="02020602080505020303" charset="0"/>
              </a:rPr>
              <a:t>, Yanyan Cao</a:t>
            </a:r>
            <a:r>
              <a:rPr lang="zh-CN" altLang="en-US" sz="2400" baseline="30000">
                <a:latin typeface="Baskerville Old Face" panose="02020602080505020303" charset="0"/>
                <a:cs typeface="Baskerville Old Face" panose="02020602080505020303" charset="0"/>
              </a:rPr>
              <a:t>1</a:t>
            </a:r>
            <a:r>
              <a:rPr lang="zh-CN" altLang="en-US" sz="2400">
                <a:latin typeface="Baskerville Old Face" panose="02020602080505020303" charset="0"/>
                <a:cs typeface="Baskerville Old Face" panose="02020602080505020303" charset="0"/>
              </a:rPr>
              <a:t>, Jiasong Mu</a:t>
            </a:r>
            <a:r>
              <a:rPr lang="zh-CN" altLang="en-US" sz="2400" baseline="30000">
                <a:latin typeface="Baskerville Old Face" panose="02020602080505020303" charset="0"/>
                <a:cs typeface="Baskerville Old Face" panose="02020602080505020303" charset="0"/>
              </a:rPr>
              <a:t>1</a:t>
            </a:r>
            <a:r>
              <a:rPr lang="zh-CN" altLang="en-US" sz="2400">
                <a:latin typeface="Baskerville Old Face" panose="02020602080505020303" charset="0"/>
                <a:cs typeface="Baskerville Old Face" panose="02020602080505020303" charset="0"/>
              </a:rPr>
              <a:t>,</a:t>
            </a:r>
          </a:p>
          <a:p>
            <a:pPr algn="ctr"/>
            <a:r>
              <a:rPr lang="zh-CN" altLang="en-US" sz="2400">
                <a:latin typeface="Baskerville Old Face" panose="02020602080505020303" charset="0"/>
                <a:cs typeface="Baskerville Old Face" panose="02020602080505020303" charset="0"/>
              </a:rPr>
              <a:t>Hengjiang Wang</a:t>
            </a:r>
            <a:r>
              <a:rPr lang="zh-CN" altLang="en-US" sz="2400" baseline="30000">
                <a:latin typeface="Baskerville Old Face" panose="02020602080505020303" charset="0"/>
                <a:cs typeface="Baskerville Old Face" panose="02020602080505020303" charset="0"/>
              </a:rPr>
              <a:t>1</a:t>
            </a:r>
            <a:r>
              <a:rPr lang="zh-CN" altLang="en-US" sz="2400">
                <a:latin typeface="Baskerville Old Face" panose="02020602080505020303" charset="0"/>
                <a:cs typeface="Baskerville Old Face" panose="02020602080505020303" charset="0"/>
              </a:rPr>
              <a:t>, Xiang Zhang</a:t>
            </a:r>
            <a:r>
              <a:rPr lang="zh-CN" altLang="en-US" sz="2400" baseline="30000">
                <a:latin typeface="Baskerville Old Face" panose="02020602080505020303" charset="0"/>
                <a:cs typeface="Baskerville Old Face" panose="02020602080505020303" charset="0"/>
              </a:rPr>
              <a:t>2</a:t>
            </a:r>
          </a:p>
        </p:txBody>
      </p:sp>
      <mc:AlternateContent xmlns:mc="http://schemas.openxmlformats.org/markup-compatibility/2006" xmlns:a14="http://schemas.microsoft.com/office/drawing/2010/main">
        <mc:Choice Requires="a14">
          <p:sp>
            <p:nvSpPr>
              <p:cNvPr id="7" name="文本框 6"/>
              <p:cNvSpPr txBox="1"/>
              <p:nvPr/>
            </p:nvSpPr>
            <p:spPr>
              <a:xfrm>
                <a:off x="533400" y="33900745"/>
                <a:ext cx="9069070" cy="3449470"/>
              </a:xfrm>
              <a:prstGeom prst="rect">
                <a:avLst/>
              </a:prstGeom>
              <a:noFill/>
            </p:spPr>
            <p:txBody>
              <a:bodyPr wrap="square" rtlCol="0" anchor="t">
                <a:spAutoFit/>
              </a:bodyPr>
              <a:lstStyle/>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In MPAC OTA system, by assigning different power weights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to each probe, a specific fading conforming to the target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channel is formed in the center of the anechoic chamber. There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are two algorithms, namely pre-faded signal synthesis (PFS)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and plane wave synthesis (PWS), which are widely adopted to</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optimize the weight of the probe. Because the PFS algorithm</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is not affected by the phase fluctuation of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system and more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robust, this system adopts the PFS algorithm for OTA channel</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modeling.</a:t>
                </a:r>
              </a:p>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For the PFS method, in order to accurately reproduce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target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channel model, spatial correlation (SC) is selected as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evaluation factor. It is necessary to ensure the test space SC </a:t>
                </a:r>
                <a14:m>
                  <m:oMath xmlns:m="http://schemas.openxmlformats.org/officeDocument/2006/math">
                    <m:acc>
                      <m:accPr>
                        <m:chr m:val="̂"/>
                        <m:ctrlPr>
                          <a:rPr lang="zh-CN" altLang="en-US" i="1" smtClean="0">
                            <a:latin typeface="Cambria Math" panose="02040503050406030204" pitchFamily="18" charset="0"/>
                            <a:sym typeface="+mn-ea"/>
                          </a:rPr>
                        </m:ctrlPr>
                      </m:accPr>
                      <m:e>
                        <m:r>
                          <a:rPr lang="zh-CN" altLang="en-US" i="1" smtClean="0">
                            <a:latin typeface="Cambria Math" panose="02040503050406030204" pitchFamily="18" charset="0"/>
                            <a:sym typeface="+mn-ea"/>
                          </a:rPr>
                          <m:t>𝜌</m:t>
                        </m:r>
                      </m:e>
                    </m:acc>
                  </m:oMath>
                </a14:m>
                <a:r>
                  <a:rPr lang="en-US" altLang="zh-CN" dirty="0" smtClean="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as consistent with the theory SC </a:t>
                </a:r>
                <a14:m>
                  <m:oMath xmlns:m="http://schemas.openxmlformats.org/officeDocument/2006/math">
                    <m:r>
                      <a:rPr lang="zh-CN" altLang="en-US" i="1" smtClean="0">
                        <a:latin typeface="Cambria Math" panose="02040503050406030204" pitchFamily="18" charset="0"/>
                        <a:cs typeface="Bodoni MT" panose="02070603080606020203" charset="0"/>
                        <a:sym typeface="+mn-ea"/>
                      </a:rPr>
                      <m:t>𝜌</m:t>
                    </m:r>
                  </m:oMath>
                </a14:m>
                <a:r>
                  <a:rPr lang="zh-CN" altLang="en-US" dirty="0" smtClean="0">
                    <a:latin typeface="Bodoni MT" panose="02070603080606020203" charset="0"/>
                    <a:cs typeface="Bodoni MT" panose="02070603080606020203" charset="0"/>
                    <a:sym typeface="+mn-ea"/>
                  </a:rPr>
                  <a:t> as </a:t>
                </a:r>
                <a:r>
                  <a:rPr lang="zh-CN" altLang="en-US" dirty="0">
                    <a:latin typeface="Bodoni MT" panose="02070603080606020203" charset="0"/>
                    <a:cs typeface="Bodoni MT" panose="02070603080606020203" charset="0"/>
                    <a:sym typeface="+mn-ea"/>
                  </a:rPr>
                  <a:t>possible. When the OTA</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probe locations are fixed, the SC optimization function appears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as a convex optimization problem. With the limitations that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probe weights must be normalized and should be nonnegative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number. The optimization problem can be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expressed as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following formula [3]</a:t>
                </a:r>
              </a:p>
            </p:txBody>
          </p:sp>
        </mc:Choice>
        <mc:Fallback xmlns="">
          <p:sp>
            <p:nvSpPr>
              <p:cNvPr id="7" name="文本框 6"/>
              <p:cNvSpPr txBox="1">
                <a:spLocks noRot="1" noChangeAspect="1" noMove="1" noResize="1" noEditPoints="1" noAdjustHandles="1" noChangeArrowheads="1" noChangeShapeType="1" noTextEdit="1"/>
              </p:cNvSpPr>
              <p:nvPr/>
            </p:nvSpPr>
            <p:spPr>
              <a:xfrm>
                <a:off x="533400" y="33900745"/>
                <a:ext cx="9069070" cy="3449470"/>
              </a:xfrm>
              <a:prstGeom prst="rect">
                <a:avLst/>
              </a:prstGeom>
              <a:blipFill rotWithShape="0">
                <a:blip r:embed="rId3"/>
                <a:stretch>
                  <a:fillRect l="-605" t="-883" r="-1210" b="-883"/>
                </a:stretch>
              </a:blipFill>
            </p:spPr>
            <p:txBody>
              <a:bodyPr/>
              <a:lstStyle/>
              <a:p>
                <a:r>
                  <a:rPr lang="zh-CN" altLang="en-US">
                    <a:noFill/>
                  </a:rPr>
                  <a:t> </a:t>
                </a:r>
              </a:p>
            </p:txBody>
          </p:sp>
        </mc:Fallback>
      </mc:AlternateContent>
      <p:sp>
        <p:nvSpPr>
          <p:cNvPr id="10" name="文本框 9"/>
          <p:cNvSpPr txBox="1"/>
          <p:nvPr/>
        </p:nvSpPr>
        <p:spPr>
          <a:xfrm>
            <a:off x="579755" y="5299710"/>
            <a:ext cx="9161780" cy="3693319"/>
          </a:xfrm>
          <a:prstGeom prst="rect">
            <a:avLst/>
          </a:prstGeom>
          <a:noFill/>
        </p:spPr>
        <p:txBody>
          <a:bodyPr wrap="square" rtlCol="0" anchor="t">
            <a:spAutoFit/>
          </a:bodyPr>
          <a:lstStyle/>
          <a:p>
            <a:r>
              <a:rPr lang="en-US" altLang="zh-CN" b="1" i="1" dirty="0">
                <a:latin typeface="Bodoni MT" panose="02070603080606020203" charset="0"/>
                <a:cs typeface="Bodoni MT" panose="02070603080606020203" charset="0"/>
              </a:rPr>
              <a:t>   </a:t>
            </a:r>
            <a:r>
              <a:rPr lang="zh-CN" altLang="en-US" b="1" i="1" dirty="0">
                <a:latin typeface="Bodoni MT" panose="02070603080606020203" charset="0"/>
                <a:cs typeface="Bodoni MT" panose="02070603080606020203" charset="0"/>
              </a:rPr>
              <a:t>Abstract</a:t>
            </a:r>
            <a:r>
              <a:rPr lang="zh-CN" altLang="en-US" b="1" dirty="0">
                <a:latin typeface="Bodoni MT" panose="02070603080606020203" charset="0"/>
                <a:cs typeface="Bodoni MT" panose="02070603080606020203" charset="0"/>
              </a:rPr>
              <a:t>—As 5G commercialization speeding up, 5G wireless</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devices are in the stage of accelerated research, development</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and manufacturing</a:t>
            </a:r>
            <a:r>
              <a:rPr lang="zh-CN" altLang="en-US" b="1" dirty="0" smtClean="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A major feature of 5G base station is</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the application of massive multiple input and multiple output (MIMO) technology so the performance testing of 5G MIMO is</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a significant part ensuring the performance of 5G mobile </a:t>
            </a:r>
            <a:r>
              <a:rPr lang="zh-CN" altLang="en-US" b="1" dirty="0" smtClean="0">
                <a:latin typeface="Bodoni MT" panose="02070603080606020203" charset="0"/>
                <a:cs typeface="Bodoni MT" panose="02070603080606020203" charset="0"/>
              </a:rPr>
              <a:t>networks</a:t>
            </a:r>
            <a:r>
              <a:rPr lang="zh-CN" altLang="en-US" b="1" dirty="0">
                <a:latin typeface="Bodoni MT" panose="02070603080606020203" charset="0"/>
                <a:cs typeface="Bodoni MT" panose="02070603080606020203" charset="0"/>
              </a:rPr>
              <a:t>. This paper introduces an end-to-end over-the-air (OTA)</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performance test system for 5G terminals in 3D scenarios, where</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uplink and downlink communication is realized via different OTA</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probes while guaranteeing the system reciprocity. Meanwhile</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by adopting phase modulation network, the system significantly</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saves the number of channel emulator radio frequency (RF)</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ports while guaranteeing the features of the entire gNodeB.Besides, a discretization probe weight calculation scheme for 3D</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OTA anechoic chamber is proposed to construct the 3D channel</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propagation environment. Simulation and test results show that</a:t>
            </a:r>
            <a:r>
              <a:rPr lang="en-US" altLang="zh-CN" b="1" dirty="0">
                <a:latin typeface="Bodoni MT" panose="02070603080606020203" charset="0"/>
                <a:cs typeface="Bodoni MT" panose="02070603080606020203" charset="0"/>
              </a:rPr>
              <a:t> </a:t>
            </a:r>
            <a:r>
              <a:rPr lang="zh-CN" altLang="en-US" b="1" dirty="0">
                <a:latin typeface="Bodoni MT" panose="02070603080606020203" charset="0"/>
                <a:cs typeface="Bodoni MT" panose="02070603080606020203" charset="0"/>
              </a:rPr>
              <a:t>the system can accurately be qualified for MIMO OTA end-</a:t>
            </a:r>
            <a:r>
              <a:rPr lang="zh-CN" altLang="en-US" b="1" dirty="0" smtClean="0">
                <a:latin typeface="Bodoni MT" panose="02070603080606020203" charset="0"/>
                <a:cs typeface="Bodoni MT" panose="02070603080606020203" charset="0"/>
              </a:rPr>
              <a:t>to</a:t>
            </a:r>
            <a:r>
              <a:rPr lang="en-US" altLang="zh-CN" b="1" dirty="0">
                <a:latin typeface="Bodoni MT" panose="02070603080606020203" charset="0"/>
                <a:cs typeface="Bodoni MT" panose="02070603080606020203" charset="0"/>
              </a:rPr>
              <a:t>-</a:t>
            </a:r>
            <a:r>
              <a:rPr lang="zh-CN" altLang="en-US" b="1" dirty="0" smtClean="0">
                <a:latin typeface="Bodoni MT" panose="02070603080606020203" charset="0"/>
                <a:cs typeface="Bodoni MT" panose="02070603080606020203" charset="0"/>
              </a:rPr>
              <a:t>end </a:t>
            </a:r>
            <a:r>
              <a:rPr lang="zh-CN" altLang="en-US" b="1" dirty="0">
                <a:latin typeface="Bodoni MT" panose="02070603080606020203" charset="0"/>
                <a:cs typeface="Bodoni MT" panose="02070603080606020203" charset="0"/>
              </a:rPr>
              <a:t>performance testing.</a:t>
            </a:r>
          </a:p>
          <a:p>
            <a:r>
              <a:rPr lang="en-US" altLang="zh-CN" b="1" i="1" dirty="0">
                <a:latin typeface="Bodoni MT" panose="02070603080606020203" charset="0"/>
                <a:cs typeface="Bodoni MT" panose="02070603080606020203" charset="0"/>
              </a:rPr>
              <a:t>  </a:t>
            </a:r>
            <a:r>
              <a:rPr lang="zh-CN" altLang="en-US" b="1" i="1" dirty="0">
                <a:latin typeface="Bodoni MT" panose="02070603080606020203" charset="0"/>
                <a:cs typeface="Bodoni MT" panose="02070603080606020203" charset="0"/>
              </a:rPr>
              <a:t>Index Terms</a:t>
            </a:r>
            <a:r>
              <a:rPr lang="zh-CN" altLang="en-US" b="1" dirty="0">
                <a:latin typeface="Bodoni MT" panose="02070603080606020203" charset="0"/>
                <a:cs typeface="Bodoni MT" panose="02070603080606020203" charset="0"/>
              </a:rPr>
              <a:t>—5G, OTA, Performance testing, Spatial correla</a:t>
            </a:r>
            <a:r>
              <a:rPr lang="en-US" altLang="zh-CN" b="1" dirty="0">
                <a:latin typeface="Bodoni MT" panose="02070603080606020203" charset="0"/>
                <a:cs typeface="Bodoni MT" panose="02070603080606020203" charset="0"/>
              </a:rPr>
              <a:t>-</a:t>
            </a:r>
            <a:r>
              <a:rPr lang="zh-CN" altLang="en-US" b="1" dirty="0">
                <a:latin typeface="Bodoni MT" panose="02070603080606020203" charset="0"/>
                <a:cs typeface="Bodoni MT" panose="02070603080606020203" charset="0"/>
              </a:rPr>
              <a:t>tion</a:t>
            </a:r>
          </a:p>
        </p:txBody>
      </p:sp>
      <p:sp>
        <p:nvSpPr>
          <p:cNvPr id="13" name="文本框 12"/>
          <p:cNvSpPr txBox="1"/>
          <p:nvPr/>
        </p:nvSpPr>
        <p:spPr>
          <a:xfrm>
            <a:off x="583565" y="9600565"/>
            <a:ext cx="9023985" cy="5631180"/>
          </a:xfrm>
          <a:prstGeom prst="rect">
            <a:avLst/>
          </a:prstGeom>
          <a:noFill/>
        </p:spPr>
        <p:txBody>
          <a:bodyPr wrap="square" rtlCol="0" anchor="t">
            <a:spAutoFit/>
          </a:bodyPr>
          <a:lstStyle/>
          <a:p>
            <a:pPr algn="ctr"/>
            <a:r>
              <a:rPr lang="zh-CN" altLang="en-US" dirty="0">
                <a:latin typeface="Bodoni MT" panose="02070603080606020203" charset="0"/>
                <a:cs typeface="Bodoni MT" panose="02070603080606020203" charset="0"/>
              </a:rPr>
              <a:t>I. INTRODUCTION</a:t>
            </a:r>
          </a:p>
          <a:p>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As the new generation of mobile communication system,5G aims to solve the problems of high latency, small system</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capacity, and low transmission rate in existing mobile </a:t>
            </a:r>
            <a:r>
              <a:rPr lang="zh-CN" altLang="en-US" dirty="0" smtClean="0">
                <a:latin typeface="Bodoni MT" panose="02070603080606020203" charset="0"/>
                <a:cs typeface="Bodoni MT" panose="02070603080606020203" charset="0"/>
              </a:rPr>
              <a:t>communication </a:t>
            </a:r>
            <a:r>
              <a:rPr lang="zh-CN" altLang="en-US" dirty="0">
                <a:latin typeface="Bodoni MT" panose="02070603080606020203" charset="0"/>
                <a:cs typeface="Bodoni MT" panose="02070603080606020203" charset="0"/>
              </a:rPr>
              <a:t>networks. In order to fulfill these dramatic </a:t>
            </a:r>
            <a:r>
              <a:rPr lang="zh-CN" altLang="en-US" dirty="0" smtClean="0">
                <a:latin typeface="Bodoni MT" panose="02070603080606020203" charset="0"/>
                <a:cs typeface="Bodoni MT" panose="02070603080606020203" charset="0"/>
              </a:rPr>
              <a:t>improvements</a:t>
            </a:r>
            <a:r>
              <a:rPr lang="zh-CN" altLang="en-US" dirty="0">
                <a:latin typeface="Bodoni MT" panose="02070603080606020203" charset="0"/>
                <a:cs typeface="Bodoni MT" panose="02070603080606020203" charset="0"/>
              </a:rPr>
              <a:t>, massive multiple input and multiple output (MIMO)</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and beamforming techniques are introduced. Currently, 5G has</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been adequately commercialized. As an essential part in the</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5G</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industrial chain, the performance testing of 5G MIMO base</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station (BS) i.e., gNodeB (gNB) and user equipment(UE) has</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become a significant item.</a:t>
            </a:r>
          </a:p>
          <a:p>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For the performance testing of 5G MIMO terminal, the</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general solution is</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adopting over the air (OTA) technology [1].</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The basic idea of OTA is using anechoic chamber to establish</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a no-reflection free space, reproducing target environment in</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the lab so as to evaluate the overall performance of the UE.</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Now the OTA test system based on multi-</a:t>
            </a:r>
            <a:r>
              <a:rPr lang="zh-CN" altLang="en-US" dirty="0" smtClean="0">
                <a:latin typeface="Bodoni MT" panose="02070603080606020203" charset="0"/>
                <a:cs typeface="Bodoni MT" panose="02070603080606020203" charset="0"/>
              </a:rPr>
              <a:t>probe anechoicchamber </a:t>
            </a:r>
            <a:r>
              <a:rPr lang="zh-CN" altLang="en-US" dirty="0">
                <a:latin typeface="Bodoni MT" panose="02070603080606020203" charset="0"/>
                <a:cs typeface="Bodoni MT" panose="02070603080606020203" charset="0"/>
              </a:rPr>
              <a:t>(MPAC) is the most universal method, which has</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been standardized by the wireless association[2], while that</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for the 5G new radio (NR) UE is under discussion in the third</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generation partnership project(3GPP). In MPAC, the cross_x0002_polarized probes are evenly distributed around the anechoic</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chamber, allocated with different power weights by channel</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emulator. Then a test environment with </a:t>
            </a:r>
            <a:r>
              <a:rPr lang="zh-CN" altLang="en-US" dirty="0" smtClean="0">
                <a:latin typeface="Bodoni MT" panose="02070603080606020203" charset="0"/>
                <a:cs typeface="Bodoni MT" panose="02070603080606020203" charset="0"/>
              </a:rPr>
              <a:t>certain </a:t>
            </a:r>
            <a:r>
              <a:rPr lang="zh-CN" altLang="en-US" dirty="0">
                <a:latin typeface="Bodoni MT" panose="02070603080606020203" charset="0"/>
                <a:cs typeface="Bodoni MT" panose="02070603080606020203" charset="0"/>
              </a:rPr>
              <a:t>delay, Doppler</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and power distribution which meets the requirements of </a:t>
            </a:r>
            <a:r>
              <a:rPr lang="zh-CN" altLang="en-US" dirty="0" smtClean="0">
                <a:latin typeface="Bodoni MT" panose="02070603080606020203" charset="0"/>
                <a:cs typeface="Bodoni MT" panose="02070603080606020203" charset="0"/>
              </a:rPr>
              <a:t>specific channel </a:t>
            </a:r>
            <a:r>
              <a:rPr lang="zh-CN" altLang="en-US" dirty="0">
                <a:latin typeface="Bodoni MT" panose="02070603080606020203" charset="0"/>
                <a:cs typeface="Bodoni MT" panose="02070603080606020203" charset="0"/>
              </a:rPr>
              <a:t>model is reproduced [3]. As a consequence, the</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performance of the UE in a specific channel environment can</a:t>
            </a:r>
            <a:r>
              <a:rPr lang="en-US" altLang="zh-CN" dirty="0">
                <a:latin typeface="Bodoni MT" panose="02070603080606020203" charset="0"/>
                <a:cs typeface="Bodoni MT" panose="02070603080606020203" charset="0"/>
              </a:rPr>
              <a:t> </a:t>
            </a:r>
            <a:r>
              <a:rPr lang="zh-CN" altLang="en-US" dirty="0">
                <a:latin typeface="Bodoni MT" panose="02070603080606020203" charset="0"/>
                <a:cs typeface="Bodoni MT" panose="02070603080606020203" charset="0"/>
              </a:rPr>
              <a:t>be precisely measured.</a:t>
            </a:r>
          </a:p>
        </p:txBody>
      </p:sp>
      <p:sp>
        <p:nvSpPr>
          <p:cNvPr id="15" name="矩形 14"/>
          <p:cNvSpPr/>
          <p:nvPr/>
        </p:nvSpPr>
        <p:spPr>
          <a:xfrm>
            <a:off x="20366355" y="5133975"/>
            <a:ext cx="9498330" cy="3011868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218420" y="6758940"/>
            <a:ext cx="9653270" cy="1017206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329525" y="35619690"/>
            <a:ext cx="9552940" cy="670242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220325" y="17799685"/>
            <a:ext cx="9670415" cy="243605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19125" y="17828260"/>
            <a:ext cx="9022715" cy="4799965"/>
          </a:xfrm>
          <a:prstGeom prst="rect">
            <a:avLst/>
          </a:prstGeom>
          <a:noFill/>
        </p:spPr>
        <p:txBody>
          <a:bodyPr wrap="square" rtlCol="0" anchor="t">
            <a:spAutoFit/>
          </a:bodyPr>
          <a:lstStyle/>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In [3], a 3D sector-shaped MPAC setting was proposed</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for Massive MIMO gNB, which replaced the actual probes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set by the MPAC with a phase matrix, and reduced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number of channels at the gNB. [4] discussed solutions for</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massive MIMO BS performance testing. 3GPP stipulated in</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[5] that the 5G FR1 frequency band adopted a two-dimensional</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MIMO OTA test system layout to test the performance of</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UE. While for 5G test system, the overall performance from</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the massive MIMO gNB to the UE needs to be considered,</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both downlink and uplink performance should be measured.Besides the signal transmission in free space is not only limited</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to the horizontal dimension, but also extended to the vertical</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dimension.</a:t>
            </a:r>
          </a:p>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In response to above-mentioned requirements, this paper</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constructs an end-to-end performance test system for 5G</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MIMO OTA. This system consists of a 64-port 5G gNB, a</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phase modulation network, a channel emulator (CE), power</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amplifiers as well as a 3D MPAC. The uplink and </a:t>
            </a:r>
            <a:r>
              <a:rPr lang="zh-CN" altLang="en-US" dirty="0" smtClean="0">
                <a:latin typeface="Bodoni MT" panose="02070603080606020203" charset="0"/>
                <a:cs typeface="Bodoni MT" panose="02070603080606020203" charset="0"/>
                <a:sym typeface="+mn-ea"/>
              </a:rPr>
              <a:t>downlink </a:t>
            </a:r>
            <a:r>
              <a:rPr lang="zh-CN" altLang="en-US" dirty="0">
                <a:latin typeface="Bodoni MT" panose="02070603080606020203" charset="0"/>
                <a:cs typeface="Bodoni MT" panose="02070603080606020203" charset="0"/>
                <a:sym typeface="+mn-ea"/>
              </a:rPr>
              <a:t>communicate via different probes, and through different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power amplifier units to ensure signal strength, supporting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multi-mode two-way reciprocal OTA channel environment. By</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adopting the phase modulation network, the cost of CE ports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can be greatly</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reduced. In addition, this system adopting a</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discretization probe weight calculation scheme to bulid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3D channel environment, making the evaluation result more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reliable.</a:t>
            </a:r>
          </a:p>
        </p:txBody>
      </p:sp>
      <p:pic>
        <p:nvPicPr>
          <p:cNvPr id="20" name="图片 19" descr="fig11-1"/>
          <p:cNvPicPr>
            <a:picLocks noChangeAspect="1"/>
          </p:cNvPicPr>
          <p:nvPr/>
        </p:nvPicPr>
        <p:blipFill>
          <a:blip r:embed="rId4"/>
          <a:srcRect t="36088"/>
          <a:stretch>
            <a:fillRect/>
          </a:stretch>
        </p:blipFill>
        <p:spPr>
          <a:xfrm>
            <a:off x="2107565" y="22720300"/>
            <a:ext cx="6336030" cy="2823845"/>
          </a:xfrm>
          <a:prstGeom prst="rect">
            <a:avLst/>
          </a:prstGeom>
        </p:spPr>
      </p:pic>
      <p:sp>
        <p:nvSpPr>
          <p:cNvPr id="2" name="文本框 1"/>
          <p:cNvSpPr txBox="1"/>
          <p:nvPr/>
        </p:nvSpPr>
        <p:spPr>
          <a:xfrm>
            <a:off x="2146300" y="25676225"/>
            <a:ext cx="5968365" cy="306705"/>
          </a:xfrm>
          <a:prstGeom prst="rect">
            <a:avLst/>
          </a:prstGeom>
          <a:noFill/>
        </p:spPr>
        <p:txBody>
          <a:bodyPr wrap="square" rtlCol="0" anchor="t">
            <a:spAutoFit/>
          </a:bodyPr>
          <a:lstStyle/>
          <a:p>
            <a:pPr algn="ctr">
              <a:buClrTx/>
              <a:buSzTx/>
              <a:buFontTx/>
            </a:pPr>
            <a:r>
              <a:rPr lang="zh-CN" altLang="en-US" sz="1400">
                <a:latin typeface="Bodoni MT" panose="02070603080606020203" charset="0"/>
                <a:cs typeface="Bodoni MT" panose="02070603080606020203" charset="0"/>
                <a:sym typeface="+mn-ea"/>
              </a:rPr>
              <a:t>Fig. 1. Channel matrix split diagram</a:t>
            </a:r>
          </a:p>
        </p:txBody>
      </p:sp>
      <p:sp>
        <p:nvSpPr>
          <p:cNvPr id="3" name="文本框 2"/>
          <p:cNvSpPr txBox="1"/>
          <p:nvPr/>
        </p:nvSpPr>
        <p:spPr>
          <a:xfrm>
            <a:off x="590550" y="15231745"/>
            <a:ext cx="9023350" cy="2584450"/>
          </a:xfrm>
          <a:prstGeom prst="rect">
            <a:avLst/>
          </a:prstGeom>
          <a:noFill/>
        </p:spPr>
        <p:txBody>
          <a:bodyPr wrap="square" rtlCol="0" anchor="t">
            <a:spAutoFit/>
          </a:bodyPr>
          <a:lstStyle/>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The 5G Massive MIMO system can support dozens of inde</a:t>
            </a:r>
            <a:r>
              <a:rPr lang="en-US" altLang="zh-CN" dirty="0">
                <a:latin typeface="Bodoni MT" panose="02070603080606020203" charset="0"/>
                <a:cs typeface="Bodoni MT" panose="02070603080606020203" charset="0"/>
                <a:sym typeface="+mn-ea"/>
              </a:rPr>
              <a:t>-</a:t>
            </a:r>
            <a:r>
              <a:rPr lang="zh-CN" altLang="en-US" dirty="0">
                <a:latin typeface="Bodoni MT" panose="02070603080606020203" charset="0"/>
                <a:cs typeface="Bodoni MT" panose="02070603080606020203" charset="0"/>
                <a:sym typeface="+mn-ea"/>
              </a:rPr>
              <a:t>pendent spatial data streams at the same time by increasing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number of BS antennas, which obviously improves the spectral</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efficiency. According to the products guideline of network</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vendors in FR1, there are 64 transmission and reception radio</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frequency (RF) ports equipped on the gNB. Each RF port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is mapped into 2 or 3 antenna elements to further enhance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the antenna gain. In order to establish a 5G MIMO OTA test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system, considering there are 64 ports on gNB and at least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8 cross-polarized probes deployed in OTA chamber, at least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64 × 16 bidirectional MIMO links are needed. The total RF</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ports cannot be afforded by one channel emulator, and the cost</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will increase significantly.</a:t>
            </a:r>
          </a:p>
        </p:txBody>
      </p:sp>
      <p:sp>
        <p:nvSpPr>
          <p:cNvPr id="5" name="矩形 4"/>
          <p:cNvSpPr/>
          <p:nvPr/>
        </p:nvSpPr>
        <p:spPr>
          <a:xfrm>
            <a:off x="427355" y="9499600"/>
            <a:ext cx="9373235" cy="1881568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6720" y="5179060"/>
            <a:ext cx="9373235" cy="40900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9755" y="26144855"/>
            <a:ext cx="9022715" cy="2030095"/>
          </a:xfrm>
          <a:prstGeom prst="rect">
            <a:avLst/>
          </a:prstGeom>
          <a:noFill/>
        </p:spPr>
        <p:txBody>
          <a:bodyPr wrap="square" rtlCol="0" anchor="t">
            <a:spAutoFit/>
          </a:bodyPr>
          <a:lstStyle/>
          <a:p>
            <a:pPr>
              <a:buClrTx/>
              <a:buSzTx/>
              <a:buFontTx/>
            </a:pP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The rest of the paper is organized as follows. Section II</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introduces the principle of the MIMO OTA system modelling</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and proposes a probe weights optimization scheme based on</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pre-faded signal synthesis (PFS) algorithm. In Section III,</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details of system</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architecture are described and the advantages</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of the MPAC probe layout are discussed. The channel verifi-cation results of the 3D end-to-end MPAC system are shown</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in Section IV, then the significance of solution is demonstrated</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by terminal test results. In the end, Section V concludes the</a:t>
            </a:r>
            <a:r>
              <a:rPr lang="en-US" altLang="zh-CN" dirty="0">
                <a:latin typeface="Bodoni MT" panose="02070603080606020203" charset="0"/>
                <a:cs typeface="Bodoni MT" panose="02070603080606020203" charset="0"/>
                <a:sym typeface="+mn-ea"/>
              </a:rPr>
              <a:t> </a:t>
            </a:r>
            <a:r>
              <a:rPr lang="zh-CN" altLang="en-US" dirty="0">
                <a:latin typeface="Bodoni MT" panose="02070603080606020203" charset="0"/>
                <a:cs typeface="Bodoni MT" panose="02070603080606020203" charset="0"/>
                <a:sym typeface="+mn-ea"/>
              </a:rPr>
              <a:t>paper.</a:t>
            </a:r>
          </a:p>
        </p:txBody>
      </p:sp>
      <p:sp>
        <p:nvSpPr>
          <p:cNvPr id="11" name="文本框 10"/>
          <p:cNvSpPr txBox="1"/>
          <p:nvPr/>
        </p:nvSpPr>
        <p:spPr>
          <a:xfrm>
            <a:off x="619760" y="28628975"/>
            <a:ext cx="8973185" cy="5354320"/>
          </a:xfrm>
          <a:prstGeom prst="rect">
            <a:avLst/>
          </a:prstGeom>
          <a:noFill/>
        </p:spPr>
        <p:txBody>
          <a:bodyPr wrap="square" rtlCol="0" anchor="t">
            <a:spAutoFit/>
          </a:bodyPr>
          <a:lstStyle/>
          <a:p>
            <a:pPr algn="ctr">
              <a:buClrTx/>
              <a:buSzTx/>
              <a:buFontTx/>
            </a:pPr>
            <a:r>
              <a:rPr lang="en-US" altLang="zh-CN" dirty="0">
                <a:latin typeface="Bodoni MT" panose="02070603080606020203" charset="0"/>
                <a:cs typeface="Bodoni MT" panose="02070603080606020203" charset="0"/>
                <a:sym typeface="+mn-ea"/>
              </a:rPr>
              <a:t>II. SYSTEM PRINCIPLE</a:t>
            </a:r>
          </a:p>
          <a:p>
            <a:pPr>
              <a:buClrTx/>
              <a:buSzTx/>
              <a:buFontTx/>
            </a:pPr>
            <a:r>
              <a:rPr lang="en-US" altLang="zh-CN" dirty="0">
                <a:latin typeface="Bodoni MT" panose="02070603080606020203" charset="0"/>
                <a:cs typeface="Bodoni MT" panose="02070603080606020203" charset="0"/>
                <a:sym typeface="+mn-ea"/>
              </a:rPr>
              <a:t>The channel impulse responses for 5G scenario are </a:t>
            </a:r>
            <a:r>
              <a:rPr lang="en-US" altLang="zh-CN" dirty="0" smtClean="0">
                <a:latin typeface="Bodoni MT" panose="02070603080606020203" charset="0"/>
                <a:cs typeface="Bodoni MT" panose="02070603080606020203" charset="0"/>
                <a:sym typeface="+mn-ea"/>
              </a:rPr>
              <a:t>introduced in </a:t>
            </a:r>
            <a:r>
              <a:rPr lang="en-US" altLang="zh-CN" dirty="0">
                <a:latin typeface="Bodoni MT" panose="02070603080606020203" charset="0"/>
                <a:cs typeface="Bodoni MT" panose="02070603080606020203" charset="0"/>
                <a:sym typeface="+mn-ea"/>
              </a:rPr>
              <a:t>TR 38.901. According to the channel generation formula for a </a:t>
            </a:r>
            <a:r>
              <a:rPr lang="en-US" altLang="zh-CN" dirty="0" smtClean="0">
                <a:latin typeface="Bodoni MT" panose="02070603080606020203" charset="0"/>
                <a:cs typeface="Bodoni MT" panose="02070603080606020203" charset="0"/>
                <a:sym typeface="+mn-ea"/>
              </a:rPr>
              <a:t>specific </a:t>
            </a:r>
            <a:r>
              <a:rPr lang="en-US" altLang="zh-CN" dirty="0">
                <a:latin typeface="Bodoni MT" panose="02070603080606020203" charset="0"/>
                <a:cs typeface="Bodoni MT" panose="02070603080606020203" charset="0"/>
                <a:sym typeface="+mn-ea"/>
              </a:rPr>
              <a:t>link, each cluster can be divided into three sub-processes: the signal transmission sub-process, that is, the </a:t>
            </a:r>
            <a:r>
              <a:rPr lang="en-US" altLang="zh-CN" dirty="0" err="1">
                <a:latin typeface="Bodoni MT" panose="02070603080606020203" charset="0"/>
                <a:cs typeface="Bodoni MT" panose="02070603080606020203" charset="0"/>
                <a:sym typeface="+mn-ea"/>
              </a:rPr>
              <a:t>beamforming</a:t>
            </a:r>
            <a:r>
              <a:rPr lang="en-US" altLang="zh-CN" dirty="0">
                <a:latin typeface="Bodoni MT" panose="02070603080606020203" charset="0"/>
                <a:cs typeface="Bodoni MT" panose="02070603080606020203" charset="0"/>
                <a:sym typeface="+mn-ea"/>
              </a:rPr>
              <a:t> process at the </a:t>
            </a:r>
            <a:r>
              <a:rPr lang="en-US" altLang="zh-CN" dirty="0" err="1">
                <a:latin typeface="Bodoni MT" panose="02070603080606020203" charset="0"/>
                <a:cs typeface="Bodoni MT" panose="02070603080606020203" charset="0"/>
                <a:sym typeface="+mn-ea"/>
              </a:rPr>
              <a:t>gNB</a:t>
            </a:r>
            <a:r>
              <a:rPr lang="en-US" altLang="zh-CN" dirty="0">
                <a:latin typeface="Bodoni MT" panose="02070603080606020203" charset="0"/>
                <a:cs typeface="Bodoni MT" panose="02070603080606020203" charset="0"/>
                <a:sym typeface="+mn-ea"/>
              </a:rPr>
              <a:t>, including </a:t>
            </a:r>
            <a:r>
              <a:rPr lang="en-US" altLang="zh-CN" dirty="0" smtClean="0">
                <a:latin typeface="Bodoni MT" panose="02070603080606020203" charset="0"/>
                <a:cs typeface="Bodoni MT" panose="02070603080606020203" charset="0"/>
                <a:sym typeface="+mn-ea"/>
              </a:rPr>
              <a:t>transmission </a:t>
            </a:r>
            <a:r>
              <a:rPr lang="en-US" altLang="zh-CN" dirty="0">
                <a:latin typeface="Bodoni MT" panose="02070603080606020203" charset="0"/>
                <a:cs typeface="Bodoni MT" panose="02070603080606020203" charset="0"/>
                <a:sym typeface="+mn-ea"/>
              </a:rPr>
              <a:t>antenna gain and the signal transmission phase; The signal propagation </a:t>
            </a:r>
            <a:r>
              <a:rPr lang="en-US" altLang="zh-CN" dirty="0" smtClean="0">
                <a:latin typeface="Bodoni MT" panose="02070603080606020203" charset="0"/>
                <a:cs typeface="Bodoni MT" panose="02070603080606020203" charset="0"/>
                <a:sym typeface="+mn-ea"/>
              </a:rPr>
              <a:t>sub-</a:t>
            </a:r>
            <a:r>
              <a:rPr lang="en-US" altLang="zh-CN" dirty="0" err="1" smtClean="0">
                <a:latin typeface="Bodoni MT" panose="02070603080606020203" charset="0"/>
                <a:cs typeface="Bodoni MT" panose="02070603080606020203" charset="0"/>
                <a:sym typeface="+mn-ea"/>
              </a:rPr>
              <a:t>process,that</a:t>
            </a:r>
            <a:r>
              <a:rPr lang="en-US" altLang="zh-CN" dirty="0" smtClean="0">
                <a:latin typeface="Bodoni MT" panose="02070603080606020203" charset="0"/>
                <a:cs typeface="Bodoni MT" panose="02070603080606020203" charset="0"/>
                <a:sym typeface="+mn-ea"/>
              </a:rPr>
              <a:t> </a:t>
            </a:r>
            <a:r>
              <a:rPr lang="en-US" altLang="zh-CN" dirty="0">
                <a:latin typeface="Bodoni MT" panose="02070603080606020203" charset="0"/>
                <a:cs typeface="Bodoni MT" panose="02070603080606020203" charset="0"/>
                <a:sym typeface="+mn-ea"/>
              </a:rPr>
              <a:t>is, the scattering and </a:t>
            </a:r>
            <a:r>
              <a:rPr lang="en-US" altLang="zh-CN" dirty="0" err="1" smtClean="0">
                <a:latin typeface="Bodoni MT" panose="02070603080606020203" charset="0"/>
                <a:cs typeface="Bodoni MT" panose="02070603080606020203" charset="0"/>
                <a:sym typeface="+mn-ea"/>
              </a:rPr>
              <a:t>crosspolarization</a:t>
            </a:r>
            <a:r>
              <a:rPr lang="en-US" altLang="zh-CN" dirty="0" smtClean="0">
                <a:latin typeface="Bodoni MT" panose="02070603080606020203" charset="0"/>
                <a:cs typeface="Bodoni MT" panose="02070603080606020203" charset="0"/>
                <a:sym typeface="+mn-ea"/>
              </a:rPr>
              <a:t> </a:t>
            </a:r>
            <a:r>
              <a:rPr lang="en-US" altLang="zh-CN" dirty="0">
                <a:latin typeface="Bodoni MT" panose="02070603080606020203" charset="0"/>
                <a:cs typeface="Bodoni MT" panose="02070603080606020203" charset="0"/>
                <a:sym typeface="+mn-ea"/>
              </a:rPr>
              <a:t>of the signal in free space, including cluster </a:t>
            </a:r>
            <a:r>
              <a:rPr lang="en-US" altLang="zh-CN" dirty="0" smtClean="0">
                <a:latin typeface="Bodoni MT" panose="02070603080606020203" charset="0"/>
                <a:cs typeface="Bodoni MT" panose="02070603080606020203" charset="0"/>
                <a:sym typeface="+mn-ea"/>
              </a:rPr>
              <a:t>power and phase changes; The signal receiving sub-process, that </a:t>
            </a:r>
            <a:r>
              <a:rPr lang="en-US" altLang="zh-CN" dirty="0" err="1" smtClean="0">
                <a:latin typeface="Bodoni MT" panose="02070603080606020203" charset="0"/>
                <a:cs typeface="Bodoni MT" panose="02070603080606020203" charset="0"/>
                <a:sym typeface="+mn-ea"/>
              </a:rPr>
              <a:t>is,the</a:t>
            </a:r>
            <a:r>
              <a:rPr lang="en-US" altLang="zh-CN" dirty="0" smtClean="0">
                <a:latin typeface="Bodoni MT" panose="02070603080606020203" charset="0"/>
                <a:cs typeface="Bodoni MT" panose="02070603080606020203" charset="0"/>
                <a:sym typeface="+mn-ea"/>
              </a:rPr>
              <a:t> beam receiving in the OTA, including receiving antenna gain, signal receiving phase difference, speed and time.</a:t>
            </a:r>
          </a:p>
          <a:p>
            <a:pPr>
              <a:buClrTx/>
              <a:buSzTx/>
              <a:buFontTx/>
            </a:pPr>
            <a:r>
              <a:rPr lang="en-US" altLang="zh-CN" dirty="0" smtClean="0">
                <a:latin typeface="Bodoni MT" panose="02070603080606020203" charset="0"/>
                <a:cs typeface="Bodoni MT" panose="02070603080606020203" charset="0"/>
                <a:sym typeface="+mn-ea"/>
              </a:rPr>
              <a:t>  </a:t>
            </a:r>
            <a:r>
              <a:rPr lang="en-US" altLang="zh-CN" dirty="0">
                <a:latin typeface="Bodoni MT" panose="02070603080606020203" charset="0"/>
                <a:cs typeface="Bodoni MT" panose="02070603080606020203" charset="0"/>
                <a:sym typeface="+mn-ea"/>
              </a:rPr>
              <a:t>The test system is composed of a phase modulation network (PMN), a channel emulator and an OTA anechoic </a:t>
            </a:r>
            <a:r>
              <a:rPr lang="en-US" altLang="zh-CN" dirty="0" err="1">
                <a:latin typeface="Bodoni MT" panose="02070603080606020203" charset="0"/>
                <a:cs typeface="Bodoni MT" panose="02070603080606020203" charset="0"/>
                <a:sym typeface="+mn-ea"/>
              </a:rPr>
              <a:t>chamber,which</a:t>
            </a:r>
            <a:r>
              <a:rPr lang="en-US" altLang="zh-CN" dirty="0">
                <a:latin typeface="Bodoni MT" panose="02070603080606020203" charset="0"/>
                <a:cs typeface="Bodoni MT" panose="02070603080606020203" charset="0"/>
                <a:sym typeface="+mn-ea"/>
              </a:rPr>
              <a:t> are responsible for the three parts mentioned </a:t>
            </a:r>
            <a:r>
              <a:rPr lang="en-US" altLang="zh-CN" dirty="0" err="1">
                <a:latin typeface="Bodoni MT" panose="02070603080606020203" charset="0"/>
                <a:cs typeface="Bodoni MT" panose="02070603080606020203" charset="0"/>
                <a:sym typeface="+mn-ea"/>
              </a:rPr>
              <a:t>above,respectively</a:t>
            </a:r>
            <a:r>
              <a:rPr lang="en-US" altLang="zh-CN" dirty="0">
                <a:latin typeface="Bodoni MT" panose="02070603080606020203" charset="0"/>
                <a:cs typeface="Bodoni MT" panose="02070603080606020203" charset="0"/>
                <a:sym typeface="+mn-ea"/>
              </a:rPr>
              <a:t>. The phase modulation network in the </a:t>
            </a:r>
            <a:r>
              <a:rPr lang="en-US" altLang="zh-CN" dirty="0" err="1">
                <a:latin typeface="Bodoni MT" panose="02070603080606020203" charset="0"/>
                <a:cs typeface="Bodoni MT" panose="02070603080606020203" charset="0"/>
                <a:sym typeface="+mn-ea"/>
              </a:rPr>
              <a:t>gNB</a:t>
            </a:r>
            <a:r>
              <a:rPr lang="en-US" altLang="zh-CN" dirty="0">
                <a:latin typeface="Bodoni MT" panose="02070603080606020203" charset="0"/>
                <a:cs typeface="Bodoni MT" panose="02070603080606020203" charset="0"/>
                <a:sym typeface="+mn-ea"/>
              </a:rPr>
              <a:t> side simulates the signal transmission sub-process, the UE side adopts the 3D OTA anechoic chamber simulates the </a:t>
            </a:r>
            <a:r>
              <a:rPr lang="en-US" altLang="zh-CN" dirty="0" err="1">
                <a:latin typeface="Bodoni MT" panose="02070603080606020203" charset="0"/>
                <a:cs typeface="Bodoni MT" panose="02070603080606020203" charset="0"/>
                <a:sym typeface="+mn-ea"/>
              </a:rPr>
              <a:t>signalreception</a:t>
            </a:r>
            <a:r>
              <a:rPr lang="en-US" altLang="zh-CN" dirty="0">
                <a:latin typeface="Bodoni MT" panose="02070603080606020203" charset="0"/>
                <a:cs typeface="Bodoni MT" panose="02070603080606020203" charset="0"/>
                <a:sym typeface="+mn-ea"/>
              </a:rPr>
              <a:t> sub-process, and the channel emulator simulates the signal propagation sub-process. Therefore, the channel matrix can be split into several parts, as shown in Fig.1.</a:t>
            </a:r>
          </a:p>
          <a:p>
            <a:pPr>
              <a:buClrTx/>
              <a:buSzTx/>
              <a:buFontTx/>
            </a:pPr>
            <a:r>
              <a:rPr lang="en-US" altLang="zh-CN" dirty="0">
                <a:latin typeface="Bodoni MT" panose="02070603080606020203" charset="0"/>
                <a:cs typeface="Bodoni MT" panose="02070603080606020203" charset="0"/>
                <a:sym typeface="+mn-ea"/>
              </a:rPr>
              <a:t>  The phase modulation network connects all RF ports of the </a:t>
            </a:r>
            <a:r>
              <a:rPr lang="en-US" altLang="zh-CN" dirty="0" err="1">
                <a:latin typeface="Bodoni MT" panose="02070603080606020203" charset="0"/>
                <a:cs typeface="Bodoni MT" panose="02070603080606020203" charset="0"/>
                <a:sym typeface="+mn-ea"/>
              </a:rPr>
              <a:t>gNB</a:t>
            </a:r>
            <a:r>
              <a:rPr lang="en-US" altLang="zh-CN" dirty="0">
                <a:latin typeface="Bodoni MT" panose="02070603080606020203" charset="0"/>
                <a:cs typeface="Bodoni MT" panose="02070603080606020203" charset="0"/>
                <a:sym typeface="+mn-ea"/>
              </a:rPr>
              <a:t>, simulating the </a:t>
            </a:r>
            <a:r>
              <a:rPr lang="en-US" altLang="zh-CN" dirty="0" err="1">
                <a:latin typeface="Bodoni MT" panose="02070603080606020203" charset="0"/>
                <a:cs typeface="Bodoni MT" panose="02070603080606020203" charset="0"/>
                <a:sym typeface="+mn-ea"/>
              </a:rPr>
              <a:t>beamforming</a:t>
            </a:r>
            <a:r>
              <a:rPr lang="en-US" altLang="zh-CN" dirty="0">
                <a:latin typeface="Bodoni MT" panose="02070603080606020203" charset="0"/>
                <a:cs typeface="Bodoni MT" panose="02070603080606020203" charset="0"/>
                <a:sym typeface="+mn-ea"/>
              </a:rPr>
              <a:t> function of the base station by adjusting the amplitude and phase of different links [7]. After the selecting and combining of the clusters in the channel model, the number of output ports is reduced, which successfully saves instrument resources.</a:t>
            </a:r>
          </a:p>
        </p:txBody>
      </p:sp>
      <p:sp>
        <p:nvSpPr>
          <p:cNvPr id="14" name="文本框 13"/>
          <p:cNvSpPr txBox="1"/>
          <p:nvPr/>
        </p:nvSpPr>
        <p:spPr>
          <a:xfrm>
            <a:off x="6887210" y="37684710"/>
            <a:ext cx="429260" cy="306705"/>
          </a:xfrm>
          <a:prstGeom prst="rect">
            <a:avLst/>
          </a:prstGeom>
          <a:noFill/>
        </p:spPr>
        <p:txBody>
          <a:bodyPr wrap="none" rtlCol="0" anchor="t">
            <a:spAutoFit/>
          </a:bodyPr>
          <a:lstStyle/>
          <a:p>
            <a:pPr algn="ctr">
              <a:buClrTx/>
              <a:buSzTx/>
              <a:buFontTx/>
            </a:pPr>
            <a:r>
              <a:rPr lang="en-US" altLang="zh-CN" sz="1400">
                <a:latin typeface="Bodoni MT" panose="02070603080606020203" charset="0"/>
                <a:cs typeface="Bodoni MT" panose="02070603080606020203" charset="0"/>
                <a:sym typeface="+mn-ea"/>
              </a:rPr>
              <a:t> (1)</a:t>
            </a:r>
          </a:p>
        </p:txBody>
      </p:sp>
      <mc:AlternateContent xmlns:mc="http://schemas.openxmlformats.org/markup-compatibility/2006" xmlns:a14="http://schemas.microsoft.com/office/drawing/2010/main">
        <mc:Choice Requires="a14">
          <p:sp>
            <p:nvSpPr>
              <p:cNvPr id="23" name="文本框 22"/>
              <p:cNvSpPr txBox="1"/>
              <p:nvPr/>
            </p:nvSpPr>
            <p:spPr>
              <a:xfrm>
                <a:off x="495300" y="38837235"/>
                <a:ext cx="9145270" cy="1476375"/>
              </a:xfrm>
              <a:prstGeom prst="rect">
                <a:avLst/>
              </a:prstGeom>
              <a:noFill/>
            </p:spPr>
            <p:txBody>
              <a:bodyPr wrap="square" rtlCol="0" anchor="t">
                <a:spAutoFit/>
              </a:bodyPr>
              <a:lstStyle/>
              <a:p>
                <a:pPr>
                  <a:buClrTx/>
                  <a:buSzTx/>
                  <a:buFontTx/>
                </a:pPr>
                <a:r>
                  <a:rPr lang="en-US" altLang="zh-CN" dirty="0" smtClean="0">
                    <a:latin typeface="Bodoni MT" panose="02070603080606020203" charset="0"/>
                    <a:cs typeface="Bodoni MT" panose="02070603080606020203" charset="0"/>
                    <a:sym typeface="+mn-ea"/>
                  </a:rPr>
                  <a:t>  Since the OTA anechoic chamber in this system is 3D, the SC calculation algorithm is also optimized. In a 3D </a:t>
                </a:r>
                <a:r>
                  <a:rPr lang="en-US" altLang="zh-CN" dirty="0" err="1">
                    <a:latin typeface="Bodoni MT" panose="02070603080606020203" charset="0"/>
                    <a:cs typeface="Bodoni MT" panose="02070603080606020203" charset="0"/>
                    <a:sym typeface="+mn-ea"/>
                  </a:rPr>
                  <a:t>scene,the</a:t>
                </a:r>
                <a:r>
                  <a:rPr lang="en-US" altLang="zh-CN" dirty="0">
                    <a:latin typeface="Bodoni MT" panose="02070603080606020203" charset="0"/>
                    <a:cs typeface="Bodoni MT" panose="02070603080606020203" charset="0"/>
                    <a:sym typeface="+mn-ea"/>
                  </a:rPr>
                  <a:t> power angle spectrum (PAS) can be expressed as </a:t>
                </a:r>
                <a:r>
                  <a:rPr lang="en-US" altLang="zh-CN" i="1" dirty="0">
                    <a:latin typeface="Bodoni MT" panose="02070603080606020203" charset="0"/>
                    <a:cs typeface="Bodoni MT" panose="02070603080606020203" charset="0"/>
                    <a:sym typeface="+mn-ea"/>
                  </a:rPr>
                  <a:t>P</a:t>
                </a:r>
                <a:r>
                  <a:rPr lang="en-US" altLang="zh-CN" dirty="0">
                    <a:latin typeface="Bodoni MT" panose="02070603080606020203" charset="0"/>
                    <a:cs typeface="Bodoni MT" panose="02070603080606020203" charset="0"/>
                    <a:sym typeface="+mn-ea"/>
                  </a:rPr>
                  <a:t>(Ω) =</a:t>
                </a:r>
                <a:r>
                  <a:rPr lang="en-US" altLang="zh-CN" i="1" dirty="0">
                    <a:latin typeface="Bodoni MT" panose="02070603080606020203" charset="0"/>
                    <a:cs typeface="Bodoni MT" panose="02070603080606020203" charset="0"/>
                    <a:sym typeface="+mn-ea"/>
                  </a:rPr>
                  <a:t>P</a:t>
                </a:r>
                <a:r>
                  <a:rPr lang="en-US" altLang="zh-CN" dirty="0">
                    <a:latin typeface="Bodoni MT" panose="02070603080606020203" charset="0"/>
                    <a:cs typeface="Bodoni MT" panose="02070603080606020203" charset="0"/>
                    <a:sym typeface="+mn-ea"/>
                  </a:rPr>
                  <a:t>(</a:t>
                </a:r>
                <a:r>
                  <a:rPr lang="en-US" altLang="zh-CN" i="1" dirty="0">
                    <a:latin typeface="Bodoni MT" panose="02070603080606020203" charset="0"/>
                    <a:cs typeface="Bodoni MT" panose="02070603080606020203" charset="0"/>
                    <a:sym typeface="+mn-ea"/>
                  </a:rPr>
                  <a:t>θ</a:t>
                </a:r>
                <a:r>
                  <a:rPr lang="en-US" altLang="zh-CN" dirty="0">
                    <a:latin typeface="Bodoni MT" panose="02070603080606020203" charset="0"/>
                    <a:cs typeface="Bodoni MT" panose="02070603080606020203" charset="0"/>
                    <a:sym typeface="+mn-ea"/>
                  </a:rPr>
                  <a:t>, </a:t>
                </a:r>
                <a:r>
                  <a:rPr lang="en-US" altLang="zh-CN" i="1" dirty="0">
                    <a:latin typeface="Bodoni MT" panose="02070603080606020203" charset="0"/>
                    <a:cs typeface="Bodoni MT" panose="02070603080606020203" charset="0"/>
                    <a:sym typeface="+mn-ea"/>
                  </a:rPr>
                  <a:t>ϕ</a:t>
                </a:r>
                <a:r>
                  <a:rPr lang="en-US" altLang="zh-CN" dirty="0">
                    <a:latin typeface="Bodoni MT" panose="02070603080606020203" charset="0"/>
                    <a:cs typeface="Bodoni MT" panose="02070603080606020203" charset="0"/>
                    <a:sym typeface="+mn-ea"/>
                  </a:rPr>
                  <a:t>), where </a:t>
                </a:r>
                <a14:m>
                  <m:oMath xmlns:m="http://schemas.openxmlformats.org/officeDocument/2006/math">
                    <m:r>
                      <a:rPr lang="zh-CN" altLang="en-US" i="1" smtClean="0">
                        <a:latin typeface="Cambria Math" panose="02040503050406030204" pitchFamily="18" charset="0"/>
                        <a:cs typeface="Bodoni MT" panose="02070603080606020203" charset="0"/>
                        <a:sym typeface="+mn-ea"/>
                      </a:rPr>
                      <m:t>𝜃</m:t>
                    </m:r>
                  </m:oMath>
                </a14:m>
                <a:r>
                  <a:rPr lang="en-US" altLang="zh-CN" dirty="0" smtClean="0">
                    <a:latin typeface="Bodoni MT" panose="02070603080606020203" charset="0"/>
                    <a:cs typeface="Bodoni MT" panose="02070603080606020203" charset="0"/>
                    <a:sym typeface="+mn-ea"/>
                  </a:rPr>
                  <a:t>and </a:t>
                </a:r>
                <a14:m>
                  <m:oMath xmlns:m="http://schemas.openxmlformats.org/officeDocument/2006/math">
                    <m:r>
                      <a:rPr lang="zh-CN" altLang="en-US" i="1" smtClean="0">
                        <a:latin typeface="Cambria Math" panose="02040503050406030204" pitchFamily="18" charset="0"/>
                        <a:cs typeface="Bodoni MT" panose="02070603080606020203" charset="0"/>
                        <a:sym typeface="+mn-ea"/>
                      </a:rPr>
                      <m:t>𝜑</m:t>
                    </m:r>
                  </m:oMath>
                </a14:m>
                <a:r>
                  <a:rPr lang="en-US" altLang="zh-CN" dirty="0" smtClean="0">
                    <a:solidFill>
                      <a:srgbClr val="FFFF00"/>
                    </a:solidFill>
                    <a:latin typeface="Bodoni MT" panose="02070603080606020203" charset="0"/>
                    <a:cs typeface="Bodoni MT" panose="02070603080606020203" charset="0"/>
                    <a:sym typeface="+mn-ea"/>
                  </a:rPr>
                  <a:t> </a:t>
                </a:r>
                <a:r>
                  <a:rPr lang="en-US" altLang="zh-CN" dirty="0">
                    <a:latin typeface="Bodoni MT" panose="02070603080606020203" charset="0"/>
                    <a:cs typeface="Bodoni MT" panose="02070603080606020203" charset="0"/>
                    <a:sym typeface="+mn-ea"/>
                  </a:rPr>
                  <a:t>represent the angles in the vertical directions and horizontal direction respectively. Select a pair of virtual antennas </a:t>
                </a:r>
                <a14:m>
                  <m:oMath xmlns:m="http://schemas.openxmlformats.org/officeDocument/2006/math">
                    <m:r>
                      <a:rPr lang="en-US" altLang="zh-CN" b="0" i="1" smtClean="0">
                        <a:latin typeface="Cambria Math" panose="02040503050406030204" pitchFamily="18" charset="0"/>
                        <a:cs typeface="Bodoni MT" panose="02070603080606020203" charset="0"/>
                        <a:sym typeface="+mn-ea"/>
                      </a:rPr>
                      <m:t>𝑢</m:t>
                    </m:r>
                  </m:oMath>
                </a14:m>
                <a:r>
                  <a:rPr lang="en-US" altLang="zh-CN" dirty="0" smtClean="0">
                    <a:latin typeface="Bodoni MT" panose="02070603080606020203" charset="0"/>
                    <a:cs typeface="Bodoni MT" panose="02070603080606020203" charset="0"/>
                    <a:sym typeface="+mn-ea"/>
                  </a:rPr>
                  <a:t>and </a:t>
                </a:r>
                <a14:m>
                  <m:oMath xmlns:m="http://schemas.openxmlformats.org/officeDocument/2006/math">
                    <m:r>
                      <a:rPr lang="en-US" altLang="zh-CN" b="0" i="1" smtClean="0">
                        <a:latin typeface="Cambria Math" panose="02040503050406030204" pitchFamily="18" charset="0"/>
                        <a:cs typeface="Bodoni MT" panose="02070603080606020203" charset="0"/>
                        <a:sym typeface="+mn-ea"/>
                      </a:rPr>
                      <m:t>𝑣</m:t>
                    </m:r>
                  </m:oMath>
                </a14:m>
                <a:r>
                  <a:rPr lang="en-US" altLang="zh-CN" dirty="0" smtClean="0">
                    <a:latin typeface="Bodoni MT" panose="02070603080606020203" charset="0"/>
                    <a:cs typeface="Bodoni MT" panose="02070603080606020203" charset="0"/>
                    <a:sym typeface="+mn-ea"/>
                  </a:rPr>
                  <a:t> </a:t>
                </a:r>
                <a:r>
                  <a:rPr lang="en-US" altLang="zh-CN" dirty="0">
                    <a:latin typeface="Bodoni MT" panose="02070603080606020203" charset="0"/>
                    <a:cs typeface="Bodoni MT" panose="02070603080606020203" charset="0"/>
                    <a:sym typeface="+mn-ea"/>
                  </a:rPr>
                  <a:t>in test zone then the spatial correlation under the target channel can be expressed as</a:t>
                </a:r>
              </a:p>
            </p:txBody>
          </p:sp>
        </mc:Choice>
        <mc:Fallback xmlns="">
          <p:sp>
            <p:nvSpPr>
              <p:cNvPr id="23" name="文本框 22"/>
              <p:cNvSpPr txBox="1">
                <a:spLocks noRot="1" noChangeAspect="1" noMove="1" noResize="1" noEditPoints="1" noAdjustHandles="1" noChangeArrowheads="1" noChangeShapeType="1" noTextEdit="1"/>
              </p:cNvSpPr>
              <p:nvPr/>
            </p:nvSpPr>
            <p:spPr>
              <a:xfrm>
                <a:off x="495300" y="38837235"/>
                <a:ext cx="9145270" cy="1476375"/>
              </a:xfrm>
              <a:prstGeom prst="rect">
                <a:avLst/>
              </a:prstGeom>
              <a:blipFill rotWithShape="0">
                <a:blip r:embed="rId5"/>
                <a:stretch>
                  <a:fillRect l="-533" t="-2479" r="-333" b="-57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10341610" y="7047865"/>
                <a:ext cx="9255125" cy="2112501"/>
              </a:xfrm>
              <a:prstGeom prst="rect">
                <a:avLst/>
              </a:prstGeom>
              <a:noFill/>
            </p:spPr>
            <p:txBody>
              <a:bodyPr wrap="square" rtlCol="0" anchor="t">
                <a:spAutoFit/>
              </a:bodyPr>
              <a:lstStyle/>
              <a:p>
                <a:r>
                  <a:rPr lang="en-US" altLang="zh-CN" dirty="0" smtClean="0">
                    <a:latin typeface="Bodoni MT" panose="02070603080606020203" charset="0"/>
                    <a:cs typeface="Bodoni MT" panose="02070603080606020203" charset="0"/>
                    <a:sym typeface="+mn-ea"/>
                  </a:rPr>
                  <a:t>where</a:t>
                </a:r>
                <a14:m>
                  <m:oMath xmlns:m="http://schemas.openxmlformats.org/officeDocument/2006/math">
                    <m:acc>
                      <m:accPr>
                        <m:chr m:val="⃗"/>
                        <m:ctrlPr>
                          <a:rPr lang="en-US" altLang="zh-CN" i="1" smtClean="0">
                            <a:latin typeface="Cambria Math" panose="02040503050406030204" pitchFamily="18" charset="0"/>
                            <a:sym typeface="+mn-ea"/>
                          </a:rPr>
                        </m:ctrlPr>
                      </m:accPr>
                      <m:e>
                        <m:sSub>
                          <m:sSubPr>
                            <m:ctrlPr>
                              <a:rPr lang="en-US" altLang="zh-CN" i="1" smtClean="0">
                                <a:latin typeface="Cambria Math" panose="02040503050406030204" pitchFamily="18" charset="0"/>
                                <a:sym typeface="+mn-ea"/>
                              </a:rPr>
                            </m:ctrlPr>
                          </m:sSubPr>
                          <m:e>
                            <m:r>
                              <a:rPr lang="en-US" altLang="zh-CN" b="0" i="1" smtClean="0">
                                <a:latin typeface="Cambria Math" panose="02040503050406030204" pitchFamily="18" charset="0"/>
                                <a:sym typeface="+mn-ea"/>
                              </a:rPr>
                              <m:t>𝑑</m:t>
                            </m:r>
                          </m:e>
                          <m:sub>
                            <m:r>
                              <a:rPr lang="en-US" altLang="zh-CN" b="0" i="1" smtClean="0">
                                <a:latin typeface="Cambria Math" panose="02040503050406030204" pitchFamily="18" charset="0"/>
                                <a:sym typeface="+mn-ea"/>
                              </a:rPr>
                              <m:t>𝑢</m:t>
                            </m:r>
                          </m:sub>
                        </m:sSub>
                      </m:e>
                    </m:acc>
                  </m:oMath>
                </a14:m>
                <a:r>
                  <a:rPr lang="en-US" altLang="zh-CN" dirty="0" smtClean="0">
                    <a:latin typeface="Bodoni MT" panose="02070603080606020203" charset="0"/>
                    <a:cs typeface="Bodoni MT" panose="02070603080606020203" charset="0"/>
                    <a:sym typeface="+mn-ea"/>
                  </a:rPr>
                  <a:t> </a:t>
                </a:r>
                <a14:m>
                  <m:oMath xmlns:m="http://schemas.openxmlformats.org/officeDocument/2006/math">
                    <m:acc>
                      <m:accPr>
                        <m:chr m:val="⃗"/>
                        <m:ctrlPr>
                          <a:rPr lang="en-US" altLang="zh-CN" i="1" dirty="0" smtClean="0">
                            <a:latin typeface="Cambria Math" panose="02040503050406030204" pitchFamily="18" charset="0"/>
                            <a:sym typeface="+mn-ea"/>
                          </a:rPr>
                        </m:ctrlPr>
                      </m:accPr>
                      <m:e>
                        <m:sSub>
                          <m:sSubPr>
                            <m:ctrlPr>
                              <a:rPr lang="en-US" altLang="zh-CN" i="1" dirty="0" smtClean="0">
                                <a:latin typeface="Cambria Math" panose="02040503050406030204" pitchFamily="18" charset="0"/>
                                <a:sym typeface="+mn-ea"/>
                              </a:rPr>
                            </m:ctrlPr>
                          </m:sSubPr>
                          <m:e>
                            <m:r>
                              <a:rPr lang="en-US" altLang="zh-CN" b="0" i="1" dirty="0" smtClean="0">
                                <a:latin typeface="Cambria Math" panose="02040503050406030204" pitchFamily="18" charset="0"/>
                                <a:sym typeface="+mn-ea"/>
                              </a:rPr>
                              <m:t>𝑑</m:t>
                            </m:r>
                          </m:e>
                          <m:sub>
                            <m:r>
                              <a:rPr lang="en-US" altLang="zh-CN" b="0" i="1" dirty="0" smtClean="0">
                                <a:latin typeface="Cambria Math" panose="02040503050406030204" pitchFamily="18" charset="0"/>
                                <a:sym typeface="+mn-ea"/>
                              </a:rPr>
                              <m:t>𝑣</m:t>
                            </m:r>
                          </m:sub>
                        </m:sSub>
                      </m:e>
                    </m:acc>
                  </m:oMath>
                </a14:m>
                <a:r>
                  <a:rPr lang="en-US" altLang="zh-CN" dirty="0" smtClean="0">
                    <a:latin typeface="Bodoni MT" panose="02070603080606020203" charset="0"/>
                    <a:cs typeface="Bodoni MT" panose="02070603080606020203" charset="0"/>
                    <a:sym typeface="+mn-ea"/>
                  </a:rPr>
                  <a:t> represent </a:t>
                </a:r>
                <a:r>
                  <a:rPr lang="en-US" altLang="zh-CN" dirty="0">
                    <a:latin typeface="Bodoni MT" panose="02070603080606020203" charset="0"/>
                    <a:cs typeface="Bodoni MT" panose="02070603080606020203" charset="0"/>
                    <a:sym typeface="+mn-ea"/>
                  </a:rPr>
                  <a:t>the position vector of </a:t>
                </a:r>
                <a14:m>
                  <m:oMath xmlns:m="http://schemas.openxmlformats.org/officeDocument/2006/math">
                    <m:r>
                      <a:rPr lang="en-US" altLang="zh-CN" i="1" dirty="0" smtClean="0">
                        <a:latin typeface="Cambria Math" panose="02040503050406030204" pitchFamily="18" charset="0"/>
                        <a:cs typeface="Bodoni MT" panose="02070603080606020203" charset="0"/>
                        <a:sym typeface="+mn-ea"/>
                      </a:rPr>
                      <m:t>𝑢</m:t>
                    </m:r>
                    <m:r>
                      <a:rPr lang="en-US" altLang="zh-CN" i="1" dirty="0" smtClean="0">
                        <a:latin typeface="Cambria Math" panose="02040503050406030204" pitchFamily="18" charset="0"/>
                        <a:cs typeface="Bodoni MT" panose="02070603080606020203" charset="0"/>
                        <a:sym typeface="+mn-ea"/>
                      </a:rPr>
                      <m:t>,</m:t>
                    </m:r>
                    <m:r>
                      <a:rPr lang="en-US" altLang="zh-CN" i="1" dirty="0" smtClean="0">
                        <a:latin typeface="Cambria Math" panose="02040503050406030204" pitchFamily="18" charset="0"/>
                        <a:cs typeface="Bodoni MT" panose="02070603080606020203" charset="0"/>
                        <a:sym typeface="+mn-ea"/>
                      </a:rPr>
                      <m:t>𝑣</m:t>
                    </m:r>
                  </m:oMath>
                </a14:m>
                <a:r>
                  <a:rPr lang="en-US" altLang="zh-CN" dirty="0">
                    <a:latin typeface="Bodoni MT" panose="02070603080606020203" charset="0"/>
                    <a:cs typeface="Bodoni MT" panose="02070603080606020203" charset="0"/>
                    <a:sym typeface="+mn-ea"/>
                  </a:rPr>
                  <a:t> respectively</a:t>
                </a:r>
                <a:r>
                  <a:rPr lang="en-US" altLang="zh-CN" dirty="0" smtClean="0">
                    <a:latin typeface="Bodoni MT" panose="02070603080606020203" charset="0"/>
                    <a:cs typeface="Bodoni MT" panose="02070603080606020203" charset="0"/>
                    <a:sym typeface="+mn-ea"/>
                  </a:rPr>
                  <a:t>.</a:t>
                </a:r>
                <a14:m>
                  <m:oMath xmlns:m="http://schemas.openxmlformats.org/officeDocument/2006/math">
                    <m:acc>
                      <m:accPr>
                        <m:chr m:val="⃗"/>
                        <m:ctrlPr>
                          <a:rPr lang="en-US" altLang="zh-CN" i="1" smtClean="0">
                            <a:latin typeface="Cambria Math" panose="02040503050406030204" pitchFamily="18" charset="0"/>
                            <a:sym typeface="+mn-ea"/>
                          </a:rPr>
                        </m:ctrlPr>
                      </m:accPr>
                      <m:e>
                        <m:r>
                          <m:rPr>
                            <m:sty m:val="p"/>
                          </m:rPr>
                          <a:rPr lang="el-GR" altLang="zh-CN" i="1" smtClean="0">
                            <a:latin typeface="Cambria Math" panose="02040503050406030204" pitchFamily="18" charset="0"/>
                            <a:ea typeface="Cambria Math" panose="02040503050406030204" pitchFamily="18" charset="0"/>
                            <a:sym typeface="+mn-ea"/>
                          </a:rPr>
                          <m:t>Ω</m:t>
                        </m:r>
                      </m:e>
                    </m:acc>
                  </m:oMath>
                </a14:m>
                <a:r>
                  <a:rPr lang="en-US" altLang="zh-CN" dirty="0" smtClean="0">
                    <a:latin typeface="Bodoni MT" panose="02070603080606020203" charset="0"/>
                    <a:cs typeface="Bodoni MT" panose="02070603080606020203" charset="0"/>
                    <a:sym typeface="+mn-ea"/>
                  </a:rPr>
                  <a:t> is </a:t>
                </a:r>
                <a:r>
                  <a:rPr lang="en-US" altLang="zh-CN" dirty="0">
                    <a:latin typeface="Bodoni MT" panose="02070603080606020203" charset="0"/>
                    <a:cs typeface="Bodoni MT" panose="02070603080606020203" charset="0"/>
                    <a:sym typeface="+mn-ea"/>
                  </a:rPr>
                  <a:t>the unit vector of signal direction, which </a:t>
                </a:r>
                <a:r>
                  <a:rPr lang="en-US" altLang="zh-CN" dirty="0" smtClean="0">
                    <a:latin typeface="Bodoni MT" panose="02070603080606020203" charset="0"/>
                    <a:cs typeface="Bodoni MT" panose="02070603080606020203" charset="0"/>
                    <a:sym typeface="+mn-ea"/>
                  </a:rPr>
                  <a:t>satisfies </a:t>
                </a:r>
                <a14:m>
                  <m:oMath xmlns:m="http://schemas.openxmlformats.org/officeDocument/2006/math">
                    <m:box>
                      <m:boxPr>
                        <m:ctrlPr>
                          <a:rPr lang="zh-CN" altLang="zh-CN" i="1">
                            <a:latin typeface="Cambria Math" panose="02040503050406030204" pitchFamily="18" charset="0"/>
                          </a:rPr>
                        </m:ctrlPr>
                      </m:boxPr>
                      <m:e>
                        <m:acc>
                          <m:accPr>
                            <m:chr m:val="⃗"/>
                            <m:ctrlPr>
                              <a:rPr lang="zh-CN" altLang="zh-CN" i="1">
                                <a:latin typeface="Cambria Math" panose="02040503050406030204" pitchFamily="18" charset="0"/>
                              </a:rPr>
                            </m:ctrlPr>
                          </m:accPr>
                          <m:e>
                            <m:r>
                              <m:rPr>
                                <m:sty m:val="p"/>
                              </m:rPr>
                              <a:rPr lang="en-US" altLang="zh-CN">
                                <a:latin typeface="Cambria Math" panose="02040503050406030204" pitchFamily="18" charset="0"/>
                              </a:rPr>
                              <m:t>Ω</m:t>
                            </m:r>
                          </m:e>
                        </m:acc>
                      </m:e>
                    </m:box>
                    <m:r>
                      <a:rPr lang="en-US" altLang="zh-CN" i="1">
                        <a:latin typeface="Cambria Math" panose="02040503050406030204" pitchFamily="18" charset="0"/>
                      </a:rPr>
                      <m:t>=</m:t>
                    </m:r>
                    <m:d>
                      <m:dPr>
                        <m:begChr m:val="["/>
                        <m:endChr m:val="]"/>
                        <m:ctrlPr>
                          <a:rPr lang="zh-CN" altLang="zh-CN" i="1">
                            <a:latin typeface="Cambria Math" panose="02040503050406030204" pitchFamily="18" charset="0"/>
                          </a:rPr>
                        </m:ctrlPr>
                      </m:dPr>
                      <m:e>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sin</m:t>
                            </m:r>
                          </m:fName>
                          <m:e>
                            <m:d>
                              <m:dPr>
                                <m:ctrlPr>
                                  <a:rPr lang="zh-CN" altLang="zh-CN" i="1">
                                    <a:latin typeface="Cambria Math" panose="02040503050406030204" pitchFamily="18" charset="0"/>
                                  </a:rPr>
                                </m:ctrlPr>
                              </m:dPr>
                              <m:e>
                                <m:r>
                                  <a:rPr lang="en-US" altLang="zh-CN" i="1">
                                    <a:latin typeface="Cambria Math" panose="02040503050406030204" pitchFamily="18" charset="0"/>
                                  </a:rPr>
                                  <m:t>𝜃</m:t>
                                </m:r>
                              </m:e>
                            </m:d>
                          </m:e>
                        </m:func>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zh-CN" altLang="zh-CN" i="1">
                                    <a:latin typeface="Cambria Math" panose="02040503050406030204" pitchFamily="18" charset="0"/>
                                  </a:rPr>
                                </m:ctrlPr>
                              </m:dPr>
                              <m:e>
                                <m:r>
                                  <a:rPr lang="en-US" altLang="zh-CN" i="1">
                                    <a:latin typeface="Cambria Math" panose="02040503050406030204" pitchFamily="18" charset="0"/>
                                  </a:rPr>
                                  <m:t>𝜑</m:t>
                                </m:r>
                              </m:e>
                            </m:d>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sin</m:t>
                                </m:r>
                              </m:fName>
                              <m:e>
                                <m:d>
                                  <m:dPr>
                                    <m:ctrlPr>
                                      <a:rPr lang="zh-CN" altLang="zh-CN" i="1">
                                        <a:latin typeface="Cambria Math" panose="02040503050406030204" pitchFamily="18" charset="0"/>
                                      </a:rPr>
                                    </m:ctrlPr>
                                  </m:dPr>
                                  <m:e>
                                    <m:r>
                                      <a:rPr lang="en-US" altLang="zh-CN" i="1">
                                        <a:latin typeface="Cambria Math" panose="02040503050406030204" pitchFamily="18" charset="0"/>
                                      </a:rPr>
                                      <m:t>𝜃</m:t>
                                    </m:r>
                                  </m:e>
                                </m:d>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sin</m:t>
                                    </m:r>
                                  </m:fName>
                                  <m:e>
                                    <m:d>
                                      <m:dPr>
                                        <m:ctrlPr>
                                          <a:rPr lang="zh-CN" altLang="zh-CN" i="1">
                                            <a:latin typeface="Cambria Math" panose="02040503050406030204" pitchFamily="18" charset="0"/>
                                          </a:rPr>
                                        </m:ctrlPr>
                                      </m:dPr>
                                      <m:e>
                                        <m:r>
                                          <a:rPr lang="en-US" altLang="zh-CN" i="1">
                                            <a:latin typeface="Cambria Math" panose="02040503050406030204" pitchFamily="18" charset="0"/>
                                          </a:rPr>
                                          <m:t>𝜑</m:t>
                                        </m:r>
                                      </m:e>
                                    </m:d>
                                  </m:e>
                                </m:func>
                              </m:e>
                            </m:func>
                          </m:e>
                        </m:func>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zh-CN" altLang="zh-CN" i="1">
                                    <a:latin typeface="Cambria Math" panose="02040503050406030204" pitchFamily="18" charset="0"/>
                                  </a:rPr>
                                </m:ctrlPr>
                              </m:dPr>
                              <m:e>
                                <m:r>
                                  <a:rPr lang="en-US" altLang="zh-CN" i="1">
                                    <a:latin typeface="Cambria Math" panose="02040503050406030204" pitchFamily="18" charset="0"/>
                                  </a:rPr>
                                  <m:t>𝜃</m:t>
                                </m:r>
                              </m:e>
                            </m:d>
                          </m:e>
                        </m:func>
                      </m:e>
                    </m:d>
                  </m:oMath>
                </a14:m>
                <a:r>
                  <a:rPr lang="en-US" altLang="zh-CN" dirty="0">
                    <a:latin typeface="Bodoni MT" panose="02070603080606020203" charset="0"/>
                    <a:cs typeface="Bodoni MT" panose="02070603080606020203" charset="0"/>
                    <a:sym typeface="+mn-ea"/>
                  </a:rPr>
                  <a:t>It should be noted that,3D power angle spectrum </a:t>
                </a:r>
                <a:r>
                  <a:rPr lang="en-US" altLang="zh-CN" i="1" dirty="0">
                    <a:latin typeface="Bodoni MT" panose="02070603080606020203" charset="0"/>
                    <a:cs typeface="Bodoni MT" panose="02070603080606020203" charset="0"/>
                    <a:sym typeface="+mn-ea"/>
                  </a:rPr>
                  <a:t>P</a:t>
                </a:r>
                <a:r>
                  <a:rPr lang="en-US" altLang="zh-CN" dirty="0">
                    <a:latin typeface="Bodoni MT" panose="02070603080606020203" charset="0"/>
                    <a:cs typeface="Bodoni MT" panose="02070603080606020203" charset="0"/>
                    <a:sym typeface="+mn-ea"/>
                  </a:rPr>
                  <a:t>(Ω) is not explicitly defined in 3GPP specification. In case that, 3GPP defines </a:t>
                </a:r>
                <a:r>
                  <a:rPr lang="en-US" altLang="zh-CN" i="1" dirty="0">
                    <a:latin typeface="Bodoni MT" panose="02070603080606020203" charset="0"/>
                    <a:cs typeface="Bodoni MT" panose="02070603080606020203" charset="0"/>
                    <a:sym typeface="+mn-ea"/>
                  </a:rPr>
                  <a:t>N</a:t>
                </a:r>
                <a:r>
                  <a:rPr lang="en-US" altLang="zh-CN" dirty="0">
                    <a:latin typeface="Bodoni MT" panose="02070603080606020203" charset="0"/>
                    <a:cs typeface="Bodoni MT" panose="02070603080606020203" charset="0"/>
                    <a:sym typeface="+mn-ea"/>
                  </a:rPr>
                  <a:t> rays in each cluster, and the power of each ray </a:t>
                </a:r>
                <a:r>
                  <a:rPr lang="en-US" altLang="zh-CN" dirty="0" smtClean="0">
                    <a:latin typeface="Bodoni MT" panose="02070603080606020203" charset="0"/>
                    <a:cs typeface="Bodoni MT" panose="02070603080606020203" charset="0"/>
                    <a:sym typeface="+mn-ea"/>
                  </a:rPr>
                  <a:t>is</a:t>
                </a:r>
                <a14:m>
                  <m:oMath xmlns:m="http://schemas.openxmlformats.org/officeDocument/2006/math">
                    <m:sSub>
                      <m:sSubPr>
                        <m:ctrlPr>
                          <a:rPr lang="en-US" altLang="zh-CN" i="1" smtClean="0">
                            <a:latin typeface="Cambria Math" panose="02040503050406030204" pitchFamily="18" charset="0"/>
                            <a:sym typeface="+mn-ea"/>
                          </a:rPr>
                        </m:ctrlPr>
                      </m:sSubPr>
                      <m:e>
                        <m:r>
                          <a:rPr lang="en-US" altLang="zh-CN" b="0" i="1" smtClean="0">
                            <a:latin typeface="Cambria Math" panose="02040503050406030204" pitchFamily="18" charset="0"/>
                            <a:sym typeface="+mn-ea"/>
                          </a:rPr>
                          <m:t>𝑃</m:t>
                        </m:r>
                      </m:e>
                      <m:sub>
                        <m:r>
                          <a:rPr lang="en-US" altLang="zh-CN" b="0" i="1" smtClean="0">
                            <a:latin typeface="Cambria Math" panose="02040503050406030204" pitchFamily="18" charset="0"/>
                            <a:sym typeface="+mn-ea"/>
                          </a:rPr>
                          <m:t>𝑛</m:t>
                        </m:r>
                      </m:sub>
                    </m:sSub>
                  </m:oMath>
                </a14:m>
                <a:r>
                  <a:rPr lang="en-US" altLang="zh-CN" dirty="0" smtClean="0">
                    <a:latin typeface="Bodoni MT" panose="02070603080606020203" charset="0"/>
                    <a:cs typeface="Bodoni MT" panose="02070603080606020203" charset="0"/>
                    <a:sym typeface="+mn-ea"/>
                  </a:rPr>
                  <a:t>, with</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𝑛</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𝑛</m:t>
                            </m:r>
                          </m:sub>
                        </m:sSub>
                        <m:r>
                          <a:rPr lang="en-US" altLang="zh-CN" i="1">
                            <a:latin typeface="Cambria Math" panose="02040503050406030204" pitchFamily="18" charset="0"/>
                          </a:rPr>
                          <m:t>=1</m:t>
                        </m:r>
                      </m:e>
                    </m:nary>
                    <m:r>
                      <a:rPr lang="en-US" altLang="zh-CN" b="0" i="0" smtClean="0">
                        <a:latin typeface="Cambria Math" panose="02040503050406030204" pitchFamily="18" charset="0"/>
                      </a:rPr>
                      <m:t> </m:t>
                    </m:r>
                  </m:oMath>
                </a14:m>
                <a:r>
                  <a:rPr lang="en-US" altLang="zh-CN" dirty="0" smtClean="0">
                    <a:latin typeface="Bodoni MT" panose="02070603080606020203" charset="0"/>
                    <a:cs typeface="Bodoni MT" panose="02070603080606020203" charset="0"/>
                    <a:sym typeface="+mn-ea"/>
                  </a:rPr>
                  <a:t>details </a:t>
                </a:r>
                <a:r>
                  <a:rPr lang="en-US" altLang="zh-CN" dirty="0">
                    <a:latin typeface="Bodoni MT" panose="02070603080606020203" charset="0"/>
                    <a:cs typeface="Bodoni MT" panose="02070603080606020203" charset="0"/>
                    <a:sym typeface="+mn-ea"/>
                  </a:rPr>
                  <a:t>of ray angle distribution is presented in [6</a:t>
                </a:r>
                <a:r>
                  <a:rPr lang="en-US" altLang="zh-CN" dirty="0" smtClean="0">
                    <a:latin typeface="Bodoni MT" panose="02070603080606020203" charset="0"/>
                    <a:cs typeface="Bodoni MT" panose="02070603080606020203" charset="0"/>
                    <a:sym typeface="+mn-ea"/>
                  </a:rPr>
                  <a:t>].</a:t>
                </a:r>
              </a:p>
              <a:p>
                <a:r>
                  <a:rPr lang="en-US" altLang="zh-CN" dirty="0">
                    <a:latin typeface="Bodoni MT" panose="02070603080606020203" charset="0"/>
                    <a:cs typeface="Bodoni MT" panose="02070603080606020203" charset="0"/>
                    <a:sym typeface="+mn-ea"/>
                  </a:rPr>
                  <a:t> </a:t>
                </a:r>
                <a:r>
                  <a:rPr lang="en-US" altLang="zh-CN" dirty="0" smtClean="0">
                    <a:latin typeface="Bodoni MT" panose="02070603080606020203" charset="0"/>
                    <a:cs typeface="Bodoni MT" panose="02070603080606020203" charset="0"/>
                    <a:sym typeface="+mn-ea"/>
                  </a:rPr>
                  <a:t> According </a:t>
                </a:r>
                <a:r>
                  <a:rPr lang="en-US" altLang="zh-CN" dirty="0">
                    <a:latin typeface="Bodoni MT" panose="02070603080606020203" charset="0"/>
                    <a:cs typeface="Bodoni MT" panose="02070603080606020203" charset="0"/>
                    <a:sym typeface="+mn-ea"/>
                  </a:rPr>
                  <a:t>to above the discrete PAS formed by the OTA anechoic chamber probe is used to fit the continuous objective function, which is expressed by the following formula</a:t>
                </a:r>
              </a:p>
            </p:txBody>
          </p:sp>
        </mc:Choice>
        <mc:Fallback xmlns="">
          <p:sp>
            <p:nvSpPr>
              <p:cNvPr id="25" name="文本框 24"/>
              <p:cNvSpPr txBox="1">
                <a:spLocks noRot="1" noChangeAspect="1" noMove="1" noResize="1" noEditPoints="1" noAdjustHandles="1" noChangeArrowheads="1" noChangeShapeType="1" noTextEdit="1"/>
              </p:cNvSpPr>
              <p:nvPr/>
            </p:nvSpPr>
            <p:spPr>
              <a:xfrm>
                <a:off x="10341610" y="7047865"/>
                <a:ext cx="9255125" cy="2112501"/>
              </a:xfrm>
              <a:prstGeom prst="rect">
                <a:avLst/>
              </a:prstGeom>
              <a:blipFill rotWithShape="0">
                <a:blip r:embed="rId6"/>
                <a:stretch>
                  <a:fillRect l="-527" r="-856" b="-37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10378440" y="11009630"/>
                <a:ext cx="9332595" cy="1323439"/>
              </a:xfrm>
              <a:prstGeom prst="rect">
                <a:avLst/>
              </a:prstGeom>
              <a:noFill/>
            </p:spPr>
            <p:txBody>
              <a:bodyPr wrap="square" rtlCol="0" anchor="t">
                <a:spAutoFit/>
              </a:bodyPr>
              <a:lstStyle/>
              <a:p>
                <a:pPr>
                  <a:buClrTx/>
                  <a:buSzTx/>
                  <a:buFontTx/>
                </a:pPr>
                <a14:m>
                  <m:oMath xmlns:m="http://schemas.openxmlformats.org/officeDocument/2006/math">
                    <m:acc>
                      <m:accPr>
                        <m:chr m:val="⃗"/>
                        <m:ctrlPr>
                          <a:rPr lang="zh-CN" altLang="zh-CN" sz="2000" i="1" smtClean="0">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𝑘</m:t>
                            </m:r>
                          </m:sub>
                        </m:sSub>
                      </m:e>
                    </m:acc>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𝑛</m:t>
                                    </m:r>
                                  </m:sub>
                                </m:sSub>
                              </m:e>
                            </m:d>
                          </m:e>
                        </m:func>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𝑛</m:t>
                                    </m:r>
                                  </m:sub>
                                </m:sSub>
                              </m:e>
                            </m:d>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𝑛</m:t>
                                        </m:r>
                                      </m:sub>
                                    </m:sSub>
                                  </m:e>
                                </m:d>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𝑛</m:t>
                                            </m:r>
                                          </m:sub>
                                        </m:sSub>
                                      </m:e>
                                    </m:d>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𝑛</m:t>
                                                </m:r>
                                              </m:sub>
                                            </m:sSub>
                                          </m:e>
                                        </m:d>
                                      </m:e>
                                    </m:func>
                                  </m:e>
                                </m:func>
                              </m:e>
                            </m:func>
                          </m:e>
                        </m:func>
                      </m:e>
                    </m:d>
                    <m:r>
                      <a:rPr lang="en-US" altLang="zh-CN" sz="2000" i="1">
                        <a:latin typeface="Cambria Math" panose="02040503050406030204" pitchFamily="18" charset="0"/>
                      </a:rPr>
                      <m:t>,</m:t>
                    </m:r>
                  </m:oMath>
                </a14:m>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𝑛</m:t>
                        </m:r>
                      </m:sub>
                    </m:sSub>
                  </m:oMath>
                </a14:m>
                <a:r>
                  <a:rPr lang="en-US" altLang="zh-CN" sz="2000" dirty="0" smtClean="0">
                    <a:latin typeface="Bodoni MT" panose="02070603080606020203" charset="0"/>
                    <a:cs typeface="Bodoni MT" panose="02070603080606020203" charset="0"/>
                    <a:sym typeface="+mn-ea"/>
                  </a:rPr>
                  <a:t> and </a:t>
                </a:r>
                <a14:m>
                  <m:oMath xmlns:m="http://schemas.openxmlformats.org/officeDocument/2006/math">
                    <m:sSub>
                      <m:sSubPr>
                        <m:ctrlPr>
                          <a:rPr lang="en-US" altLang="zh-CN" sz="2000" i="1" smtClean="0">
                            <a:latin typeface="Cambria Math" panose="02040503050406030204" pitchFamily="18" charset="0"/>
                            <a:sym typeface="+mn-ea"/>
                          </a:rPr>
                        </m:ctrlPr>
                      </m:sSubPr>
                      <m:e>
                        <m:r>
                          <a:rPr lang="zh-CN" altLang="en-US" sz="2000" i="1" smtClean="0">
                            <a:latin typeface="Cambria Math" panose="02040503050406030204" pitchFamily="18" charset="0"/>
                            <a:sym typeface="+mn-ea"/>
                          </a:rPr>
                          <m:t>𝜑</m:t>
                        </m:r>
                      </m:e>
                      <m:sub>
                        <m:r>
                          <a:rPr lang="en-US" altLang="zh-CN" sz="2000" b="0" i="1" smtClean="0">
                            <a:latin typeface="Cambria Math" panose="02040503050406030204" pitchFamily="18" charset="0"/>
                            <a:sym typeface="+mn-ea"/>
                          </a:rPr>
                          <m:t>𝑛</m:t>
                        </m:r>
                      </m:sub>
                    </m:sSub>
                  </m:oMath>
                </a14:m>
                <a:r>
                  <a:rPr lang="en-US" altLang="zh-CN" sz="2000" dirty="0" smtClean="0">
                    <a:latin typeface="Bodoni MT" panose="02070603080606020203" charset="0"/>
                    <a:cs typeface="Bodoni MT" panose="02070603080606020203" charset="0"/>
                    <a:sym typeface="+mn-ea"/>
                  </a:rPr>
                  <a:t>are </a:t>
                </a:r>
                <a:r>
                  <a:rPr lang="en-US" altLang="zh-CN" sz="2000" dirty="0">
                    <a:latin typeface="Bodoni MT" panose="02070603080606020203" charset="0"/>
                    <a:cs typeface="Bodoni MT" panose="02070603080606020203" charset="0"/>
                    <a:sym typeface="+mn-ea"/>
                  </a:rPr>
                  <a:t>the direction of n − </a:t>
                </a:r>
                <a:r>
                  <a:rPr lang="en-US" altLang="zh-CN" sz="2000" dirty="0" err="1">
                    <a:latin typeface="Bodoni MT" panose="02070603080606020203" charset="0"/>
                    <a:cs typeface="Bodoni MT" panose="02070603080606020203" charset="0"/>
                    <a:sym typeface="+mn-ea"/>
                  </a:rPr>
                  <a:t>th</a:t>
                </a:r>
                <a:r>
                  <a:rPr lang="en-US" altLang="zh-CN" sz="2000" dirty="0">
                    <a:latin typeface="Bodoni MT" panose="02070603080606020203" charset="0"/>
                    <a:cs typeface="Bodoni MT" panose="02070603080606020203" charset="0"/>
                    <a:sym typeface="+mn-ea"/>
                  </a:rPr>
                  <a:t> ray. </a:t>
                </a:r>
                <a:endParaRPr lang="en-US" altLang="zh-CN" sz="2000" dirty="0" smtClean="0">
                  <a:latin typeface="Bodoni MT" panose="02070603080606020203" charset="0"/>
                  <a:cs typeface="Bodoni MT" panose="02070603080606020203" charset="0"/>
                  <a:sym typeface="+mn-ea"/>
                </a:endParaRPr>
              </a:p>
              <a:p>
                <a:pPr>
                  <a:buClrTx/>
                  <a:buSzTx/>
                  <a:buFontTx/>
                </a:pPr>
                <a:r>
                  <a:rPr lang="en-US" altLang="zh-CN" sz="2000" dirty="0">
                    <a:latin typeface="Bodoni MT" panose="02070603080606020203" charset="0"/>
                    <a:cs typeface="Bodoni MT" panose="02070603080606020203" charset="0"/>
                    <a:sym typeface="+mn-ea"/>
                  </a:rPr>
                  <a:t> </a:t>
                </a:r>
                <a:r>
                  <a:rPr lang="en-US" altLang="zh-CN" sz="2000" dirty="0" smtClean="0">
                    <a:latin typeface="Bodoni MT" panose="02070603080606020203" charset="0"/>
                    <a:cs typeface="Bodoni MT" panose="02070603080606020203" charset="0"/>
                    <a:sym typeface="+mn-ea"/>
                  </a:rPr>
                  <a:t> In </a:t>
                </a:r>
                <a:r>
                  <a:rPr lang="en-US" altLang="zh-CN" sz="2000" dirty="0">
                    <a:latin typeface="Bodoni MT" panose="02070603080606020203" charset="0"/>
                    <a:cs typeface="Bodoni MT" panose="02070603080606020203" charset="0"/>
                    <a:sym typeface="+mn-ea"/>
                  </a:rPr>
                  <a:t>the OTA environment, assuming that there are totally K probes, the weight of k − </a:t>
                </a:r>
                <a:r>
                  <a:rPr lang="en-US" altLang="zh-CN" sz="2000" dirty="0" err="1">
                    <a:latin typeface="Bodoni MT" panose="02070603080606020203" charset="0"/>
                    <a:cs typeface="Bodoni MT" panose="02070603080606020203" charset="0"/>
                    <a:sym typeface="+mn-ea"/>
                  </a:rPr>
                  <a:t>th</a:t>
                </a:r>
                <a:r>
                  <a:rPr lang="en-US" altLang="zh-CN" sz="2000" dirty="0">
                    <a:latin typeface="Bodoni MT" panose="02070603080606020203" charset="0"/>
                    <a:cs typeface="Bodoni MT" panose="02070603080606020203" charset="0"/>
                    <a:sym typeface="+mn-ea"/>
                  </a:rPr>
                  <a:t> probe is expressed </a:t>
                </a:r>
                <a:r>
                  <a:rPr lang="en-US" altLang="zh-CN" sz="2000" dirty="0" smtClean="0">
                    <a:latin typeface="Bodoni MT" panose="02070603080606020203" charset="0"/>
                    <a:cs typeface="Bodoni MT" panose="02070603080606020203" charset="0"/>
                    <a:sym typeface="+mn-ea"/>
                  </a:rPr>
                  <a:t>as </a:t>
                </a:r>
                <a14:m>
                  <m:oMath xmlns:m="http://schemas.openxmlformats.org/officeDocument/2006/math">
                    <m:sSub>
                      <m:sSubPr>
                        <m:ctrlPr>
                          <a:rPr lang="en-US" altLang="zh-CN" sz="2000" i="1" smtClean="0">
                            <a:latin typeface="Cambria Math" panose="02040503050406030204" pitchFamily="18" charset="0"/>
                            <a:sym typeface="+mn-ea"/>
                          </a:rPr>
                        </m:ctrlPr>
                      </m:sSubPr>
                      <m:e>
                        <m:r>
                          <a:rPr lang="zh-CN" altLang="en-US" sz="2000" i="1" smtClean="0">
                            <a:latin typeface="Cambria Math" panose="02040503050406030204" pitchFamily="18" charset="0"/>
                            <a:sym typeface="+mn-ea"/>
                          </a:rPr>
                          <m:t>𝜔</m:t>
                        </m:r>
                      </m:e>
                      <m:sub>
                        <m:r>
                          <a:rPr lang="zh-CN" altLang="en-US" sz="2000" i="1" smtClean="0">
                            <a:latin typeface="Cambria Math" panose="02040503050406030204" pitchFamily="18" charset="0"/>
                            <a:sym typeface="+mn-ea"/>
                          </a:rPr>
                          <m:t>𝜅</m:t>
                        </m:r>
                      </m:sub>
                    </m:sSub>
                  </m:oMath>
                </a14:m>
                <a:r>
                  <a:rPr lang="en-US" altLang="zh-CN" sz="2000" dirty="0" smtClean="0">
                    <a:latin typeface="Bodoni MT" panose="02070603080606020203" charset="0"/>
                    <a:cs typeface="Bodoni MT" panose="02070603080606020203" charset="0"/>
                    <a:sym typeface="+mn-ea"/>
                  </a:rPr>
                  <a:t>,</a:t>
                </a:r>
                <a:endParaRPr lang="en-US" altLang="zh-CN" sz="2000" dirty="0">
                  <a:latin typeface="Bodoni MT" panose="02070603080606020203" charset="0"/>
                  <a:cs typeface="Bodoni MT" panose="02070603080606020203" charset="0"/>
                  <a:sym typeface="+mn-ea"/>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10378440" y="11009630"/>
                <a:ext cx="9332595" cy="1323439"/>
              </a:xfrm>
              <a:prstGeom prst="rect">
                <a:avLst/>
              </a:prstGeom>
              <a:blipFill rotWithShape="0">
                <a:blip r:embed="rId7"/>
                <a:stretch>
                  <a:fillRect l="-719" t="-1843" b="-78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10341610" y="14373225"/>
                <a:ext cx="9331960" cy="2407775"/>
              </a:xfrm>
              <a:prstGeom prst="rect">
                <a:avLst/>
              </a:prstGeom>
              <a:noFill/>
            </p:spPr>
            <p:txBody>
              <a:bodyPr wrap="square" rtlCol="0" anchor="t">
                <a:spAutoFit/>
              </a:bodyPr>
              <a:lstStyle/>
              <a:p>
                <a:r>
                  <a:rPr lang="en-US" altLang="zh-CN" sz="2000" dirty="0" smtClean="0">
                    <a:solidFill>
                      <a:schemeClr val="tx1"/>
                    </a:solidFill>
                    <a:latin typeface="Bodoni MT" panose="02070603080606020203" charset="0"/>
                    <a:cs typeface="Bodoni MT" panose="02070603080606020203" charset="0"/>
                    <a:sym typeface="+mn-ea"/>
                  </a:rPr>
                  <a:t>where  </a:t>
                </a:r>
                <a14:m>
                  <m:oMath xmlns:m="http://schemas.openxmlformats.org/officeDocument/2006/math">
                    <m:acc>
                      <m:accPr>
                        <m:chr m:val="⃗"/>
                        <m:ctrlPr>
                          <a:rPr lang="zh-CN" altLang="zh-CN" sz="2000" i="1">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𝑘</m:t>
                            </m:r>
                          </m:sub>
                        </m:sSub>
                      </m:e>
                    </m:acc>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e>
                            </m:d>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𝑘</m:t>
                                        </m:r>
                                      </m:sub>
                                    </m:sSub>
                                  </m:e>
                                </m:d>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e>
                                    </m:d>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𝑘</m:t>
                                                </m:r>
                                              </m:sub>
                                            </m:sSub>
                                          </m:e>
                                        </m:d>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e>
                                            </m:d>
                                          </m:e>
                                        </m:func>
                                      </m:e>
                                    </m:func>
                                  </m:e>
                                </m:func>
                              </m:e>
                            </m:func>
                          </m:e>
                        </m:func>
                      </m:e>
                    </m:d>
                  </m:oMath>
                </a14:m>
                <a:r>
                  <a:rPr lang="en-US" altLang="zh-CN" sz="2000" dirty="0" smtClean="0">
                    <a:solidFill>
                      <a:schemeClr val="tx1"/>
                    </a:solidFill>
                    <a:latin typeface="Bodoni MT" panose="02070603080606020203" charset="0"/>
                    <a:cs typeface="Bodoni MT" panose="02070603080606020203" charset="0"/>
                    <a:sym typeface="+mn-ea"/>
                  </a:rPr>
                  <a:t>. </a:t>
                </a:r>
                <a:r>
                  <a:rPr lang="en-US" altLang="zh-CN" sz="2000" dirty="0">
                    <a:latin typeface="Bodoni MT" panose="02070603080606020203" charset="0"/>
                    <a:cs typeface="Bodoni MT" panose="02070603080606020203" charset="0"/>
                    <a:sym typeface="+mn-ea"/>
                  </a:rPr>
                  <a:t>In this system, the downlink and uplink signal </a:t>
                </a:r>
                <a:r>
                  <a:rPr lang="en-US" altLang="zh-CN" sz="2000" dirty="0" smtClean="0">
                    <a:latin typeface="Bodoni MT" panose="02070603080606020203" charset="0"/>
                    <a:cs typeface="Bodoni MT" panose="02070603080606020203" charset="0"/>
                    <a:sym typeface="+mn-ea"/>
                  </a:rPr>
                  <a:t>transmits </a:t>
                </a:r>
                <a:r>
                  <a:rPr lang="en-US" altLang="zh-CN" sz="2000" dirty="0">
                    <a:latin typeface="Bodoni MT" panose="02070603080606020203" charset="0"/>
                    <a:cs typeface="Bodoni MT" panose="02070603080606020203" charset="0"/>
                    <a:sym typeface="+mn-ea"/>
                  </a:rPr>
                  <a:t>via different OTA probes in order to ensure signal strength. Since the target SC for both links are consistent, the SC optimization results of downlink and uplink needs to be very similar to ensure the reciprocity of the channel. Hence, for </a:t>
                </a:r>
                <a:r>
                  <a:rPr lang="en-US" altLang="zh-CN" sz="2000" dirty="0" smtClean="0">
                    <a:latin typeface="Bodoni MT" panose="02070603080606020203" charset="0"/>
                    <a:cs typeface="Bodoni MT" panose="02070603080606020203" charset="0"/>
                    <a:sym typeface="+mn-ea"/>
                  </a:rPr>
                  <a:t>calculation of uplink</a:t>
                </a:r>
                <a14:m>
                  <m:oMath xmlns:m="http://schemas.openxmlformats.org/officeDocument/2006/math">
                    <m:sSub>
                      <m:sSubPr>
                        <m:ctrlPr>
                          <a:rPr lang="en-US" altLang="zh-CN" sz="2000" i="1" smtClean="0">
                            <a:latin typeface="Cambria Math" panose="02040503050406030204" pitchFamily="18" charset="0"/>
                            <a:sym typeface="+mn-ea"/>
                          </a:rPr>
                        </m:ctrlPr>
                      </m:sSubPr>
                      <m:e>
                        <m:r>
                          <a:rPr lang="en-US" altLang="zh-CN" sz="2000" b="0" i="1" smtClean="0">
                            <a:latin typeface="Cambria Math" panose="02040503050406030204" pitchFamily="18" charset="0"/>
                            <a:sym typeface="+mn-ea"/>
                          </a:rPr>
                          <m:t> </m:t>
                        </m:r>
                        <m:r>
                          <a:rPr lang="zh-CN" altLang="en-US" sz="2000" i="1" smtClean="0">
                            <a:latin typeface="Cambria Math" panose="02040503050406030204" pitchFamily="18" charset="0"/>
                            <a:sym typeface="+mn-ea"/>
                          </a:rPr>
                          <m:t>𝜔</m:t>
                        </m:r>
                      </m:e>
                      <m:sub>
                        <m:r>
                          <a:rPr lang="en-US" altLang="zh-CN" sz="2000" b="0" i="1" smtClean="0">
                            <a:latin typeface="Cambria Math" panose="02040503050406030204" pitchFamily="18" charset="0"/>
                            <a:sym typeface="+mn-ea"/>
                          </a:rPr>
                          <m:t>𝑘</m:t>
                        </m:r>
                        <m:r>
                          <a:rPr lang="en-US" altLang="zh-CN" sz="2000" b="0" i="1" smtClean="0">
                            <a:latin typeface="Cambria Math" panose="02040503050406030204" pitchFamily="18" charset="0"/>
                            <a:sym typeface="+mn-ea"/>
                          </a:rPr>
                          <m:t>′</m:t>
                        </m:r>
                      </m:sub>
                    </m:sSub>
                  </m:oMath>
                </a14:m>
                <a:r>
                  <a:rPr lang="en-US" altLang="zh-CN" sz="2000" dirty="0" smtClean="0">
                    <a:latin typeface="Bodoni MT" panose="02070603080606020203" charset="0"/>
                    <a:cs typeface="Bodoni MT" panose="02070603080606020203" charset="0"/>
                    <a:sym typeface="+mn-ea"/>
                  </a:rPr>
                  <a:t>,</a:t>
                </a:r>
                <a14:m>
                  <m:oMath xmlns:m="http://schemas.openxmlformats.org/officeDocument/2006/math">
                    <m:acc>
                      <m:accPr>
                        <m:chr m:val="⃗"/>
                        <m:ctrlPr>
                          <a:rPr lang="en-US" altLang="zh-CN" sz="2000" i="1" dirty="0" smtClean="0">
                            <a:latin typeface="Cambria Math" panose="02040503050406030204" pitchFamily="18" charset="0"/>
                            <a:sym typeface="+mn-ea"/>
                          </a:rPr>
                        </m:ctrlPr>
                      </m:accPr>
                      <m:e>
                        <m:sSub>
                          <m:sSubPr>
                            <m:ctrlPr>
                              <a:rPr lang="en-US" altLang="zh-CN" sz="2000" i="1" dirty="0" smtClean="0">
                                <a:latin typeface="Cambria Math" panose="02040503050406030204" pitchFamily="18" charset="0"/>
                                <a:sym typeface="+mn-ea"/>
                              </a:rPr>
                            </m:ctrlPr>
                          </m:sSubPr>
                          <m:e>
                            <m:r>
                              <a:rPr lang="en-US" altLang="zh-CN" sz="2000" b="0" i="1" dirty="0" smtClean="0">
                                <a:latin typeface="Cambria Math" panose="02040503050406030204" pitchFamily="18" charset="0"/>
                                <a:sym typeface="+mn-ea"/>
                              </a:rPr>
                              <m:t>𝑟</m:t>
                            </m:r>
                          </m:e>
                          <m:sub>
                            <m:r>
                              <a:rPr lang="en-US" altLang="zh-CN" sz="2000" b="0" i="1" dirty="0" smtClean="0">
                                <a:latin typeface="Cambria Math" panose="02040503050406030204" pitchFamily="18" charset="0"/>
                                <a:sym typeface="+mn-ea"/>
                              </a:rPr>
                              <m:t>𝑘</m:t>
                            </m:r>
                          </m:sub>
                        </m:sSub>
                      </m:e>
                    </m:acc>
                  </m:oMath>
                </a14:m>
                <a:r>
                  <a:rPr lang="en-US" altLang="zh-CN" sz="2000" dirty="0" smtClean="0">
                    <a:latin typeface="Bodoni MT" panose="02070603080606020203" charset="0"/>
                    <a:cs typeface="Bodoni MT" panose="02070603080606020203" charset="0"/>
                    <a:sym typeface="+mn-ea"/>
                  </a:rPr>
                  <a:t> is </a:t>
                </a:r>
                <a:r>
                  <a:rPr lang="en-US" altLang="zh-CN" sz="2000" dirty="0" smtClean="0">
                    <a:solidFill>
                      <a:schemeClr val="tx1"/>
                    </a:solidFill>
                    <a:latin typeface="Bodoni MT" panose="02070603080606020203" charset="0"/>
                    <a:cs typeface="Bodoni MT" panose="02070603080606020203" charset="0"/>
                    <a:sym typeface="+mn-ea"/>
                  </a:rPr>
                  <a:t>replaced by </a:t>
                </a:r>
                <a14:m>
                  <m:oMath xmlns:m="http://schemas.openxmlformats.org/officeDocument/2006/math">
                    <m:acc>
                      <m:accPr>
                        <m:chr m:val="⃗"/>
                        <m:ctrlPr>
                          <a:rPr lang="zh-CN" altLang="zh-CN" sz="2000" i="1">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𝑟</m:t>
                            </m:r>
                          </m:e>
                          <m:sub>
                            <m:r>
                              <a:rPr lang="en-US" altLang="zh-CN" sz="2000" i="1">
                                <a:latin typeface="Cambria Math" panose="02040503050406030204" pitchFamily="18" charset="0"/>
                              </a:rPr>
                              <m:t>𝑘</m:t>
                            </m:r>
                            <m:r>
                              <a:rPr lang="en-US" altLang="zh-CN" sz="2000" i="1">
                                <a:latin typeface="Cambria Math" panose="02040503050406030204" pitchFamily="18" charset="0"/>
                              </a:rPr>
                              <m:t>′</m:t>
                            </m:r>
                          </m:sub>
                        </m:sSub>
                      </m:e>
                    </m:acc>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r>
                                  <a:rPr lang="en-US" altLang="zh-CN" sz="2000" i="1">
                                    <a:latin typeface="Cambria Math" panose="02040503050406030204" pitchFamily="18" charset="0"/>
                                  </a:rPr>
                                  <m:t>𝜃</m:t>
                                </m:r>
                                <m:r>
                                  <a:rPr lang="en-US" altLang="zh-CN" sz="2000" i="1">
                                    <a:latin typeface="Cambria Math" panose="02040503050406030204" pitchFamily="18" charset="0"/>
                                  </a:rPr>
                                  <m:t>′</m:t>
                                </m:r>
                              </m:e>
                            </m:d>
                          </m:e>
                        </m:func>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r>
                                  <a:rPr lang="en-US" altLang="zh-CN" sz="2000" i="1">
                                    <a:latin typeface="Cambria Math" panose="02040503050406030204" pitchFamily="18" charset="0"/>
                                  </a:rPr>
                                  <m:t>𝜑</m:t>
                                </m:r>
                                <m:r>
                                  <a:rPr lang="en-US" altLang="zh-CN" sz="2000" i="1">
                                    <a:latin typeface="Cambria Math" panose="02040503050406030204" pitchFamily="18" charset="0"/>
                                  </a:rPr>
                                  <m:t>′</m:t>
                                </m:r>
                              </m:e>
                            </m:d>
                          </m:e>
                        </m:func>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r>
                                  <a:rPr lang="en-US" altLang="zh-CN" sz="2000" i="1">
                                    <a:latin typeface="Cambria Math" panose="02040503050406030204" pitchFamily="18" charset="0"/>
                                  </a:rPr>
                                  <m:t>𝜃</m:t>
                                </m:r>
                                <m:r>
                                  <a:rPr lang="en-US" altLang="zh-CN" sz="2000" i="1">
                                    <a:latin typeface="Cambria Math" panose="02040503050406030204" pitchFamily="18" charset="0"/>
                                  </a:rPr>
                                  <m:t>′</m:t>
                                </m:r>
                              </m:e>
                            </m:d>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sin</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𝜑</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r>
                                      <a:rPr lang="en-US" altLang="zh-CN" sz="2000" i="1">
                                        <a:latin typeface="Cambria Math" panose="02040503050406030204" pitchFamily="18" charset="0"/>
                                      </a:rPr>
                                      <m:t>𝜑</m:t>
                                    </m:r>
                                    <m:r>
                                      <a:rPr lang="en-US" altLang="zh-CN" sz="2000" i="1">
                                        <a:latin typeface="Cambria Math" panose="02040503050406030204" pitchFamily="18" charset="0"/>
                                      </a:rPr>
                                      <m:t>′</m:t>
                                    </m:r>
                                  </m:e>
                                </m:d>
                                <m:r>
                                  <a:rPr lang="en-US" altLang="zh-CN" sz="2000" i="1">
                                    <a:latin typeface="Cambria Math" panose="02040503050406030204" pitchFamily="18" charset="0"/>
                                  </a:rPr>
                                  <m:t>,</m:t>
                                </m:r>
                                <m:func>
                                  <m:funcPr>
                                    <m:ctrlPr>
                                      <a:rPr lang="zh-CN" altLang="zh-CN" sz="2000" i="1">
                                        <a:latin typeface="Cambria Math" panose="02040503050406030204" pitchFamily="18" charset="0"/>
                                      </a:rPr>
                                    </m:ctrlPr>
                                  </m:funcPr>
                                  <m:fName>
                                    <m:r>
                                      <m:rPr>
                                        <m:sty m:val="p"/>
                                      </m:rPr>
                                      <a:rPr lang="en-US" altLang="zh-CN" sz="2000">
                                        <a:latin typeface="Cambria Math" panose="02040503050406030204" pitchFamily="18" charset="0"/>
                                      </a:rPr>
                                      <m:t>cos</m:t>
                                    </m:r>
                                  </m:fName>
                                  <m:e>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𝜃</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r>
                                          <a:rPr lang="en-US" altLang="zh-CN" sz="2000" i="1">
                                            <a:latin typeface="Cambria Math" panose="02040503050406030204" pitchFamily="18" charset="0"/>
                                          </a:rPr>
                                          <m:t>𝜃</m:t>
                                        </m:r>
                                        <m:r>
                                          <a:rPr lang="en-US" altLang="zh-CN" sz="2000" i="1">
                                            <a:latin typeface="Cambria Math" panose="02040503050406030204" pitchFamily="18" charset="0"/>
                                          </a:rPr>
                                          <m:t>′</m:t>
                                        </m:r>
                                      </m:e>
                                    </m:d>
                                  </m:e>
                                </m:func>
                              </m:e>
                            </m:func>
                          </m:e>
                        </m:func>
                      </m:e>
                    </m:d>
                  </m:oMath>
                </a14:m>
                <a:r>
                  <a:rPr lang="en-US" altLang="zh-CN" sz="2000" dirty="0" smtClean="0">
                    <a:solidFill>
                      <a:schemeClr val="tx1"/>
                    </a:solidFill>
                    <a:latin typeface="Bodoni MT" panose="02070603080606020203" charset="0"/>
                    <a:cs typeface="Bodoni MT" panose="02070603080606020203" charset="0"/>
                    <a:sym typeface="+mn-ea"/>
                  </a:rPr>
                  <a:t>, </a:t>
                </a:r>
                <a14:m>
                  <m:oMath xmlns:m="http://schemas.openxmlformats.org/officeDocument/2006/math">
                    <m:r>
                      <a:rPr lang="zh-CN" altLang="en-US" sz="2000" i="1" smtClean="0">
                        <a:solidFill>
                          <a:schemeClr val="tx1"/>
                        </a:solidFill>
                        <a:latin typeface="Cambria Math" panose="02040503050406030204" pitchFamily="18" charset="0"/>
                        <a:cs typeface="Bodoni MT" panose="02070603080606020203" charset="0"/>
                        <a:sym typeface="+mn-ea"/>
                      </a:rPr>
                      <m:t>𝜃</m:t>
                    </m:r>
                    <m:r>
                      <a:rPr lang="en-US" altLang="zh-CN" sz="2000" b="0" i="1" smtClean="0">
                        <a:solidFill>
                          <a:schemeClr val="tx1"/>
                        </a:solidFill>
                        <a:latin typeface="Cambria Math" panose="02040503050406030204" pitchFamily="18" charset="0"/>
                        <a:cs typeface="Bodoni MT" panose="02070603080606020203" charset="0"/>
                        <a:sym typeface="+mn-ea"/>
                      </a:rPr>
                      <m:t>′</m:t>
                    </m:r>
                  </m:oMath>
                </a14:m>
                <a:r>
                  <a:rPr lang="en-US" altLang="zh-CN" sz="2000" dirty="0" smtClean="0">
                    <a:solidFill>
                      <a:schemeClr val="tx1"/>
                    </a:solidFill>
                    <a:latin typeface="Bodoni MT" panose="02070603080606020203" charset="0"/>
                    <a:cs typeface="Bodoni MT" panose="02070603080606020203" charset="0"/>
                    <a:sym typeface="+mn-ea"/>
                  </a:rPr>
                  <a:t>and </a:t>
                </a:r>
                <a14:m>
                  <m:oMath xmlns:m="http://schemas.openxmlformats.org/officeDocument/2006/math">
                    <m:r>
                      <a:rPr lang="zh-CN" altLang="en-US" sz="2000" i="1" smtClean="0">
                        <a:solidFill>
                          <a:schemeClr val="tx1"/>
                        </a:solidFill>
                        <a:latin typeface="Cambria Math" panose="02040503050406030204" pitchFamily="18" charset="0"/>
                        <a:cs typeface="Bodoni MT" panose="02070603080606020203" charset="0"/>
                        <a:sym typeface="+mn-ea"/>
                      </a:rPr>
                      <m:t>𝜑</m:t>
                    </m:r>
                    <m:r>
                      <a:rPr lang="en-US" altLang="zh-CN" sz="2000" b="0" i="1" smtClean="0">
                        <a:solidFill>
                          <a:schemeClr val="tx1"/>
                        </a:solidFill>
                        <a:latin typeface="Cambria Math" panose="02040503050406030204" pitchFamily="18" charset="0"/>
                        <a:cs typeface="Bodoni MT" panose="02070603080606020203" charset="0"/>
                        <a:sym typeface="+mn-ea"/>
                      </a:rPr>
                      <m:t>′</m:t>
                    </m:r>
                  </m:oMath>
                </a14:m>
                <a:r>
                  <a:rPr lang="en-US" altLang="zh-CN" sz="2000" dirty="0" smtClean="0">
                    <a:latin typeface="Bodoni MT" panose="02070603080606020203" charset="0"/>
                    <a:cs typeface="Bodoni MT" panose="02070603080606020203" charset="0"/>
                    <a:sym typeface="+mn-ea"/>
                  </a:rPr>
                  <a:t>are the angle </a:t>
                </a:r>
                <a:r>
                  <a:rPr lang="en-US" altLang="zh-CN" sz="2000" dirty="0">
                    <a:latin typeface="Bodoni MT" panose="02070603080606020203" charset="0"/>
                    <a:cs typeface="Bodoni MT" panose="02070603080606020203" charset="0"/>
                    <a:sym typeface="+mn-ea"/>
                  </a:rPr>
                  <a:t>difference between uplink and downlink.</a:t>
                </a:r>
              </a:p>
            </p:txBody>
          </p:sp>
        </mc:Choice>
        <mc:Fallback xmlns="">
          <p:sp>
            <p:nvSpPr>
              <p:cNvPr id="30" name="文本框 29"/>
              <p:cNvSpPr txBox="1">
                <a:spLocks noRot="1" noChangeAspect="1" noMove="1" noResize="1" noEditPoints="1" noAdjustHandles="1" noChangeArrowheads="1" noChangeShapeType="1" noTextEdit="1"/>
              </p:cNvSpPr>
              <p:nvPr/>
            </p:nvSpPr>
            <p:spPr>
              <a:xfrm>
                <a:off x="10341610" y="14373225"/>
                <a:ext cx="9331960" cy="2407775"/>
              </a:xfrm>
              <a:prstGeom prst="rect">
                <a:avLst/>
              </a:prstGeom>
              <a:blipFill rotWithShape="0">
                <a:blip r:embed="rId8"/>
                <a:stretch>
                  <a:fillRect l="-3005" t="-253" r="-2025" b="-28101"/>
                </a:stretch>
              </a:blipFill>
            </p:spPr>
            <p:txBody>
              <a:bodyPr/>
              <a:lstStyle/>
              <a:p>
                <a:r>
                  <a:rPr lang="zh-CN" altLang="en-US">
                    <a:noFill/>
                  </a:rPr>
                  <a:t> </a:t>
                </a:r>
              </a:p>
            </p:txBody>
          </p:sp>
        </mc:Fallback>
      </mc:AlternateContent>
      <p:sp>
        <p:nvSpPr>
          <p:cNvPr id="31" name="文本框 30"/>
          <p:cNvSpPr txBox="1"/>
          <p:nvPr/>
        </p:nvSpPr>
        <p:spPr>
          <a:xfrm>
            <a:off x="10379710" y="17956530"/>
            <a:ext cx="9332595" cy="2553335"/>
          </a:xfrm>
          <a:prstGeom prst="rect">
            <a:avLst/>
          </a:prstGeom>
          <a:noFill/>
        </p:spPr>
        <p:txBody>
          <a:bodyPr wrap="square" rtlCol="0" anchor="t">
            <a:spAutoFit/>
          </a:bodyPr>
          <a:lstStyle/>
          <a:p>
            <a:pPr algn="ctr">
              <a:buClrTx/>
              <a:buSzTx/>
              <a:buFontTx/>
            </a:pPr>
            <a:r>
              <a:rPr lang="en-US" altLang="zh-CN" sz="2000" dirty="0">
                <a:latin typeface="Bodoni MT" panose="02070603080606020203" charset="0"/>
                <a:cs typeface="Bodoni MT" panose="02070603080606020203" charset="0"/>
                <a:sym typeface="+mn-ea"/>
              </a:rPr>
              <a:t>III. TEST MODEL</a:t>
            </a:r>
          </a:p>
          <a:p>
            <a:pPr>
              <a:buClrTx/>
              <a:buSzTx/>
              <a:buFontTx/>
            </a:pPr>
            <a:r>
              <a:rPr lang="en-US" altLang="zh-CN" sz="2000" i="1" dirty="0">
                <a:latin typeface="Bodoni MT" panose="02070603080606020203" charset="0"/>
                <a:cs typeface="Bodoni MT" panose="02070603080606020203" charset="0"/>
                <a:sym typeface="+mn-ea"/>
              </a:rPr>
              <a:t>A. Channel model</a:t>
            </a:r>
            <a:endParaRPr lang="en-US" altLang="zh-CN" sz="2000" dirty="0">
              <a:latin typeface="Bodoni MT" panose="02070603080606020203" charset="0"/>
              <a:cs typeface="Bodoni MT" panose="02070603080606020203" charset="0"/>
              <a:sym typeface="+mn-ea"/>
            </a:endParaRPr>
          </a:p>
          <a:p>
            <a:pPr>
              <a:buClrTx/>
              <a:buSzTx/>
              <a:buFontTx/>
            </a:pPr>
            <a:r>
              <a:rPr lang="en-US" altLang="zh-CN" sz="2000" dirty="0">
                <a:latin typeface="Bodoni MT" panose="02070603080606020203" charset="0"/>
                <a:cs typeface="Bodoni MT" panose="02070603080606020203" charset="0"/>
                <a:sym typeface="+mn-ea"/>
              </a:rPr>
              <a:t>  Channel modelling for this system is based on the CDL channel defined in [6]. However, the number of clusters in these models are large and the angles are widely distributed. In order to reduce the computational complexity, it is necessary to simplify the channel model according to the hardware capability and the real scene. According to the clusters filter principles provided in [8], the CDL-C model can be simplified to eight clusters in four directions.</a:t>
            </a:r>
          </a:p>
        </p:txBody>
      </p:sp>
      <p:sp>
        <p:nvSpPr>
          <p:cNvPr id="32" name="文本框 31"/>
          <p:cNvSpPr txBox="1"/>
          <p:nvPr/>
        </p:nvSpPr>
        <p:spPr>
          <a:xfrm>
            <a:off x="10379710" y="20684490"/>
            <a:ext cx="9332595" cy="5631180"/>
          </a:xfrm>
          <a:prstGeom prst="rect">
            <a:avLst/>
          </a:prstGeom>
          <a:noFill/>
        </p:spPr>
        <p:txBody>
          <a:bodyPr wrap="square" rtlCol="0" anchor="t">
            <a:spAutoFit/>
          </a:bodyPr>
          <a:lstStyle/>
          <a:p>
            <a:pPr>
              <a:buClrTx/>
              <a:buSzTx/>
              <a:buFontTx/>
            </a:pPr>
            <a:r>
              <a:rPr lang="en-US" altLang="zh-CN" sz="2000" i="1" dirty="0">
                <a:latin typeface="Bodoni MT" panose="02070603080606020203" charset="0"/>
                <a:cs typeface="Bodoni MT" panose="02070603080606020203" charset="0"/>
                <a:sym typeface="+mn-ea"/>
              </a:rPr>
              <a:t>B. Test system</a:t>
            </a:r>
          </a:p>
          <a:p>
            <a:pPr>
              <a:buClrTx/>
              <a:buSzTx/>
              <a:buFontTx/>
            </a:pPr>
            <a:r>
              <a:rPr lang="en-US" altLang="zh-CN" sz="2000" dirty="0">
                <a:latin typeface="Bodoni MT" panose="02070603080606020203" charset="0"/>
                <a:cs typeface="Bodoni MT" panose="02070603080606020203" charset="0"/>
                <a:sym typeface="+mn-ea"/>
              </a:rPr>
              <a:t> The test system solution constructed in this paper is shown in Fig.2. On the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side, the phase modulation network is connected, simulating the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beam selection process. On the UE side, the anechoic chamber </a:t>
            </a:r>
            <a:r>
              <a:rPr lang="en-US" altLang="zh-CN" sz="2000" dirty="0" err="1">
                <a:latin typeface="Bodoni MT" panose="02070603080606020203" charset="0"/>
                <a:cs typeface="Bodoni MT" panose="02070603080606020203" charset="0"/>
                <a:sym typeface="+mn-ea"/>
              </a:rPr>
              <a:t>adoptes</a:t>
            </a:r>
            <a:r>
              <a:rPr lang="en-US" altLang="zh-CN" sz="2000" dirty="0">
                <a:latin typeface="Bodoni MT" panose="02070603080606020203" charset="0"/>
                <a:cs typeface="Bodoni MT" panose="02070603080606020203" charset="0"/>
                <a:sym typeface="+mn-ea"/>
              </a:rPr>
              <a:t> a 3D structure. Eight, sixteen, and eight pairs of dual polarization probes are evenly distributed in the upper ring, middle ring, and lower ring, respectively. The probes are divided into two groups according to their location distribution. The downlink and uplink communicate through different links. One group (blue probes in Fig. 2) is responsible for the downlink, where the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signal reaches the center of the anechoic chamber after being amplified by the power amplifier. The other group(yellow probes in Fig. 2) is responsible for the uplink, where the UE signal returns to the channel emulator through the </a:t>
            </a:r>
            <a:r>
              <a:rPr lang="en-US" altLang="zh-CN" sz="2000" dirty="0" err="1" smtClean="0">
                <a:latin typeface="Bodoni MT" panose="02070603080606020203" charset="0"/>
                <a:cs typeface="Bodoni MT" panose="02070603080606020203" charset="0"/>
                <a:sym typeface="+mn-ea"/>
              </a:rPr>
              <a:t>lownoise</a:t>
            </a:r>
            <a:r>
              <a:rPr lang="en-US" altLang="zh-CN" sz="2000" dirty="0" smtClean="0">
                <a:latin typeface="Bodoni MT" panose="02070603080606020203" charset="0"/>
                <a:cs typeface="Bodoni MT" panose="02070603080606020203" charset="0"/>
                <a:sym typeface="+mn-ea"/>
              </a:rPr>
              <a:t> </a:t>
            </a:r>
            <a:r>
              <a:rPr lang="en-US" altLang="zh-CN" sz="2000" dirty="0">
                <a:latin typeface="Bodoni MT" panose="02070603080606020203" charset="0"/>
                <a:cs typeface="Bodoni MT" panose="02070603080606020203" charset="0"/>
                <a:sym typeface="+mn-ea"/>
              </a:rPr>
              <a:t>amplifier. This method ensures the reciprocity of both links, while enabling a strong received signal power level of the UE in the MPAC.</a:t>
            </a:r>
          </a:p>
          <a:p>
            <a:pPr>
              <a:buClrTx/>
              <a:buSzTx/>
              <a:buFontTx/>
            </a:pPr>
            <a:r>
              <a:rPr lang="en-US" altLang="zh-CN" sz="2000" dirty="0">
                <a:latin typeface="Bodoni MT" panose="02070603080606020203" charset="0"/>
                <a:cs typeface="Bodoni MT" panose="02070603080606020203" charset="0"/>
                <a:sym typeface="+mn-ea"/>
              </a:rPr>
              <a:t>  For the structure of the system, the horizontal probe ring follows 3GPP solution. Regarding the elevation angle of the 3D OTA probe ring, this system uses upper and lower probe rings with an evaluation angle of ±22.5◦ to the middle ring. The simulation results in the </a:t>
            </a:r>
            <a:r>
              <a:rPr lang="en-US" altLang="zh-CN" sz="2000" dirty="0" err="1">
                <a:latin typeface="Bodoni MT" panose="02070603080606020203" charset="0"/>
                <a:cs typeface="Bodoni MT" panose="02070603080606020203" charset="0"/>
                <a:sym typeface="+mn-ea"/>
              </a:rPr>
              <a:t>Table.II</a:t>
            </a:r>
            <a:r>
              <a:rPr lang="en-US" altLang="zh-CN" sz="2000" dirty="0">
                <a:latin typeface="Bodoni MT" panose="02070603080606020203" charset="0"/>
                <a:cs typeface="Bodoni MT" panose="02070603080606020203" charset="0"/>
                <a:sym typeface="+mn-ea"/>
              </a:rPr>
              <a:t> below show that when the elevation angle of the upper and lower probe rings</a:t>
            </a:r>
          </a:p>
        </p:txBody>
      </p:sp>
      <p:sp>
        <p:nvSpPr>
          <p:cNvPr id="33" name="文本框 32"/>
          <p:cNvSpPr txBox="1"/>
          <p:nvPr/>
        </p:nvSpPr>
        <p:spPr>
          <a:xfrm>
            <a:off x="11403965" y="26400125"/>
            <a:ext cx="7282815" cy="521970"/>
          </a:xfrm>
          <a:prstGeom prst="rect">
            <a:avLst/>
          </a:prstGeom>
          <a:noFill/>
        </p:spPr>
        <p:txBody>
          <a:bodyPr wrap="square" rtlCol="0" anchor="t">
            <a:spAutoFit/>
          </a:bodyPr>
          <a:lstStyle/>
          <a:p>
            <a:pPr algn="ctr">
              <a:buClrTx/>
              <a:buSzTx/>
              <a:buFontTx/>
            </a:pPr>
            <a:r>
              <a:rPr lang="en-US" altLang="zh-CN" sz="1400" dirty="0">
                <a:latin typeface="Bodoni MT" panose="02070603080606020203" charset="0"/>
                <a:cs typeface="Bodoni MT" panose="02070603080606020203" charset="0"/>
                <a:sym typeface="+mn-ea"/>
              </a:rPr>
              <a:t>TABLE I</a:t>
            </a:r>
          </a:p>
          <a:p>
            <a:pPr algn="ctr">
              <a:buClrTx/>
              <a:buSzTx/>
              <a:buFontTx/>
            </a:pPr>
            <a:r>
              <a:rPr lang="en-US" altLang="zh-CN" sz="1400" dirty="0">
                <a:latin typeface="Bodoni MT" panose="02070603080606020203" charset="0"/>
                <a:cs typeface="Bodoni MT" panose="02070603080606020203" charset="0"/>
                <a:sym typeface="+mn-ea"/>
              </a:rPr>
              <a:t>CHANNEL MODEL PARAMETERS FOR CDL-C CHANNEL</a:t>
            </a:r>
          </a:p>
        </p:txBody>
      </p:sp>
      <p:pic>
        <p:nvPicPr>
          <p:cNvPr id="34" name="图片 33"/>
          <p:cNvPicPr>
            <a:picLocks noChangeAspect="1"/>
          </p:cNvPicPr>
          <p:nvPr/>
        </p:nvPicPr>
        <p:blipFill>
          <a:blip r:embed="rId9"/>
          <a:stretch>
            <a:fillRect/>
          </a:stretch>
        </p:blipFill>
        <p:spPr>
          <a:xfrm>
            <a:off x="11404283" y="26947495"/>
            <a:ext cx="7282180" cy="3352165"/>
          </a:xfrm>
          <a:prstGeom prst="rect">
            <a:avLst/>
          </a:prstGeom>
        </p:spPr>
      </p:pic>
      <p:sp>
        <p:nvSpPr>
          <p:cNvPr id="35" name="文本框 34"/>
          <p:cNvSpPr txBox="1"/>
          <p:nvPr/>
        </p:nvSpPr>
        <p:spPr>
          <a:xfrm>
            <a:off x="11244263" y="30387290"/>
            <a:ext cx="7623175" cy="521970"/>
          </a:xfrm>
          <a:prstGeom prst="rect">
            <a:avLst/>
          </a:prstGeom>
          <a:noFill/>
        </p:spPr>
        <p:txBody>
          <a:bodyPr wrap="square" rtlCol="0" anchor="t">
            <a:spAutoFit/>
          </a:bodyPr>
          <a:lstStyle/>
          <a:p>
            <a:pPr algn="ctr">
              <a:buClrTx/>
              <a:buSzTx/>
              <a:buFontTx/>
            </a:pPr>
            <a:r>
              <a:rPr lang="en-US" altLang="zh-CN" sz="1400">
                <a:latin typeface="Bodoni MT" panose="02070603080606020203" charset="0"/>
                <a:cs typeface="Bodoni MT" panose="02070603080606020203" charset="0"/>
                <a:sym typeface="+mn-ea"/>
              </a:rPr>
              <a:t>TABLE II</a:t>
            </a:r>
          </a:p>
          <a:p>
            <a:pPr algn="ctr">
              <a:buClrTx/>
              <a:buSzTx/>
              <a:buFontTx/>
            </a:pPr>
            <a:r>
              <a:rPr lang="en-US" altLang="zh-CN" sz="1400">
                <a:latin typeface="Bodoni MT" panose="02070603080606020203" charset="0"/>
                <a:cs typeface="Bodoni MT" panose="02070603080606020203" charset="0"/>
                <a:sym typeface="+mn-ea"/>
              </a:rPr>
              <a:t>CHANNEL CAPACITY COMPARISON FOR DIFFERENT ELEVATION ANGLES</a:t>
            </a:r>
          </a:p>
        </p:txBody>
      </p:sp>
      <p:pic>
        <p:nvPicPr>
          <p:cNvPr id="36" name="图片 35"/>
          <p:cNvPicPr>
            <a:picLocks noChangeAspect="1"/>
          </p:cNvPicPr>
          <p:nvPr/>
        </p:nvPicPr>
        <p:blipFill>
          <a:blip r:embed="rId10"/>
          <a:stretch>
            <a:fillRect/>
          </a:stretch>
        </p:blipFill>
        <p:spPr>
          <a:xfrm>
            <a:off x="11871960" y="31106110"/>
            <a:ext cx="6367780" cy="3106420"/>
          </a:xfrm>
          <a:prstGeom prst="rect">
            <a:avLst/>
          </a:prstGeom>
        </p:spPr>
      </p:pic>
      <p:sp>
        <p:nvSpPr>
          <p:cNvPr id="37" name="文本框 36"/>
          <p:cNvSpPr txBox="1"/>
          <p:nvPr/>
        </p:nvSpPr>
        <p:spPr>
          <a:xfrm>
            <a:off x="10380345" y="34454465"/>
            <a:ext cx="9331325" cy="3169285"/>
          </a:xfrm>
          <a:prstGeom prst="rect">
            <a:avLst/>
          </a:prstGeom>
          <a:noFill/>
        </p:spPr>
        <p:txBody>
          <a:bodyPr wrap="square" rtlCol="0" anchor="t">
            <a:spAutoFit/>
          </a:bodyPr>
          <a:lstStyle/>
          <a:p>
            <a:pPr>
              <a:buClrTx/>
              <a:buSzTx/>
              <a:buFontTx/>
            </a:pPr>
            <a:r>
              <a:rPr lang="en-US" altLang="zh-CN" sz="2000" dirty="0">
                <a:latin typeface="Bodoni MT" panose="02070603080606020203" charset="0"/>
                <a:cs typeface="Bodoni MT" panose="02070603080606020203" charset="0"/>
                <a:sym typeface="+mn-ea"/>
              </a:rPr>
              <a:t>is located near this angle, the channel capacity can reach maximum value. Besides, the uplink and downlink probe rings are interleaved in turn, which can better fit the uplink and downlink channels.</a:t>
            </a:r>
          </a:p>
          <a:p>
            <a:pPr>
              <a:buClrTx/>
              <a:buSzTx/>
              <a:buFontTx/>
            </a:pPr>
            <a:r>
              <a:rPr lang="en-US" altLang="zh-CN" sz="2000" dirty="0">
                <a:latin typeface="Bodoni MT" panose="02070603080606020203" charset="0"/>
                <a:cs typeface="Bodoni MT" panose="02070603080606020203" charset="0"/>
                <a:sym typeface="+mn-ea"/>
              </a:rPr>
              <a:t>  By the amplitude and phase adjustment function of the phase modulation network, the 64 ports of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can be simplified to 16 ports. Even considering the structure of the 3D probe ring applied in the anechoic chamber, the entire link is still restricted within 16×32 for single </a:t>
            </a:r>
            <a:r>
              <a:rPr lang="en-US" altLang="zh-CN" sz="2000" dirty="0" err="1">
                <a:latin typeface="Bodoni MT" panose="02070603080606020203" charset="0"/>
                <a:cs typeface="Bodoni MT" panose="02070603080606020203" charset="0"/>
                <a:sym typeface="+mn-ea"/>
              </a:rPr>
              <a:t>link.In</a:t>
            </a:r>
            <a:r>
              <a:rPr lang="en-US" altLang="zh-CN" sz="2000" dirty="0">
                <a:latin typeface="Bodoni MT" panose="02070603080606020203" charset="0"/>
                <a:cs typeface="Bodoni MT" panose="02070603080606020203" charset="0"/>
                <a:sym typeface="+mn-ea"/>
              </a:rPr>
              <a:t> practical, the elevation arrival angle of the signal rarely reaches beneath the UE. So the OTA probe ring can only choose the upper ring and the middle ring, reducing the links to 16 × 24. Compared with the original 64 × 32 channel requirement, the hardware cost is greatly saved.</a:t>
            </a:r>
          </a:p>
        </p:txBody>
      </p:sp>
      <p:sp>
        <p:nvSpPr>
          <p:cNvPr id="38" name="矩形 37"/>
          <p:cNvSpPr/>
          <p:nvPr/>
        </p:nvSpPr>
        <p:spPr>
          <a:xfrm>
            <a:off x="426720" y="28493085"/>
            <a:ext cx="9373235" cy="1374711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0379710" y="37682805"/>
            <a:ext cx="9255760" cy="3477875"/>
          </a:xfrm>
          <a:prstGeom prst="rect">
            <a:avLst/>
          </a:prstGeom>
          <a:noFill/>
        </p:spPr>
        <p:txBody>
          <a:bodyPr wrap="square" rtlCol="0" anchor="t">
            <a:spAutoFit/>
          </a:bodyPr>
          <a:lstStyle/>
          <a:p>
            <a:pPr>
              <a:buClrTx/>
              <a:buSzTx/>
              <a:buFontTx/>
            </a:pPr>
            <a:r>
              <a:rPr lang="en-US" altLang="zh-CN" sz="2000" dirty="0">
                <a:latin typeface="Bodoni MT" panose="02070603080606020203" charset="0"/>
                <a:cs typeface="Bodoni MT" panose="02070603080606020203" charset="0"/>
                <a:sym typeface="+mn-ea"/>
              </a:rPr>
              <a:t>  In general, compared with previous MIMO OTA test </a:t>
            </a:r>
            <a:r>
              <a:rPr lang="en-US" altLang="zh-CN" sz="2000" dirty="0" err="1">
                <a:latin typeface="Bodoni MT" panose="02070603080606020203" charset="0"/>
                <a:cs typeface="Bodoni MT" panose="02070603080606020203" charset="0"/>
                <a:sym typeface="+mn-ea"/>
              </a:rPr>
              <a:t>system,this</a:t>
            </a:r>
            <a:r>
              <a:rPr lang="en-US" altLang="zh-CN" sz="2000" dirty="0">
                <a:latin typeface="Bodoni MT" panose="02070603080606020203" charset="0"/>
                <a:cs typeface="Bodoni MT" panose="02070603080606020203" charset="0"/>
                <a:sym typeface="+mn-ea"/>
              </a:rPr>
              <a:t> system has the following advantages:</a:t>
            </a:r>
          </a:p>
          <a:p>
            <a:pPr>
              <a:buClrTx/>
              <a:buSzTx/>
              <a:buFontTx/>
            </a:pPr>
            <a:r>
              <a:rPr lang="en-US" altLang="zh-CN" sz="2000" dirty="0" smtClean="0">
                <a:latin typeface="Bodoni MT" panose="02070603080606020203" charset="0"/>
                <a:cs typeface="Bodoni MT" panose="02070603080606020203" charset="0"/>
                <a:sym typeface="+mn-ea"/>
              </a:rPr>
              <a:t>1) 5G AAU is connected to the phase modulation network, so all the </a:t>
            </a:r>
            <a:r>
              <a:rPr lang="en-US" altLang="zh-CN" sz="2000" dirty="0" err="1" smtClean="0">
                <a:latin typeface="Bodoni MT" panose="02070603080606020203" charset="0"/>
                <a:cs typeface="Bodoni MT" panose="02070603080606020203" charset="0"/>
                <a:sym typeface="+mn-ea"/>
              </a:rPr>
              <a:t>gNB</a:t>
            </a:r>
            <a:r>
              <a:rPr lang="en-US" altLang="zh-CN" sz="2000" dirty="0" smtClean="0">
                <a:latin typeface="Bodoni MT" panose="02070603080606020203" charset="0"/>
                <a:cs typeface="Bodoni MT" panose="02070603080606020203" charset="0"/>
                <a:sym typeface="+mn-ea"/>
              </a:rPr>
              <a:t> RF                               </a:t>
            </a:r>
          </a:p>
          <a:p>
            <a:pPr>
              <a:buClrTx/>
              <a:buSzTx/>
              <a:buFontTx/>
            </a:pPr>
            <a:r>
              <a:rPr lang="en-US" altLang="zh-CN" sz="2000" dirty="0" smtClean="0">
                <a:latin typeface="Bodoni MT" panose="02070603080606020203" charset="0"/>
                <a:cs typeface="Bodoni MT" panose="02070603080606020203" charset="0"/>
                <a:sym typeface="+mn-ea"/>
              </a:rPr>
              <a:t>     ports can be utilized.</a:t>
            </a:r>
          </a:p>
          <a:p>
            <a:pPr>
              <a:buClrTx/>
              <a:buSzTx/>
              <a:buFontTx/>
            </a:pPr>
            <a:r>
              <a:rPr lang="en-US" altLang="zh-CN" sz="2000" dirty="0" smtClean="0">
                <a:latin typeface="Bodoni MT" panose="02070603080606020203" charset="0"/>
                <a:cs typeface="Bodoni MT" panose="02070603080606020203" charset="0"/>
                <a:sym typeface="+mn-ea"/>
              </a:rPr>
              <a:t> 2) System performs directional amplitude and phase modulation on the </a:t>
            </a:r>
            <a:r>
              <a:rPr lang="en-US" altLang="zh-CN" sz="2000" dirty="0" err="1" smtClean="0">
                <a:latin typeface="Bodoni MT" panose="02070603080606020203" charset="0"/>
                <a:cs typeface="Bodoni MT" panose="02070603080606020203" charset="0"/>
                <a:sym typeface="+mn-ea"/>
              </a:rPr>
              <a:t>gNB</a:t>
            </a:r>
            <a:r>
              <a:rPr lang="en-US" altLang="zh-CN" sz="2000" dirty="0" smtClean="0">
                <a:latin typeface="Bodoni MT" panose="02070603080606020203" charset="0"/>
                <a:cs typeface="Bodoni MT" panose="02070603080606020203" charset="0"/>
                <a:sym typeface="+mn-ea"/>
              </a:rPr>
              <a:t> </a:t>
            </a:r>
          </a:p>
          <a:p>
            <a:pPr>
              <a:buClrTx/>
              <a:buSzTx/>
              <a:buFontTx/>
            </a:pPr>
            <a:r>
              <a:rPr lang="en-US" altLang="zh-CN" sz="2000" dirty="0" smtClean="0">
                <a:latin typeface="Bodoni MT" panose="02070603080606020203" charset="0"/>
                <a:cs typeface="Bodoni MT" panose="02070603080606020203" charset="0"/>
                <a:sym typeface="+mn-ea"/>
              </a:rPr>
              <a:t>      antennas through the phase modulation network, successfully simulating </a:t>
            </a:r>
          </a:p>
          <a:p>
            <a:pPr>
              <a:buClrTx/>
              <a:buSzTx/>
              <a:buFontTx/>
            </a:pPr>
            <a:r>
              <a:rPr lang="en-US" altLang="zh-CN" sz="2000" dirty="0" smtClean="0">
                <a:latin typeface="Bodoni MT" panose="02070603080606020203" charset="0"/>
                <a:cs typeface="Bodoni MT" panose="02070603080606020203" charset="0"/>
                <a:sym typeface="+mn-ea"/>
              </a:rPr>
              <a:t>       the </a:t>
            </a:r>
            <a:r>
              <a:rPr lang="en-US" altLang="zh-CN" sz="2000" dirty="0" err="1" smtClean="0">
                <a:latin typeface="Bodoni MT" panose="02070603080606020203" charset="0"/>
                <a:cs typeface="Bodoni MT" panose="02070603080606020203" charset="0"/>
                <a:sym typeface="+mn-ea"/>
              </a:rPr>
              <a:t>gNB</a:t>
            </a:r>
            <a:r>
              <a:rPr lang="en-US" altLang="zh-CN" sz="2000" dirty="0" smtClean="0">
                <a:latin typeface="Bodoni MT" panose="02070603080606020203" charset="0"/>
                <a:cs typeface="Bodoni MT" panose="02070603080606020203" charset="0"/>
                <a:sym typeface="+mn-ea"/>
              </a:rPr>
              <a:t> </a:t>
            </a:r>
            <a:r>
              <a:rPr lang="en-US" altLang="zh-CN" sz="2000" dirty="0" err="1" smtClean="0">
                <a:latin typeface="Bodoni MT" panose="02070603080606020203" charset="0"/>
                <a:cs typeface="Bodoni MT" panose="02070603080606020203" charset="0"/>
                <a:sym typeface="+mn-ea"/>
              </a:rPr>
              <a:t>beamforming</a:t>
            </a:r>
            <a:r>
              <a:rPr lang="en-US" altLang="zh-CN" sz="2000" dirty="0" smtClean="0">
                <a:latin typeface="Bodoni MT" panose="02070603080606020203" charset="0"/>
                <a:cs typeface="Bodoni MT" panose="02070603080606020203" charset="0"/>
                <a:sym typeface="+mn-ea"/>
              </a:rPr>
              <a:t> function.</a:t>
            </a:r>
          </a:p>
          <a:p>
            <a:pPr>
              <a:buClrTx/>
              <a:buSzTx/>
              <a:buFontTx/>
            </a:pPr>
            <a:r>
              <a:rPr lang="en-US" altLang="zh-CN" sz="2000" dirty="0" smtClean="0">
                <a:latin typeface="Bodoni MT" panose="02070603080606020203" charset="0"/>
                <a:cs typeface="Bodoni MT" panose="02070603080606020203" charset="0"/>
                <a:sym typeface="+mn-ea"/>
              </a:rPr>
              <a:t>  3) The number of RF ports of the channel emulator is simplified, all test </a:t>
            </a:r>
          </a:p>
          <a:p>
            <a:pPr>
              <a:buClrTx/>
              <a:buSzTx/>
              <a:buFontTx/>
            </a:pPr>
            <a:r>
              <a:rPr lang="en-US" altLang="zh-CN" sz="2000" dirty="0" smtClean="0">
                <a:latin typeface="Bodoni MT" panose="02070603080606020203" charset="0"/>
                <a:cs typeface="Bodoni MT" panose="02070603080606020203" charset="0"/>
                <a:sym typeface="+mn-ea"/>
              </a:rPr>
              <a:t>       functions can be realized by one channel emulator.</a:t>
            </a:r>
          </a:p>
          <a:p>
            <a:pPr>
              <a:buClrTx/>
              <a:buSzTx/>
              <a:buFontTx/>
            </a:pPr>
            <a:r>
              <a:rPr lang="en-US" altLang="zh-CN" sz="2000" dirty="0" smtClean="0">
                <a:latin typeface="Bodoni MT" panose="02070603080606020203" charset="0"/>
                <a:cs typeface="Bodoni MT" panose="02070603080606020203" charset="0"/>
                <a:sym typeface="+mn-ea"/>
              </a:rPr>
              <a:t>  4) The system adopts different OTA probes for uplink and downlink to ensure </a:t>
            </a:r>
          </a:p>
          <a:p>
            <a:pPr>
              <a:buClrTx/>
              <a:buSzTx/>
              <a:buFontTx/>
            </a:pPr>
            <a:r>
              <a:rPr lang="en-US" altLang="zh-CN" sz="2000" dirty="0" smtClean="0">
                <a:latin typeface="Bodoni MT" panose="02070603080606020203" charset="0"/>
                <a:cs typeface="Bodoni MT" panose="02070603080606020203" charset="0"/>
                <a:sym typeface="+mn-ea"/>
              </a:rPr>
              <a:t>       link balance, signal power </a:t>
            </a:r>
            <a:r>
              <a:rPr lang="en-US" altLang="zh-CN" sz="2000" dirty="0" err="1" smtClean="0">
                <a:latin typeface="Bodoni MT" panose="02070603080606020203" charset="0"/>
                <a:cs typeface="Bodoni MT" panose="02070603080606020203" charset="0"/>
                <a:sym typeface="+mn-ea"/>
              </a:rPr>
              <a:t>strength,as</a:t>
            </a:r>
            <a:r>
              <a:rPr lang="en-US" altLang="zh-CN" sz="2000" dirty="0" smtClean="0">
                <a:latin typeface="Bodoni MT" panose="02070603080606020203" charset="0"/>
                <a:cs typeface="Bodoni MT" panose="02070603080606020203" charset="0"/>
                <a:sym typeface="+mn-ea"/>
              </a:rPr>
              <a:t> well as unidirectional independent testing.</a:t>
            </a:r>
            <a:endParaRPr lang="en-US" altLang="zh-CN" sz="2000" dirty="0">
              <a:latin typeface="Bodoni MT" panose="02070603080606020203" charset="0"/>
              <a:cs typeface="Bodoni MT" panose="02070603080606020203" charset="0"/>
              <a:sym typeface="+mn-ea"/>
            </a:endParaRPr>
          </a:p>
        </p:txBody>
      </p:sp>
      <p:sp>
        <p:nvSpPr>
          <p:cNvPr id="40" name="文本框 39"/>
          <p:cNvSpPr txBox="1"/>
          <p:nvPr/>
        </p:nvSpPr>
        <p:spPr>
          <a:xfrm>
            <a:off x="20474305" y="5286375"/>
            <a:ext cx="9264015" cy="3169285"/>
          </a:xfrm>
          <a:prstGeom prst="rect">
            <a:avLst/>
          </a:prstGeom>
          <a:noFill/>
        </p:spPr>
        <p:txBody>
          <a:bodyPr wrap="square" rtlCol="0" anchor="t">
            <a:spAutoFit/>
          </a:bodyPr>
          <a:lstStyle/>
          <a:p>
            <a:pPr algn="ctr">
              <a:buClrTx/>
              <a:buSzTx/>
              <a:buFontTx/>
            </a:pPr>
            <a:r>
              <a:rPr lang="en-US" altLang="zh-CN" sz="2000" dirty="0">
                <a:latin typeface="Bodoni MT" panose="02070603080606020203" charset="0"/>
                <a:cs typeface="Bodoni MT" panose="02070603080606020203" charset="0"/>
                <a:sym typeface="+mn-ea"/>
              </a:rPr>
              <a:t>IV. SYSTEM VALIDATION AND TEST RESULTS</a:t>
            </a:r>
          </a:p>
          <a:p>
            <a:pPr>
              <a:buClrTx/>
              <a:buSzTx/>
              <a:buFontTx/>
            </a:pPr>
            <a:r>
              <a:rPr lang="en-US" altLang="zh-CN" sz="2000" dirty="0">
                <a:latin typeface="Bodoni MT" panose="02070603080606020203" charset="0"/>
                <a:cs typeface="Bodoni MT" panose="02070603080606020203" charset="0"/>
                <a:sym typeface="+mn-ea"/>
              </a:rPr>
              <a:t>  The 3D end-to-end MPAC performance system is </a:t>
            </a:r>
            <a:r>
              <a:rPr lang="en-US" altLang="zh-CN" sz="2000" dirty="0" smtClean="0">
                <a:solidFill>
                  <a:srgbClr val="FF0000"/>
                </a:solidFill>
                <a:latin typeface="Bodoni MT" panose="02070603080606020203" charset="0"/>
                <a:cs typeface="Bodoni MT" panose="02070603080606020203" charset="0"/>
                <a:sym typeface="+mn-ea"/>
              </a:rPr>
              <a:t>constructed</a:t>
            </a:r>
            <a:r>
              <a:rPr lang="en-US" altLang="zh-CN" sz="2000" dirty="0" smtClean="0">
                <a:solidFill>
                  <a:srgbClr val="FFFF00"/>
                </a:solidFill>
                <a:latin typeface="Bodoni MT" panose="02070603080606020203" charset="0"/>
                <a:cs typeface="Bodoni MT" panose="02070603080606020203" charset="0"/>
                <a:sym typeface="+mn-ea"/>
              </a:rPr>
              <a:t> </a:t>
            </a:r>
            <a:r>
              <a:rPr lang="en-US" altLang="zh-CN" sz="2000" dirty="0">
                <a:latin typeface="Bodoni MT" panose="02070603080606020203" charset="0"/>
                <a:cs typeface="Bodoni MT" panose="02070603080606020203" charset="0"/>
                <a:sym typeface="+mn-ea"/>
              </a:rPr>
              <a:t>by HUAWEI’s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with 64 RF channels, </a:t>
            </a:r>
            <a:r>
              <a:rPr lang="en-US" altLang="zh-CN" sz="2000" dirty="0" err="1">
                <a:latin typeface="Bodoni MT" panose="02070603080606020203" charset="0"/>
                <a:cs typeface="Bodoni MT" panose="02070603080606020203" charset="0"/>
                <a:sym typeface="+mn-ea"/>
              </a:rPr>
              <a:t>Topyoung’s</a:t>
            </a:r>
            <a:r>
              <a:rPr lang="en-US" altLang="zh-CN" sz="2000" dirty="0">
                <a:latin typeface="Bodoni MT" panose="02070603080606020203" charset="0"/>
                <a:cs typeface="Bodoni MT" panose="02070603080606020203" charset="0"/>
                <a:sym typeface="+mn-ea"/>
              </a:rPr>
              <a:t> phase shifter, Spirent Vertex’s channel emulator and Shenzhen General Test’s 3D MPAC chamber, shown in Fig.3. Channel characteristics are validated in the system. Meanwhile, MIMO OTA performance test results are carried out for the flagship 5G phones in the markets.</a:t>
            </a:r>
          </a:p>
          <a:p>
            <a:pPr>
              <a:buClrTx/>
              <a:buSzTx/>
              <a:buFontTx/>
            </a:pPr>
            <a:r>
              <a:rPr lang="en-US" altLang="zh-CN" sz="2000" i="1" dirty="0">
                <a:latin typeface="Bodoni MT" panose="02070603080606020203" charset="0"/>
                <a:cs typeface="Bodoni MT" panose="02070603080606020203" charset="0"/>
                <a:sym typeface="+mn-ea"/>
              </a:rPr>
              <a:t>A. Channel Model Validation</a:t>
            </a:r>
          </a:p>
          <a:p>
            <a:pPr>
              <a:buClrTx/>
              <a:buSzTx/>
              <a:buFontTx/>
            </a:pPr>
            <a:r>
              <a:rPr lang="en-US" altLang="zh-CN" sz="2000" dirty="0">
                <a:latin typeface="Bodoni MT" panose="02070603080606020203" charset="0"/>
                <a:cs typeface="Bodoni MT" panose="02070603080606020203" charset="0"/>
                <a:sym typeface="+mn-ea"/>
              </a:rPr>
              <a:t>  Power Delay Profile (PDP), Doppler correlation, spatial correlation and Cross-Polarization Ratio (XPR) are the key indicators of channel model validation as in [5]. Among these factors, PDP focuses on verifying the correctness of</a:t>
            </a:r>
          </a:p>
        </p:txBody>
      </p:sp>
      <p:pic>
        <p:nvPicPr>
          <p:cNvPr id="41" name="图片 40" descr="fig41-1"/>
          <p:cNvPicPr>
            <a:picLocks noChangeAspect="1"/>
          </p:cNvPicPr>
          <p:nvPr/>
        </p:nvPicPr>
        <p:blipFill>
          <a:blip r:embed="rId11"/>
          <a:srcRect t="43201" b="12273"/>
          <a:stretch>
            <a:fillRect/>
          </a:stretch>
        </p:blipFill>
        <p:spPr>
          <a:xfrm>
            <a:off x="21798915" y="8534400"/>
            <a:ext cx="7063740" cy="2430780"/>
          </a:xfrm>
          <a:prstGeom prst="rect">
            <a:avLst/>
          </a:prstGeom>
        </p:spPr>
      </p:pic>
      <p:sp>
        <p:nvSpPr>
          <p:cNvPr id="42" name="文本框 41"/>
          <p:cNvSpPr txBox="1"/>
          <p:nvPr/>
        </p:nvSpPr>
        <p:spPr>
          <a:xfrm>
            <a:off x="22089110" y="11009630"/>
            <a:ext cx="6483350" cy="368300"/>
          </a:xfrm>
          <a:prstGeom prst="rect">
            <a:avLst/>
          </a:prstGeom>
          <a:noFill/>
        </p:spPr>
        <p:txBody>
          <a:bodyPr wrap="square" rtlCol="0" anchor="t">
            <a:spAutoFit/>
          </a:bodyPr>
          <a:lstStyle/>
          <a:p>
            <a:pPr algn="ctr">
              <a:buClrTx/>
              <a:buSzTx/>
              <a:buFontTx/>
            </a:pPr>
            <a:r>
              <a:rPr lang="en-US" altLang="zh-CN" sz="1400">
                <a:latin typeface="Bodoni MT" panose="02070603080606020203" charset="0"/>
                <a:cs typeface="Bodoni MT" panose="02070603080606020203" charset="0"/>
                <a:sym typeface="+mn-ea"/>
              </a:rPr>
              <a:t>Fig. 2. The Schematic diagram of MIMO OTA system</a:t>
            </a:r>
          </a:p>
        </p:txBody>
      </p:sp>
      <p:sp>
        <p:nvSpPr>
          <p:cNvPr id="44" name="文本框 43"/>
          <p:cNvSpPr txBox="1"/>
          <p:nvPr/>
        </p:nvSpPr>
        <p:spPr>
          <a:xfrm>
            <a:off x="23030180" y="14712315"/>
            <a:ext cx="4902200" cy="368300"/>
          </a:xfrm>
          <a:prstGeom prst="rect">
            <a:avLst/>
          </a:prstGeom>
          <a:noFill/>
        </p:spPr>
        <p:txBody>
          <a:bodyPr wrap="square" rtlCol="0" anchor="t">
            <a:spAutoFit/>
          </a:bodyPr>
          <a:lstStyle/>
          <a:p>
            <a:pPr algn="ctr">
              <a:buClrTx/>
              <a:buSzTx/>
              <a:buFontTx/>
            </a:pPr>
            <a:r>
              <a:rPr lang="en-US" altLang="zh-CN" sz="1400">
                <a:latin typeface="Bodoni MT" panose="02070603080606020203" charset="0"/>
                <a:cs typeface="Bodoni MT" panose="02070603080606020203" charset="0"/>
                <a:sym typeface="+mn-ea"/>
              </a:rPr>
              <a:t>Fig. 3. MIMO OTA Test System</a:t>
            </a:r>
          </a:p>
        </p:txBody>
      </p:sp>
      <p:sp>
        <p:nvSpPr>
          <p:cNvPr id="45" name="文本框 44"/>
          <p:cNvSpPr txBox="1"/>
          <p:nvPr/>
        </p:nvSpPr>
        <p:spPr>
          <a:xfrm>
            <a:off x="20532725" y="15080615"/>
            <a:ext cx="9206865" cy="2861310"/>
          </a:xfrm>
          <a:prstGeom prst="rect">
            <a:avLst/>
          </a:prstGeom>
          <a:noFill/>
        </p:spPr>
        <p:txBody>
          <a:bodyPr wrap="square" rtlCol="0" anchor="t">
            <a:spAutoFit/>
          </a:bodyPr>
          <a:lstStyle/>
          <a:p>
            <a:pPr>
              <a:buClrTx/>
              <a:buSzTx/>
              <a:buFontTx/>
            </a:pPr>
            <a:r>
              <a:rPr lang="en-US" altLang="zh-CN" sz="2000" dirty="0">
                <a:latin typeface="Bodoni MT" panose="02070603080606020203" charset="0"/>
                <a:cs typeface="Bodoni MT" panose="02070603080606020203" charset="0"/>
                <a:sym typeface="+mn-ea"/>
              </a:rPr>
              <a:t>power and delay of channel model impulse response. Doppler frequency offset caused by the velocity is validated by Doppler correlation. XPR is the leakage ratio between horizontal </a:t>
            </a:r>
            <a:r>
              <a:rPr lang="en-US" altLang="zh-CN" sz="2000" dirty="0" smtClean="0">
                <a:latin typeface="Bodoni MT" panose="02070603080606020203" charset="0"/>
                <a:cs typeface="Bodoni MT" panose="02070603080606020203" charset="0"/>
                <a:sym typeface="+mn-ea"/>
              </a:rPr>
              <a:t>polarization </a:t>
            </a:r>
            <a:r>
              <a:rPr lang="en-US" altLang="zh-CN" sz="2000" dirty="0">
                <a:latin typeface="Bodoni MT" panose="02070603080606020203" charset="0"/>
                <a:cs typeface="Bodoni MT" panose="02070603080606020203" charset="0"/>
                <a:sym typeface="+mn-ea"/>
              </a:rPr>
              <a:t>and vertical polarization. The fitting goodness of</a:t>
            </a:r>
          </a:p>
          <a:p>
            <a:pPr>
              <a:buClrTx/>
              <a:buSzTx/>
              <a:buFontTx/>
            </a:pPr>
            <a:r>
              <a:rPr lang="en-US" altLang="zh-CN" sz="2000" dirty="0">
                <a:latin typeface="Bodoni MT" panose="02070603080606020203" charset="0"/>
                <a:cs typeface="Bodoni MT" panose="02070603080606020203" charset="0"/>
                <a:sym typeface="+mn-ea"/>
              </a:rPr>
              <a:t>spatial correlation is the most important metric of channel model validation, whose detail is in next paragraph. 3GPP standardization approaches in [5] are adopted to validate PDP, Doppler correlation and XPR in our system. Channel model is configured based on CDL-C, with velocity of 3km/h and 30km/h, and normal delay spread at China Mobile’s band(n41). PDP Doppler and XPR coincide with the theoretical results approximately.</a:t>
            </a:r>
          </a:p>
        </p:txBody>
      </p:sp>
      <p:sp>
        <p:nvSpPr>
          <p:cNvPr id="46" name="文本框 45"/>
          <p:cNvSpPr txBox="1"/>
          <p:nvPr/>
        </p:nvSpPr>
        <p:spPr>
          <a:xfrm>
            <a:off x="20511770" y="17884775"/>
            <a:ext cx="9206865" cy="3476625"/>
          </a:xfrm>
          <a:prstGeom prst="rect">
            <a:avLst/>
          </a:prstGeom>
          <a:noFill/>
        </p:spPr>
        <p:txBody>
          <a:bodyPr wrap="square" rtlCol="0" anchor="t">
            <a:spAutoFit/>
          </a:bodyPr>
          <a:lstStyle/>
          <a:p>
            <a:pPr>
              <a:buClrTx/>
              <a:buSzTx/>
              <a:buFontTx/>
            </a:pPr>
            <a:r>
              <a:rPr lang="en-US" altLang="zh-CN" sz="2000" dirty="0">
                <a:latin typeface="Bodoni MT" panose="02070603080606020203" charset="0"/>
                <a:cs typeface="Bodoni MT" panose="02070603080606020203" charset="0"/>
                <a:sym typeface="+mn-ea"/>
              </a:rPr>
              <a:t>  This system innovatively puts forward the realization scheme of bidirectional channel, using 3D MPAC chamber. In addition to verifying the 3D downlink spatial correlation, it is still necessary to verify the 3D uplink spatial correlation, and the theoretical profiles of downlink and uplink are the same. Regarding the sample points selection of the test area, in LTE system, CTIA chooses points from -0.5 to +0.5 wavelengths from the center of the test volume, 90 degrees axis in XOY plane of the global coordinates [9]. To accurately evaluate the spatial correlation of the whole 3D space in OTA chamber, a 3D sample scheme is proposed in this system. In addition to the suggested axis in CTIA, a vertical axis that passes through the center of test zone (TZ) is also selected. The sample range for each axis is between -10cm and +10cm with 1cm sampling interval.</a:t>
            </a:r>
          </a:p>
        </p:txBody>
      </p:sp>
      <p:sp>
        <p:nvSpPr>
          <p:cNvPr id="47" name="文本框 46"/>
          <p:cNvSpPr txBox="1"/>
          <p:nvPr/>
        </p:nvSpPr>
        <p:spPr>
          <a:xfrm>
            <a:off x="20511770" y="21361400"/>
            <a:ext cx="9178290" cy="2553335"/>
          </a:xfrm>
          <a:prstGeom prst="rect">
            <a:avLst/>
          </a:prstGeom>
          <a:noFill/>
        </p:spPr>
        <p:txBody>
          <a:bodyPr wrap="square" rtlCol="0" anchor="t">
            <a:spAutoFit/>
          </a:bodyPr>
          <a:lstStyle/>
          <a:p>
            <a:pPr>
              <a:buClrTx/>
              <a:buSzTx/>
              <a:buFontTx/>
            </a:pPr>
            <a:r>
              <a:rPr lang="en-US" altLang="zh-CN" sz="2000" dirty="0">
                <a:latin typeface="Bodoni MT" panose="02070603080606020203" charset="0"/>
                <a:cs typeface="Bodoni MT" panose="02070603080606020203" charset="0"/>
                <a:sym typeface="+mn-ea"/>
              </a:rPr>
              <a:t>  By this means, Fig.4 demonstrate the spatial correlations of the TZ plane and the vertical axis. The measured spatial correlation curve profile within -0.05m to 0.05m basically fits the theoretical profile, successfully restore the CDL-C channel model based on 3D MPAC scheme.</a:t>
            </a:r>
          </a:p>
          <a:p>
            <a:pPr>
              <a:buClrTx/>
              <a:buSzTx/>
              <a:buFontTx/>
            </a:pPr>
            <a:r>
              <a:rPr lang="en-US" altLang="zh-CN" sz="2000" i="1" dirty="0">
                <a:latin typeface="Bodoni MT" panose="02070603080606020203" charset="0"/>
                <a:cs typeface="Bodoni MT" panose="02070603080606020203" charset="0"/>
                <a:sym typeface="+mn-ea"/>
              </a:rPr>
              <a:t>B. Terminal’s Test Results</a:t>
            </a:r>
          </a:p>
          <a:p>
            <a:pPr>
              <a:buClrTx/>
              <a:buSzTx/>
              <a:buFontTx/>
            </a:pPr>
            <a:r>
              <a:rPr lang="en-US" altLang="zh-CN" sz="2000" dirty="0">
                <a:latin typeface="Bodoni MT" panose="02070603080606020203" charset="0"/>
                <a:cs typeface="Bodoni MT" panose="02070603080606020203" charset="0"/>
                <a:sym typeface="+mn-ea"/>
              </a:rPr>
              <a:t>  With the </a:t>
            </a:r>
            <a:r>
              <a:rPr lang="en-US" altLang="zh-CN" sz="2000" dirty="0" err="1">
                <a:latin typeface="Bodoni MT" panose="02070603080606020203" charset="0"/>
                <a:cs typeface="Bodoni MT" panose="02070603080606020203" charset="0"/>
                <a:sym typeface="+mn-ea"/>
              </a:rPr>
              <a:t>complexification</a:t>
            </a:r>
            <a:r>
              <a:rPr lang="en-US" altLang="zh-CN" sz="2000" dirty="0">
                <a:latin typeface="Bodoni MT" panose="02070603080606020203" charset="0"/>
                <a:cs typeface="Bodoni MT" panose="02070603080606020203" charset="0"/>
                <a:sym typeface="+mn-ea"/>
              </a:rPr>
              <a:t> of 5G technology </a:t>
            </a:r>
            <a:r>
              <a:rPr lang="en-US" altLang="zh-CN" sz="2000" dirty="0" err="1">
                <a:latin typeface="Bodoni MT" panose="02070603080606020203" charset="0"/>
                <a:cs typeface="Bodoni MT" panose="02070603080606020203" charset="0"/>
                <a:sym typeface="+mn-ea"/>
              </a:rPr>
              <a:t>evolution,multiple</a:t>
            </a:r>
            <a:r>
              <a:rPr lang="en-US" altLang="zh-CN" sz="2000" dirty="0">
                <a:latin typeface="Bodoni MT" panose="02070603080606020203" charset="0"/>
                <a:cs typeface="Bodoni MT" panose="02070603080606020203" charset="0"/>
                <a:sym typeface="+mn-ea"/>
              </a:rPr>
              <a:t> challenges are brought for hardware design, scheme integration, performance evaluation and optimization of 5G</a:t>
            </a:r>
          </a:p>
        </p:txBody>
      </p:sp>
      <p:pic>
        <p:nvPicPr>
          <p:cNvPr id="48" name="图片 47" descr="scH1-1"/>
          <p:cNvPicPr>
            <a:picLocks noChangeAspect="1"/>
          </p:cNvPicPr>
          <p:nvPr/>
        </p:nvPicPr>
        <p:blipFill>
          <a:blip r:embed="rId12"/>
          <a:srcRect l="8578" t="23485" r="9314" b="22917"/>
          <a:stretch>
            <a:fillRect/>
          </a:stretch>
        </p:blipFill>
        <p:spPr>
          <a:xfrm>
            <a:off x="20728305" y="24145240"/>
            <a:ext cx="2998470" cy="2533650"/>
          </a:xfrm>
          <a:prstGeom prst="rect">
            <a:avLst/>
          </a:prstGeom>
        </p:spPr>
      </p:pic>
      <p:pic>
        <p:nvPicPr>
          <p:cNvPr id="49" name="图片 48" descr="SCv1-1"/>
          <p:cNvPicPr>
            <a:picLocks noChangeAspect="1"/>
          </p:cNvPicPr>
          <p:nvPr/>
        </p:nvPicPr>
        <p:blipFill>
          <a:blip r:embed="rId13"/>
          <a:srcRect l="9314" t="23674" r="7304" b="22929"/>
          <a:stretch>
            <a:fillRect/>
          </a:stretch>
        </p:blipFill>
        <p:spPr>
          <a:xfrm>
            <a:off x="23862665" y="24086185"/>
            <a:ext cx="2936240" cy="2672080"/>
          </a:xfrm>
          <a:prstGeom prst="rect">
            <a:avLst/>
          </a:prstGeom>
        </p:spPr>
      </p:pic>
      <p:pic>
        <p:nvPicPr>
          <p:cNvPr id="50" name="图片 49" descr="fig52-1"/>
          <p:cNvPicPr>
            <a:picLocks noChangeAspect="1"/>
          </p:cNvPicPr>
          <p:nvPr/>
        </p:nvPicPr>
        <p:blipFill>
          <a:blip r:embed="rId14"/>
          <a:srcRect l="10526" t="29528" r="21430" b="25793"/>
          <a:stretch>
            <a:fillRect/>
          </a:stretch>
        </p:blipFill>
        <p:spPr>
          <a:xfrm>
            <a:off x="26915745" y="24122380"/>
            <a:ext cx="2799080" cy="2600325"/>
          </a:xfrm>
          <a:prstGeom prst="rect">
            <a:avLst/>
          </a:prstGeom>
        </p:spPr>
      </p:pic>
      <p:sp>
        <p:nvSpPr>
          <p:cNvPr id="51" name="文本框 50"/>
          <p:cNvSpPr txBox="1"/>
          <p:nvPr/>
        </p:nvSpPr>
        <p:spPr>
          <a:xfrm>
            <a:off x="20894040" y="26758265"/>
            <a:ext cx="2667000" cy="521970"/>
          </a:xfrm>
          <a:prstGeom prst="rect">
            <a:avLst/>
          </a:prstGeom>
          <a:noFill/>
        </p:spPr>
        <p:txBody>
          <a:bodyPr wrap="square" rtlCol="0" anchor="t">
            <a:spAutoFit/>
          </a:bodyPr>
          <a:lstStyle/>
          <a:p>
            <a:pPr algn="ctr">
              <a:buClrTx/>
              <a:buSzTx/>
              <a:buFontTx/>
            </a:pPr>
            <a:r>
              <a:rPr lang="en-US" altLang="zh-CN" sz="1400">
                <a:latin typeface="Bodoni MT" panose="02070603080606020203" charset="0"/>
                <a:cs typeface="Bodoni MT" panose="02070603080606020203" charset="0"/>
                <a:sym typeface="+mn-ea"/>
              </a:rPr>
              <a:t>Fig. 4. Horizontal spatial correlation validation results</a:t>
            </a:r>
          </a:p>
        </p:txBody>
      </p:sp>
      <p:pic>
        <p:nvPicPr>
          <p:cNvPr id="105" name="图片 104"/>
          <p:cNvPicPr/>
          <p:nvPr/>
        </p:nvPicPr>
        <p:blipFill>
          <a:blip r:embed="rId15"/>
          <a:stretch>
            <a:fillRect/>
          </a:stretch>
        </p:blipFill>
        <p:spPr>
          <a:xfrm>
            <a:off x="4444364" y="37657406"/>
            <a:ext cx="1371600" cy="390525"/>
          </a:xfrm>
          <a:prstGeom prst="rect">
            <a:avLst/>
          </a:prstGeom>
          <a:noFill/>
          <a:ln w="9525">
            <a:noFill/>
          </a:ln>
        </p:spPr>
      </p:pic>
      <p:pic>
        <p:nvPicPr>
          <p:cNvPr id="106" name="图片 105"/>
          <p:cNvPicPr/>
          <p:nvPr/>
        </p:nvPicPr>
        <p:blipFill>
          <a:blip r:embed="rId16"/>
          <a:stretch>
            <a:fillRect/>
          </a:stretch>
        </p:blipFill>
        <p:spPr>
          <a:xfrm>
            <a:off x="3539489" y="38109526"/>
            <a:ext cx="3181350" cy="390525"/>
          </a:xfrm>
          <a:prstGeom prst="rect">
            <a:avLst/>
          </a:prstGeom>
          <a:noFill/>
          <a:ln w="9525">
            <a:noFill/>
          </a:ln>
        </p:spPr>
      </p:pic>
      <p:pic>
        <p:nvPicPr>
          <p:cNvPr id="107" name="图片 106"/>
          <p:cNvPicPr/>
          <p:nvPr/>
        </p:nvPicPr>
        <p:blipFill>
          <a:blip r:embed="rId17"/>
          <a:stretch>
            <a:fillRect/>
          </a:stretch>
        </p:blipFill>
        <p:spPr>
          <a:xfrm>
            <a:off x="3200717" y="40876883"/>
            <a:ext cx="3781425" cy="590550"/>
          </a:xfrm>
          <a:prstGeom prst="rect">
            <a:avLst/>
          </a:prstGeom>
          <a:noFill/>
          <a:ln w="9525">
            <a:noFill/>
          </a:ln>
        </p:spPr>
      </p:pic>
      <p:sp>
        <p:nvSpPr>
          <p:cNvPr id="53" name="文本框 52"/>
          <p:cNvSpPr txBox="1"/>
          <p:nvPr/>
        </p:nvSpPr>
        <p:spPr>
          <a:xfrm>
            <a:off x="7323455" y="41018055"/>
            <a:ext cx="429260" cy="306705"/>
          </a:xfrm>
          <a:prstGeom prst="rect">
            <a:avLst/>
          </a:prstGeom>
          <a:noFill/>
        </p:spPr>
        <p:txBody>
          <a:bodyPr wrap="none" rtlCol="0" anchor="t">
            <a:spAutoFit/>
          </a:bodyPr>
          <a:lstStyle/>
          <a:p>
            <a:pPr algn="ctr">
              <a:buClrTx/>
              <a:buSzTx/>
              <a:buFontTx/>
            </a:pPr>
            <a:r>
              <a:rPr lang="en-US" altLang="zh-CN" sz="1400" dirty="0">
                <a:latin typeface="Bodoni MT" panose="02070603080606020203" charset="0"/>
                <a:cs typeface="Bodoni MT" panose="02070603080606020203" charset="0"/>
                <a:sym typeface="+mn-ea"/>
              </a:rPr>
              <a:t> (2)</a:t>
            </a:r>
          </a:p>
        </p:txBody>
      </p:sp>
      <p:grpSp>
        <p:nvGrpSpPr>
          <p:cNvPr id="54" name="组合 53"/>
          <p:cNvGrpSpPr/>
          <p:nvPr/>
        </p:nvGrpSpPr>
        <p:grpSpPr>
          <a:xfrm>
            <a:off x="12396470" y="9660890"/>
            <a:ext cx="5426075" cy="657860"/>
            <a:chOff x="19522" y="12698"/>
            <a:chExt cx="8545" cy="1036"/>
          </a:xfrm>
        </p:grpSpPr>
        <mc:AlternateContent xmlns:mc="http://schemas.openxmlformats.org/markup-compatibility/2006" xmlns:a14="http://schemas.microsoft.com/office/drawing/2010/main">
          <mc:Choice Requires="a14">
            <p:sp>
              <p:nvSpPr>
                <p:cNvPr id="21" name="矩形 20"/>
                <p:cNvSpPr/>
                <p:nvPr/>
              </p:nvSpPr>
              <p:spPr>
                <a:xfrm>
                  <a:off x="19522" y="12698"/>
                  <a:ext cx="7324" cy="10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𝑣</m:t>
                            </m:r>
                            <m:r>
                              <a:rPr lang="zh-CN" altLang="en-US" i="0">
                                <a:latin typeface="Cambria Math" panose="02040503050406030204" pitchFamily="18" charset="0"/>
                              </a:rPr>
                              <m:t>,</m:t>
                            </m:r>
                            <m:r>
                              <a:rPr lang="zh-CN" altLang="en-US" i="1">
                                <a:latin typeface="Cambria Math" panose="02040503050406030204" pitchFamily="18" charset="0"/>
                              </a:rPr>
                              <m:t>𝑣</m:t>
                            </m:r>
                          </m:sub>
                        </m:sSub>
                        <m:r>
                          <a:rPr lang="zh-CN" altLang="en-US" i="0">
                            <a:latin typeface="Cambria Math" panose="02040503050406030204" pitchFamily="18" charset="0"/>
                          </a:rPr>
                          <m:t>=</m:t>
                        </m:r>
                        <m:nary>
                          <m:naryPr>
                            <m:chr m:val="∑"/>
                            <m:limLoc m:val="subSup"/>
                            <m:ctrlPr>
                              <a:rPr lang="zh-CN" altLang="en-US" i="1">
                                <a:latin typeface="Cambria Math" panose="02040503050406030204" pitchFamily="18" charset="0"/>
                              </a:rPr>
                            </m:ctrlPr>
                          </m:naryPr>
                          <m:sub>
                            <m:r>
                              <a:rPr lang="zh-CN" altLang="en-US" i="1">
                                <a:latin typeface="Cambria Math" panose="02040503050406030204" pitchFamily="18" charset="0"/>
                              </a:rPr>
                              <m:t>𝑛</m:t>
                            </m:r>
                            <m:r>
                              <a:rPr lang="zh-CN" altLang="en-US" i="0">
                                <a:latin typeface="Cambria Math" panose="02040503050406030204" pitchFamily="18" charset="0"/>
                              </a:rPr>
                              <m:t>=1</m:t>
                            </m:r>
                          </m:sub>
                          <m:sup>
                            <m:r>
                              <a:rPr lang="zh-CN" altLang="en-US" i="1">
                                <a:latin typeface="Cambria Math" panose="02040503050406030204" pitchFamily="18" charset="0"/>
                              </a:rPr>
                              <m:t>𝑁</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𝑛</m:t>
                                </m:r>
                              </m:sub>
                            </m:sSub>
                          </m:e>
                        </m:nary>
                        <m:r>
                          <m:rPr>
                            <m:sty m:val="p"/>
                          </m:rPr>
                          <a:rPr lang="zh-CN" altLang="en-US" i="0">
                            <a:latin typeface="Cambria Math" panose="02040503050406030204" pitchFamily="18" charset="0"/>
                          </a:rPr>
                          <m:t>exp</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r>
                              <a:rPr lang="zh-CN" altLang="en-US" i="1">
                                <a:latin typeface="Cambria Math" panose="02040503050406030204" pitchFamily="18" charset="0"/>
                              </a:rPr>
                              <m:t>𝑗</m:t>
                            </m:r>
                            <m:f>
                              <m:fPr>
                                <m:ctrlPr>
                                  <a:rPr lang="zh-CN" altLang="en-US" i="1">
                                    <a:latin typeface="Cambria Math" panose="02040503050406030204" pitchFamily="18" charset="0"/>
                                  </a:rPr>
                                </m:ctrlPr>
                              </m:fPr>
                              <m:num>
                                <m:r>
                                  <a:rPr lang="zh-CN" altLang="en-US" i="0">
                                    <a:latin typeface="Cambria Math" panose="02040503050406030204" pitchFamily="18" charset="0"/>
                                  </a:rPr>
                                  <m:t>2</m:t>
                                </m:r>
                                <m:r>
                                  <a:rPr lang="zh-CN" altLang="en-US" i="1">
                                    <a:latin typeface="Cambria Math" panose="02040503050406030204" pitchFamily="18" charset="0"/>
                                  </a:rPr>
                                  <m:t>𝜋</m:t>
                                </m:r>
                              </m:num>
                              <m:den>
                                <m:r>
                                  <a:rPr lang="zh-CN" altLang="en-US" i="1">
                                    <a:latin typeface="Cambria Math" panose="02040503050406030204" pitchFamily="18" charset="0"/>
                                  </a:rPr>
                                  <m:t>𝜆</m:t>
                                </m:r>
                              </m:den>
                            </m:f>
                            <m:d>
                              <m:dPr>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𝑢</m:t>
                                        </m:r>
                                      </m:sub>
                                    </m:sSub>
                                  </m:e>
                                </m:acc>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𝑢</m:t>
                                        </m:r>
                                      </m:sub>
                                    </m:sSub>
                                  </m:e>
                                </m:acc>
                              </m:e>
                            </m:d>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𝑛</m:t>
                                    </m:r>
                                  </m:sub>
                                </m:sSub>
                              </m:e>
                            </m:acc>
                          </m:e>
                        </m:d>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19522" y="12698"/>
                  <a:ext cx="7324" cy="1036"/>
                </a:xfrm>
                <a:prstGeom prst="rect">
                  <a:avLst/>
                </a:prstGeom>
                <a:blipFill rotWithShape="1">
                  <a:blip r:embed="rId18"/>
                </a:blipFill>
              </p:spPr>
              <p:txBody>
                <a:bodyPr/>
                <a:lstStyle/>
                <a:p>
                  <a:r>
                    <a:rPr lang="zh-CN" altLang="en-US">
                      <a:noFill/>
                    </a:rPr>
                    <a:t> </a:t>
                  </a:r>
                </a:p>
              </p:txBody>
            </p:sp>
          </mc:Fallback>
        </mc:AlternateContent>
        <p:sp>
          <p:nvSpPr>
            <p:cNvPr id="55" name="文本框 54"/>
            <p:cNvSpPr txBox="1"/>
            <p:nvPr/>
          </p:nvSpPr>
          <p:spPr>
            <a:xfrm>
              <a:off x="27231" y="13039"/>
              <a:ext cx="837" cy="531"/>
            </a:xfrm>
            <a:prstGeom prst="rect">
              <a:avLst/>
            </a:prstGeom>
            <a:noFill/>
          </p:spPr>
          <p:txBody>
            <a:bodyPr wrap="square" rtlCol="0" anchor="t">
              <a:spAutoFit/>
            </a:bodyPr>
            <a:lstStyle/>
            <a:p>
              <a:pPr algn="ctr">
                <a:buClrTx/>
                <a:buSzTx/>
                <a:buFontTx/>
              </a:pPr>
              <a:r>
                <a:rPr lang="en-US" altLang="zh-CN" sz="1600" dirty="0">
                  <a:latin typeface="Bodoni MT" panose="02070603080606020203" charset="0"/>
                  <a:cs typeface="Bodoni MT" panose="02070603080606020203" charset="0"/>
                  <a:sym typeface="+mn-ea"/>
                </a:rPr>
                <a:t> </a:t>
              </a:r>
              <a:r>
                <a:rPr lang="en-US" altLang="zh-CN" sz="1600" dirty="0" smtClean="0">
                  <a:latin typeface="Bodoni MT" panose="02070603080606020203" charset="0"/>
                  <a:cs typeface="Bodoni MT" panose="02070603080606020203" charset="0"/>
                  <a:sym typeface="+mn-ea"/>
                </a:rPr>
                <a:t>(3)</a:t>
              </a:r>
              <a:endParaRPr lang="en-US" altLang="zh-CN" sz="1600" dirty="0">
                <a:latin typeface="Bodoni MT" panose="02070603080606020203" charset="0"/>
                <a:cs typeface="Bodoni MT" panose="02070603080606020203" charset="0"/>
                <a:sym typeface="+mn-ea"/>
              </a:endParaRPr>
            </a:p>
          </p:txBody>
        </p:sp>
      </p:grpSp>
      <p:grpSp>
        <p:nvGrpSpPr>
          <p:cNvPr id="52" name="组合 51"/>
          <p:cNvGrpSpPr/>
          <p:nvPr/>
        </p:nvGrpSpPr>
        <p:grpSpPr>
          <a:xfrm>
            <a:off x="12566650" y="12933680"/>
            <a:ext cx="5141595" cy="659130"/>
            <a:chOff x="20626" y="17918"/>
            <a:chExt cx="8097" cy="1038"/>
          </a:xfrm>
        </p:grpSpPr>
        <mc:AlternateContent xmlns:mc="http://schemas.openxmlformats.org/markup-compatibility/2006" xmlns:a14="http://schemas.microsoft.com/office/drawing/2010/main">
          <mc:Choice Requires="a14">
            <p:sp>
              <p:nvSpPr>
                <p:cNvPr id="22" name="矩形 21"/>
                <p:cNvSpPr/>
                <p:nvPr/>
              </p:nvSpPr>
              <p:spPr>
                <a:xfrm>
                  <a:off x="20626" y="17918"/>
                  <a:ext cx="6684" cy="1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𝜌</m:t>
                                </m:r>
                              </m:e>
                            </m:acc>
                          </m:e>
                          <m:sub>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𝑣</m:t>
                            </m:r>
                          </m:sub>
                        </m:sSub>
                        <m:r>
                          <a:rPr lang="zh-CN" altLang="en-US" i="0">
                            <a:latin typeface="Cambria Math" panose="02040503050406030204" pitchFamily="18" charset="0"/>
                          </a:rPr>
                          <m:t>=</m:t>
                        </m:r>
                        <m:nary>
                          <m:naryPr>
                            <m:chr m:val="∑"/>
                            <m:limLoc m:val="subSup"/>
                            <m:ctrlPr>
                              <a:rPr lang="zh-CN" altLang="en-US" i="1">
                                <a:latin typeface="Cambria Math" panose="02040503050406030204" pitchFamily="18" charset="0"/>
                              </a:rPr>
                            </m:ctrlPr>
                          </m:naryPr>
                          <m:sub>
                            <m:r>
                              <a:rPr lang="zh-CN" altLang="en-US" i="1">
                                <a:latin typeface="Cambria Math" panose="02040503050406030204" pitchFamily="18" charset="0"/>
                              </a:rPr>
                              <m:t>𝑛</m:t>
                            </m:r>
                            <m:r>
                              <a:rPr lang="zh-CN" altLang="en-US" i="0">
                                <a:latin typeface="Cambria Math" panose="02040503050406030204" pitchFamily="18" charset="0"/>
                              </a:rPr>
                              <m:t>=1</m:t>
                            </m:r>
                          </m:sub>
                          <m:sup>
                            <m:r>
                              <a:rPr lang="zh-CN" altLang="en-US" i="1">
                                <a:latin typeface="Cambria Math" panose="02040503050406030204" pitchFamily="18" charset="0"/>
                              </a:rPr>
                              <m:t>𝑁</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a:rPr lang="zh-CN" altLang="en-US" i="1">
                                    <a:latin typeface="Cambria Math" panose="02040503050406030204" pitchFamily="18" charset="0"/>
                                  </a:rPr>
                                  <m:t>𝑘</m:t>
                                </m:r>
                              </m:sub>
                            </m:sSub>
                          </m:e>
                        </m:nary>
                        <m:r>
                          <m:rPr>
                            <m:sty m:val="p"/>
                          </m:rPr>
                          <a:rPr lang="zh-CN" altLang="en-US" i="0">
                            <a:latin typeface="Cambria Math" panose="02040503050406030204" pitchFamily="18" charset="0"/>
                          </a:rPr>
                          <m:t>exp</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r>
                              <a:rPr lang="zh-CN" altLang="en-US" i="1">
                                <a:latin typeface="Cambria Math" panose="02040503050406030204" pitchFamily="18" charset="0"/>
                              </a:rPr>
                              <m:t>𝑗</m:t>
                            </m:r>
                            <m:f>
                              <m:fPr>
                                <m:ctrlPr>
                                  <a:rPr lang="zh-CN" altLang="en-US" i="1">
                                    <a:latin typeface="Cambria Math" panose="02040503050406030204" pitchFamily="18" charset="0"/>
                                  </a:rPr>
                                </m:ctrlPr>
                              </m:fPr>
                              <m:num>
                                <m:r>
                                  <a:rPr lang="zh-CN" altLang="en-US" i="0">
                                    <a:latin typeface="Cambria Math" panose="02040503050406030204" pitchFamily="18" charset="0"/>
                                  </a:rPr>
                                  <m:t>2</m:t>
                                </m:r>
                                <m:r>
                                  <a:rPr lang="zh-CN" altLang="en-US" i="1">
                                    <a:latin typeface="Cambria Math" panose="02040503050406030204" pitchFamily="18" charset="0"/>
                                  </a:rPr>
                                  <m:t>𝜋</m:t>
                                </m:r>
                              </m:num>
                              <m:den>
                                <m:r>
                                  <a:rPr lang="zh-CN" altLang="en-US" i="1">
                                    <a:latin typeface="Cambria Math" panose="02040503050406030204" pitchFamily="18" charset="0"/>
                                  </a:rPr>
                                  <m:t>𝜆</m:t>
                                </m:r>
                              </m:den>
                            </m:f>
                            <m:d>
                              <m:dPr>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𝑢</m:t>
                                        </m:r>
                                      </m:sub>
                                    </m:sSub>
                                  </m:e>
                                </m:acc>
                                <m:r>
                                  <a:rPr lang="zh-CN" altLang="en-US" i="0">
                                    <a:latin typeface="Cambria Math" panose="02040503050406030204" pitchFamily="18" charset="0"/>
                                  </a:rPr>
                                  <m:t>−</m:t>
                                </m:r>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𝑢</m:t>
                                        </m:r>
                                      </m:sub>
                                    </m:sSub>
                                  </m:e>
                                </m:acc>
                              </m:e>
                            </m:d>
                            <m:acc>
                              <m:accPr>
                                <m:chr m:val="⃗"/>
                                <m:ctrlPr>
                                  <a:rPr lang="zh-CN" altLang="en-US" i="1">
                                    <a:latin typeface="Cambria Math" panose="02040503050406030204" pitchFamily="18" charset="0"/>
                                  </a:rPr>
                                </m:ctrlPr>
                              </m:accPr>
                              <m:e>
                                <m:sSub>
                                  <m:sSubPr>
                                    <m:ctrlPr>
                                      <a:rPr lang="zh-CN" altLang="en-US" i="1">
                                        <a:latin typeface="Cambria Math" panose="02040503050406030204" pitchFamily="18" charset="0"/>
                                      </a:rPr>
                                    </m:ctrlPr>
                                  </m:sSubPr>
                                  <m:e>
                                    <m:r>
                                      <a:rPr lang="zh-CN" altLang="en-US" i="1">
                                        <a:latin typeface="Cambria Math" panose="02040503050406030204" pitchFamily="18" charset="0"/>
                                      </a:rPr>
                                      <m:t>𝑟</m:t>
                                    </m:r>
                                  </m:e>
                                  <m:sub>
                                    <m:r>
                                      <a:rPr lang="zh-CN" altLang="en-US" i="1">
                                        <a:latin typeface="Cambria Math" panose="02040503050406030204" pitchFamily="18" charset="0"/>
                                      </a:rPr>
                                      <m:t>𝑘</m:t>
                                    </m:r>
                                  </m:sub>
                                </m:sSub>
                              </m:e>
                            </m:acc>
                          </m:e>
                        </m:d>
                      </m:oMath>
                    </m:oMathPara>
                  </a14:m>
                  <a:endParaRPr lang="zh-CN" altLang="en-US" dirty="0"/>
                </a:p>
              </p:txBody>
            </p:sp>
          </mc:Choice>
          <mc:Fallback xmlns="">
            <p:sp>
              <p:nvSpPr>
                <p:cNvPr id="22" name="矩形 21"/>
                <p:cNvSpPr>
                  <a:spLocks noRot="1" noChangeAspect="1" noMove="1" noResize="1" noEditPoints="1" noAdjustHandles="1" noChangeArrowheads="1" noChangeShapeType="1" noTextEdit="1"/>
                </p:cNvSpPr>
                <p:nvPr/>
              </p:nvSpPr>
              <p:spPr>
                <a:xfrm>
                  <a:off x="20626" y="17918"/>
                  <a:ext cx="6684" cy="1038"/>
                </a:xfrm>
                <a:prstGeom prst="rect">
                  <a:avLst/>
                </a:prstGeom>
                <a:blipFill rotWithShape="1">
                  <a:blip r:embed="rId19"/>
                </a:blipFill>
              </p:spPr>
              <p:txBody>
                <a:bodyPr/>
                <a:lstStyle/>
                <a:p>
                  <a:r>
                    <a:rPr lang="zh-CN" altLang="en-US">
                      <a:noFill/>
                    </a:rPr>
                    <a:t> </a:t>
                  </a:r>
                </a:p>
              </p:txBody>
            </p:sp>
          </mc:Fallback>
        </mc:AlternateContent>
        <p:sp>
          <p:nvSpPr>
            <p:cNvPr id="57" name="文本框 56"/>
            <p:cNvSpPr txBox="1"/>
            <p:nvPr/>
          </p:nvSpPr>
          <p:spPr>
            <a:xfrm>
              <a:off x="27989" y="18171"/>
              <a:ext cx="735" cy="533"/>
            </a:xfrm>
            <a:prstGeom prst="rect">
              <a:avLst/>
            </a:prstGeom>
            <a:noFill/>
          </p:spPr>
          <p:txBody>
            <a:bodyPr wrap="none" rtlCol="0" anchor="t">
              <a:spAutoFit/>
            </a:bodyPr>
            <a:lstStyle/>
            <a:p>
              <a:pPr algn="ctr">
                <a:buClrTx/>
                <a:buSzTx/>
                <a:buFontTx/>
              </a:pPr>
              <a:r>
                <a:rPr lang="en-US" altLang="zh-CN" sz="1600" dirty="0">
                  <a:latin typeface="Bodoni MT" panose="02070603080606020203" charset="0"/>
                  <a:cs typeface="Bodoni MT" panose="02070603080606020203" charset="0"/>
                  <a:sym typeface="+mn-ea"/>
                </a:rPr>
                <a:t> </a:t>
              </a:r>
              <a:r>
                <a:rPr lang="en-US" altLang="zh-CN" sz="1600" dirty="0" smtClean="0">
                  <a:latin typeface="Bodoni MT" panose="02070603080606020203" charset="0"/>
                  <a:cs typeface="Bodoni MT" panose="02070603080606020203" charset="0"/>
                  <a:sym typeface="+mn-ea"/>
                </a:rPr>
                <a:t>(4)</a:t>
              </a:r>
              <a:endParaRPr lang="en-US" altLang="zh-CN" sz="1600" dirty="0">
                <a:latin typeface="Bodoni MT" panose="02070603080606020203" charset="0"/>
                <a:cs typeface="Bodoni MT" panose="02070603080606020203" charset="0"/>
                <a:sym typeface="+mn-ea"/>
              </a:endParaRPr>
            </a:p>
          </p:txBody>
        </p:sp>
      </p:grpSp>
      <p:sp>
        <p:nvSpPr>
          <p:cNvPr id="12" name="文本框 11"/>
          <p:cNvSpPr txBox="1"/>
          <p:nvPr/>
        </p:nvSpPr>
        <p:spPr>
          <a:xfrm>
            <a:off x="20532725" y="27653615"/>
            <a:ext cx="9278620" cy="6247864"/>
          </a:xfrm>
          <a:prstGeom prst="rect">
            <a:avLst/>
          </a:prstGeom>
          <a:noFill/>
        </p:spPr>
        <p:txBody>
          <a:bodyPr wrap="square" rtlCol="0" anchor="t">
            <a:spAutoFit/>
          </a:bodyPr>
          <a:lstStyle/>
          <a:p>
            <a:pPr lvl="0" algn="l">
              <a:buClrTx/>
              <a:buSzTx/>
              <a:buFontTx/>
            </a:pPr>
            <a:r>
              <a:rPr lang="en-US" altLang="zh-CN" sz="2000" dirty="0">
                <a:latin typeface="Bodoni MT" panose="02070603080606020203" charset="0"/>
                <a:cs typeface="Bodoni MT" panose="02070603080606020203" charset="0"/>
                <a:sym typeface="+mn-ea"/>
              </a:rPr>
              <a:t>terminal test system. MIMO in transceiver is the key </a:t>
            </a:r>
            <a:r>
              <a:rPr lang="en-US" altLang="zh-CN" sz="2000" dirty="0" smtClean="0">
                <a:latin typeface="Bodoni MT" panose="02070603080606020203" charset="0"/>
                <a:cs typeface="Bodoni MT" panose="02070603080606020203" charset="0"/>
                <a:sym typeface="+mn-ea"/>
              </a:rPr>
              <a:t>technology </a:t>
            </a:r>
            <a:r>
              <a:rPr lang="en-US" altLang="zh-CN" sz="2000" dirty="0">
                <a:latin typeface="Bodoni MT" panose="02070603080606020203" charset="0"/>
                <a:cs typeface="Bodoni MT" panose="02070603080606020203" charset="0"/>
                <a:sym typeface="+mn-ea"/>
              </a:rPr>
              <a:t>to improving 5G rate performance. Terminals’ space for antennas is limited, so it is a great challenge to ensure spatial independence between multiple antennas. For 5G phones, there are higher requirements for antenna layout optimization, complex protocol implementation, and processing capacity, which require collaborative optimization of terminals and chips. Six flagship phones launched in 2020 are evaluated in our system. To avoid system’s background noise influence on terminals, the transmitting power of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keeps constant, and Gaussian white noise is adjusted to compare terminal</a:t>
            </a:r>
          </a:p>
          <a:p>
            <a:pPr lvl="0" algn="l">
              <a:buClrTx/>
              <a:buSzTx/>
              <a:buFontTx/>
            </a:pPr>
            <a:r>
              <a:rPr lang="en-US" altLang="zh-CN" sz="2000" dirty="0">
                <a:latin typeface="Bodoni MT" panose="02070603080606020203" charset="0"/>
                <a:cs typeface="Bodoni MT" panose="02070603080606020203" charset="0"/>
                <a:sym typeface="+mn-ea"/>
              </a:rPr>
              <a:t>performance under different SNR. In addition, terminals’ </a:t>
            </a:r>
            <a:r>
              <a:rPr lang="en-US" altLang="zh-CN" sz="2000" dirty="0" smtClean="0">
                <a:latin typeface="Bodoni MT" panose="02070603080606020203" charset="0"/>
                <a:cs typeface="Bodoni MT" panose="02070603080606020203" charset="0"/>
                <a:sym typeface="+mn-ea"/>
              </a:rPr>
              <a:t>performance </a:t>
            </a:r>
            <a:r>
              <a:rPr lang="en-US" altLang="zh-CN" sz="2000" dirty="0">
                <a:latin typeface="Bodoni MT" panose="02070603080606020203" charset="0"/>
                <a:cs typeface="Bodoni MT" panose="02070603080606020203" charset="0"/>
                <a:sym typeface="+mn-ea"/>
              </a:rPr>
              <a:t>in different positions are also compared, including 45 degrees horizontal (receiver to the left) and 45 degrees vertical (receiver to the up). The average performance of phones are shown in Fig.6. Following conclusions can be drawn from the results.</a:t>
            </a:r>
          </a:p>
          <a:p>
            <a:pPr lvl="0" algn="l">
              <a:buClrTx/>
              <a:buSzTx/>
              <a:buFontTx/>
            </a:pPr>
            <a:r>
              <a:rPr lang="en-US" altLang="zh-CN" sz="2000" dirty="0">
                <a:latin typeface="Bodoni MT" panose="02070603080606020203" charset="0"/>
                <a:cs typeface="Bodoni MT" panose="02070603080606020203" charset="0"/>
                <a:sym typeface="+mn-ea"/>
              </a:rPr>
              <a:t>  1) Multi antenna performance of terminals in </a:t>
            </a:r>
            <a:r>
              <a:rPr lang="en-US" altLang="zh-CN" sz="2000" dirty="0" err="1" smtClean="0">
                <a:latin typeface="Bodoni MT" panose="02070603080606020203" charset="0"/>
                <a:cs typeface="Bodoni MT" panose="02070603080606020203" charset="0"/>
                <a:sym typeface="+mn-ea"/>
              </a:rPr>
              <a:t>highfrequency</a:t>
            </a:r>
            <a:r>
              <a:rPr lang="en-US" altLang="zh-CN" sz="2000" dirty="0" smtClean="0">
                <a:latin typeface="Bodoni MT" panose="02070603080606020203" charset="0"/>
                <a:cs typeface="Bodoni MT" panose="02070603080606020203" charset="0"/>
                <a:sym typeface="+mn-ea"/>
              </a:rPr>
              <a:t> </a:t>
            </a:r>
            <a:r>
              <a:rPr lang="en-US" altLang="zh-CN" sz="2000" dirty="0">
                <a:latin typeface="Bodoni MT" panose="02070603080606020203" charset="0"/>
                <a:cs typeface="Bodoni MT" panose="02070603080606020203" charset="0"/>
                <a:sym typeface="+mn-ea"/>
              </a:rPr>
              <a:t>offset scenes is  </a:t>
            </a:r>
          </a:p>
          <a:p>
            <a:pPr lvl="0" algn="l">
              <a:buClrTx/>
              <a:buSzTx/>
              <a:buFontTx/>
            </a:pPr>
            <a:r>
              <a:rPr lang="en-US" altLang="zh-CN" sz="2000" dirty="0">
                <a:latin typeface="Bodoni MT" panose="02070603080606020203" charset="0"/>
                <a:cs typeface="Bodoni MT" panose="02070603080606020203" charset="0"/>
                <a:sym typeface="+mn-ea"/>
              </a:rPr>
              <a:t>      poorer than low-frequency offset, because of chips’ demodulation performance.</a:t>
            </a:r>
          </a:p>
          <a:p>
            <a:pPr lvl="0" algn="l">
              <a:buClrTx/>
              <a:buSzTx/>
              <a:buFontTx/>
            </a:pPr>
            <a:r>
              <a:rPr lang="en-US" altLang="zh-CN" sz="2000" dirty="0">
                <a:latin typeface="Bodoni MT" panose="02070603080606020203" charset="0"/>
                <a:cs typeface="Bodoni MT" panose="02070603080606020203" charset="0"/>
                <a:sym typeface="+mn-ea"/>
              </a:rPr>
              <a:t>  2) In case of 30km/h, downlink throughput of vertical terminal is 5-10 percent </a:t>
            </a:r>
          </a:p>
          <a:p>
            <a:pPr lvl="0" algn="l">
              <a:buClrTx/>
              <a:buSzTx/>
              <a:buFontTx/>
            </a:pPr>
            <a:r>
              <a:rPr lang="en-US" altLang="zh-CN" sz="2000" dirty="0">
                <a:latin typeface="Bodoni MT" panose="02070603080606020203" charset="0"/>
                <a:cs typeface="Bodoni MT" panose="02070603080606020203" charset="0"/>
                <a:sym typeface="+mn-ea"/>
              </a:rPr>
              <a:t>      higher than horizontal </a:t>
            </a:r>
            <a:r>
              <a:rPr lang="en-US" altLang="zh-CN" sz="2000" dirty="0" err="1">
                <a:latin typeface="Bodoni MT" panose="02070603080606020203" charset="0"/>
                <a:cs typeface="Bodoni MT" panose="02070603080606020203" charset="0"/>
                <a:sym typeface="+mn-ea"/>
              </a:rPr>
              <a:t>terminal.Consequently</a:t>
            </a:r>
            <a:r>
              <a:rPr lang="en-US" altLang="zh-CN" sz="2000" dirty="0">
                <a:latin typeface="Bodoni MT" panose="02070603080606020203" charset="0"/>
                <a:cs typeface="Bodoni MT" panose="02070603080606020203" charset="0"/>
                <a:sym typeface="+mn-ea"/>
              </a:rPr>
              <a:t>, high-frequency offset scenes and    </a:t>
            </a:r>
          </a:p>
          <a:p>
            <a:pPr lvl="0" algn="l">
              <a:buClrTx/>
              <a:buSzTx/>
              <a:buFontTx/>
            </a:pPr>
            <a:r>
              <a:rPr lang="en-US" altLang="zh-CN" sz="2000" dirty="0">
                <a:latin typeface="Bodoni MT" panose="02070603080606020203" charset="0"/>
                <a:cs typeface="Bodoni MT" panose="02070603080606020203" charset="0"/>
                <a:sym typeface="+mn-ea"/>
              </a:rPr>
              <a:t>      </a:t>
            </a:r>
            <a:r>
              <a:rPr lang="en-US" altLang="zh-CN" sz="2000" dirty="0" err="1">
                <a:latin typeface="Bodoni MT" panose="02070603080606020203" charset="0"/>
                <a:cs typeface="Bodoni MT" panose="02070603080606020203" charset="0"/>
                <a:sym typeface="+mn-ea"/>
              </a:rPr>
              <a:t>hori</a:t>
            </a:r>
            <a:r>
              <a:rPr lang="en-US" altLang="zh-CN" sz="2000" dirty="0">
                <a:latin typeface="Bodoni MT" panose="02070603080606020203" charset="0"/>
                <a:cs typeface="Bodoni MT" panose="02070603080606020203" charset="0"/>
                <a:sym typeface="+mn-ea"/>
              </a:rPr>
              <a:t> </a:t>
            </a:r>
            <a:r>
              <a:rPr lang="en-US" altLang="zh-CN" sz="2000" dirty="0" err="1">
                <a:latin typeface="Bodoni MT" panose="02070603080606020203" charset="0"/>
                <a:cs typeface="Bodoni MT" panose="02070603080606020203" charset="0"/>
                <a:sym typeface="+mn-ea"/>
              </a:rPr>
              <a:t>zontal</a:t>
            </a:r>
            <a:r>
              <a:rPr lang="en-US" altLang="zh-CN" sz="2000" dirty="0">
                <a:latin typeface="Bodoni MT" panose="02070603080606020203" charset="0"/>
                <a:cs typeface="Bodoni MT" panose="02070603080606020203" charset="0"/>
                <a:sym typeface="+mn-ea"/>
              </a:rPr>
              <a:t> multi-antenna terminal performance are the key research items in </a:t>
            </a:r>
          </a:p>
          <a:p>
            <a:pPr lvl="0" algn="l">
              <a:buClrTx/>
              <a:buSzTx/>
              <a:buFontTx/>
            </a:pPr>
            <a:r>
              <a:rPr lang="en-US" altLang="zh-CN" sz="2000" dirty="0">
                <a:latin typeface="Bodoni MT" panose="02070603080606020203" charset="0"/>
                <a:cs typeface="Bodoni MT" panose="02070603080606020203" charset="0"/>
                <a:sym typeface="+mn-ea"/>
              </a:rPr>
              <a:t>      mobile gaming scenario.</a:t>
            </a:r>
          </a:p>
          <a:p>
            <a:pPr lvl="0" algn="l">
              <a:buClrTx/>
              <a:buSzTx/>
              <a:buFontTx/>
            </a:pPr>
            <a:r>
              <a:rPr lang="en-US" altLang="zh-CN" sz="2000" dirty="0">
                <a:latin typeface="Bodoni MT" panose="02070603080606020203" charset="0"/>
                <a:cs typeface="Bodoni MT" panose="02070603080606020203" charset="0"/>
                <a:sym typeface="+mn-ea"/>
              </a:rPr>
              <a:t>  3) Performance balance in different positions still need to be optimized, according to </a:t>
            </a:r>
          </a:p>
          <a:p>
            <a:pPr lvl="0" algn="l">
              <a:buClrTx/>
              <a:buSzTx/>
              <a:buFontTx/>
            </a:pPr>
            <a:r>
              <a:rPr lang="en-US" altLang="zh-CN" sz="2000" dirty="0">
                <a:latin typeface="Bodoni MT" panose="02070603080606020203" charset="0"/>
                <a:cs typeface="Bodoni MT" panose="02070603080606020203" charset="0"/>
                <a:sym typeface="+mn-ea"/>
              </a:rPr>
              <a:t>      radiation pattern.</a:t>
            </a:r>
          </a:p>
        </p:txBody>
      </p:sp>
      <p:sp>
        <p:nvSpPr>
          <p:cNvPr id="24" name="文本框 23"/>
          <p:cNvSpPr txBox="1"/>
          <p:nvPr/>
        </p:nvSpPr>
        <p:spPr>
          <a:xfrm>
            <a:off x="24060785" y="26758265"/>
            <a:ext cx="2540000" cy="521970"/>
          </a:xfrm>
          <a:prstGeom prst="rect">
            <a:avLst/>
          </a:prstGeom>
          <a:noFill/>
        </p:spPr>
        <p:txBody>
          <a:bodyPr wrap="square" rtlCol="0" anchor="t">
            <a:spAutoFit/>
          </a:bodyPr>
          <a:lstStyle/>
          <a:p>
            <a:pPr lvl="0" algn="ctr">
              <a:buClrTx/>
              <a:buSzTx/>
              <a:buFontTx/>
            </a:pPr>
            <a:r>
              <a:rPr lang="en-US" altLang="zh-CN" sz="1400">
                <a:latin typeface="Bodoni MT" panose="02070603080606020203" charset="0"/>
                <a:cs typeface="Bodoni MT" panose="02070603080606020203" charset="0"/>
                <a:sym typeface="+mn-ea"/>
              </a:rPr>
              <a:t>Fig. 5. Vertical spatial correlation validation results</a:t>
            </a:r>
          </a:p>
        </p:txBody>
      </p:sp>
      <p:sp>
        <p:nvSpPr>
          <p:cNvPr id="27" name="文本框 26"/>
          <p:cNvSpPr txBox="1"/>
          <p:nvPr/>
        </p:nvSpPr>
        <p:spPr>
          <a:xfrm>
            <a:off x="27045285" y="26758265"/>
            <a:ext cx="2540000" cy="922020"/>
          </a:xfrm>
          <a:prstGeom prst="rect">
            <a:avLst/>
          </a:prstGeom>
          <a:noFill/>
        </p:spPr>
        <p:txBody>
          <a:bodyPr wrap="square" rtlCol="0" anchor="t">
            <a:spAutoFit/>
          </a:bodyPr>
          <a:lstStyle/>
          <a:p>
            <a:pPr lvl="0" algn="ctr">
              <a:buClrTx/>
              <a:buSzTx/>
              <a:buFontTx/>
            </a:pPr>
            <a:r>
              <a:rPr lang="en-US" altLang="zh-CN" sz="1400">
                <a:latin typeface="Bodoni MT" panose="02070603080606020203" charset="0"/>
                <a:cs typeface="Bodoni MT" panose="02070603080606020203" charset="0"/>
                <a:sym typeface="+mn-ea"/>
              </a:rPr>
              <a:t>Fig. 6. Performance of 6 flagship phones averaged in case of CDL-C</a:t>
            </a:r>
          </a:p>
        </p:txBody>
      </p:sp>
      <p:sp>
        <p:nvSpPr>
          <p:cNvPr id="28" name="文本框 27"/>
          <p:cNvSpPr txBox="1"/>
          <p:nvPr/>
        </p:nvSpPr>
        <p:spPr>
          <a:xfrm>
            <a:off x="20426045" y="36104830"/>
            <a:ext cx="9420225" cy="4399915"/>
          </a:xfrm>
          <a:prstGeom prst="rect">
            <a:avLst/>
          </a:prstGeom>
          <a:noFill/>
        </p:spPr>
        <p:txBody>
          <a:bodyPr wrap="square" rtlCol="0" anchor="t">
            <a:spAutoFit/>
          </a:bodyPr>
          <a:lstStyle/>
          <a:p>
            <a:pPr lvl="0" algn="ctr">
              <a:buClrTx/>
              <a:buSzTx/>
              <a:buFontTx/>
            </a:pPr>
            <a:r>
              <a:rPr lang="en-US" altLang="zh-CN" sz="2000" dirty="0">
                <a:latin typeface="Bodoni MT" panose="02070603080606020203" charset="0"/>
                <a:cs typeface="Bodoni MT" panose="02070603080606020203" charset="0"/>
                <a:sym typeface="+mn-ea"/>
              </a:rPr>
              <a:t>V. CONCLUSIONS</a:t>
            </a:r>
          </a:p>
          <a:p>
            <a:pPr lvl="0" algn="l">
              <a:buClrTx/>
              <a:buSzTx/>
              <a:buFontTx/>
            </a:pPr>
            <a:r>
              <a:rPr lang="en-US" altLang="zh-CN" sz="2000" dirty="0">
                <a:latin typeface="Bodoni MT" panose="02070603080606020203" charset="0"/>
                <a:cs typeface="Bodoni MT" panose="02070603080606020203" charset="0"/>
                <a:sym typeface="+mn-ea"/>
              </a:rPr>
              <a:t>  In this paper, a channel emulation solution based on 3D end-to-end MPAC is proposed. The geometric growth in the number of </a:t>
            </a:r>
            <a:r>
              <a:rPr lang="en-US" altLang="zh-CN" sz="2000" dirty="0" err="1">
                <a:latin typeface="Bodoni MT" panose="02070603080606020203" charset="0"/>
                <a:cs typeface="Bodoni MT" panose="02070603080606020203" charset="0"/>
                <a:sym typeface="+mn-ea"/>
              </a:rPr>
              <a:t>gNB</a:t>
            </a:r>
            <a:r>
              <a:rPr lang="en-US" altLang="zh-CN" sz="2000" dirty="0">
                <a:latin typeface="Bodoni MT" panose="02070603080606020203" charset="0"/>
                <a:cs typeface="Bodoni MT" panose="02070603080606020203" charset="0"/>
                <a:sym typeface="+mn-ea"/>
              </a:rPr>
              <a:t> and UE antennas is the key factor to leaps in 5G network performance. To quantify the performance of 5G terminals accurately in 3D channel and </a:t>
            </a:r>
            <a:r>
              <a:rPr lang="en-US" altLang="zh-CN" sz="2000" dirty="0" err="1">
                <a:latin typeface="Bodoni MT" panose="02070603080606020203" charset="0"/>
                <a:cs typeface="Bodoni MT" panose="02070603080606020203" charset="0"/>
                <a:sym typeface="+mn-ea"/>
              </a:rPr>
              <a:t>beamforming</a:t>
            </a:r>
            <a:r>
              <a:rPr lang="en-US" altLang="zh-CN" sz="2000" dirty="0">
                <a:latin typeface="Bodoni MT" panose="02070603080606020203" charset="0"/>
                <a:cs typeface="Bodoni MT" panose="02070603080606020203" charset="0"/>
                <a:sym typeface="+mn-ea"/>
              </a:rPr>
              <a:t>, an integrated end-to-end 3D MIMO OTA test scheme is imperative. An evaluation system composed of BS, phase modulation network, channel emulator and 3D MPAC is proposed in this paper. Main contributions can be summarized into three aspects. Firstly, a 3D channel model of uplink and downlink is put forward to compensate for the lack of 3D angle power spectral density in standard channel model. Secondly, spatial correlation validation approach is designed to verify the accuracy of the channel model. Finally, performance tests are carried out for some flagship 5G phones in the system. Follow-up study should be explored to evaluate uplink performance based on the system, keeping 5G end-to-end</a:t>
            </a:r>
          </a:p>
          <a:p>
            <a:pPr lvl="0" algn="l">
              <a:buClrTx/>
              <a:buSzTx/>
              <a:buFontTx/>
            </a:pPr>
            <a:r>
              <a:rPr lang="en-US" altLang="zh-CN" sz="2000" dirty="0">
                <a:latin typeface="Bodoni MT" panose="02070603080606020203" charset="0"/>
                <a:cs typeface="Bodoni MT" panose="02070603080606020203" charset="0"/>
                <a:sym typeface="+mn-ea"/>
              </a:rPr>
              <a:t>MIMO performance improved sustainably.</a:t>
            </a:r>
          </a:p>
        </p:txBody>
      </p:sp>
      <p:pic>
        <p:nvPicPr>
          <p:cNvPr id="29" name="图片 28"/>
          <p:cNvPicPr>
            <a:picLocks noChangeAspect="1"/>
          </p:cNvPicPr>
          <p:nvPr/>
        </p:nvPicPr>
        <p:blipFill>
          <a:blip r:embed="rId20"/>
          <a:srcRect b="7068"/>
          <a:stretch>
            <a:fillRect/>
          </a:stretch>
        </p:blipFill>
        <p:spPr>
          <a:xfrm>
            <a:off x="23403560" y="11538585"/>
            <a:ext cx="4154805" cy="2944495"/>
          </a:xfrm>
          <a:prstGeom prst="rect">
            <a:avLst/>
          </a:prstGeom>
        </p:spPr>
      </p:pic>
      <p:sp>
        <p:nvSpPr>
          <p:cNvPr id="43" name="文本框 42"/>
          <p:cNvSpPr txBox="1"/>
          <p:nvPr/>
        </p:nvSpPr>
        <p:spPr>
          <a:xfrm>
            <a:off x="9607550" y="4956175"/>
            <a:ext cx="11003280" cy="1198880"/>
          </a:xfrm>
          <a:prstGeom prst="rect">
            <a:avLst/>
          </a:prstGeom>
          <a:noFill/>
        </p:spPr>
        <p:txBody>
          <a:bodyPr wrap="square" rtlCol="0" anchor="t">
            <a:spAutoFit/>
          </a:bodyPr>
          <a:lstStyle/>
          <a:p>
            <a:pPr lvl="0" algn="ctr">
              <a:buClrTx/>
              <a:buSzTx/>
              <a:buFontTx/>
            </a:pPr>
            <a:r>
              <a:rPr lang="zh-CN" altLang="en-US" sz="2400" baseline="30000" dirty="0">
                <a:latin typeface="Baskerville Old Face" panose="02020602080505020303" charset="0"/>
                <a:cs typeface="Baskerville Old Face" panose="02020602080505020303" charset="0"/>
                <a:sym typeface="+mn-ea"/>
              </a:rPr>
              <a:t>1 </a:t>
            </a:r>
            <a:r>
              <a:rPr lang="zh-CN" altLang="en-US" sz="2400" dirty="0">
                <a:latin typeface="Baskerville Old Face" panose="02020602080505020303" charset="0"/>
                <a:cs typeface="Baskerville Old Face" panose="02020602080505020303" charset="0"/>
                <a:sym typeface="+mn-ea"/>
              </a:rPr>
              <a:t>China Mobile Group Device Co., Ltd, Beijing, China</a:t>
            </a:r>
          </a:p>
          <a:p>
            <a:pPr lvl="0" algn="ctr">
              <a:buClrTx/>
              <a:buSzTx/>
              <a:buFontTx/>
            </a:pPr>
            <a:r>
              <a:rPr lang="zh-CN" altLang="en-US" sz="2400" baseline="30000" dirty="0">
                <a:latin typeface="Baskerville Old Face" panose="02020602080505020303" charset="0"/>
                <a:cs typeface="Baskerville Old Face" panose="02020602080505020303" charset="0"/>
                <a:sym typeface="+mn-ea"/>
              </a:rPr>
              <a:t>2</a:t>
            </a:r>
            <a:r>
              <a:rPr lang="zh-CN" altLang="en-US" sz="2400" dirty="0">
                <a:latin typeface="Baskerville Old Face" panose="02020602080505020303" charset="0"/>
                <a:cs typeface="Baskerville Old Face" panose="02020602080505020303" charset="0"/>
                <a:sym typeface="+mn-ea"/>
              </a:rPr>
              <a:t> China Academy of Information and Communications Technology, Beijing, China</a:t>
            </a:r>
          </a:p>
          <a:p>
            <a:pPr lvl="0" algn="ctr">
              <a:buClrTx/>
              <a:buSzTx/>
              <a:buFontTx/>
            </a:pPr>
            <a:r>
              <a:rPr lang="zh-CN" altLang="en-US" sz="2400" dirty="0">
                <a:latin typeface="Baskerville Old Face" panose="02020602080505020303" charset="0"/>
                <a:cs typeface="Baskerville Old Face" panose="02020602080505020303" charset="0"/>
                <a:sym typeface="+mn-ea"/>
              </a:rPr>
              <a:t>email:guoyuhang@caict.ac.cn</a:t>
            </a:r>
          </a:p>
        </p:txBody>
      </p:sp>
      <p:pic>
        <p:nvPicPr>
          <p:cNvPr id="56" name="图片 5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601499" y="40218269"/>
            <a:ext cx="1941921" cy="1941921"/>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3875</Words>
  <Application>Microsoft Office PowerPoint</Application>
  <PresentationFormat>自定义</PresentationFormat>
  <Paragraphs>85</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宋体</vt:lpstr>
      <vt:lpstr>微软雅黑</vt:lpstr>
      <vt:lpstr>Arial</vt:lpstr>
      <vt:lpstr>Baskerville Old Face</vt:lpstr>
      <vt:lpstr>Bodoni MT</vt:lpstr>
      <vt:lpstr>Calibri</vt:lpstr>
      <vt:lpstr>Cambria Math</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issuser</dc:creator>
  <cp:lastModifiedBy>Zhao Yichen</cp:lastModifiedBy>
  <cp:revision>64</cp:revision>
  <dcterms:created xsi:type="dcterms:W3CDTF">2021-07-27T08:42:00Z</dcterms:created>
  <dcterms:modified xsi:type="dcterms:W3CDTF">2021-08-12T02:18:59Z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12A38849A62642668F447DB511DBBFC7</vt:lpwstr>
  </property>
  <property fmtid="{D5CDD505-2E9C-101B-9397-08002B2CF9AE}" pid="3" name="KSOProductBuildVer">
    <vt:lpwstr>2052-11.1.0.10667</vt:lpwstr>
  </property>
</Properties>
</file>