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28800425" cy="43200638"/>
  <p:notesSz cx="6858000" cy="9144000"/>
  <p:defaultTextStyle>
    <a:defPPr>
      <a:defRPr lang="zh-CN"/>
    </a:defPPr>
    <a:lvl1pPr marL="0" algn="l" defTabSz="4111807" rtl="0" eaLnBrk="1" latinLnBrk="0" hangingPunct="1">
      <a:defRPr sz="8089" kern="1200">
        <a:solidFill>
          <a:schemeClr val="tx1"/>
        </a:solidFill>
        <a:latin typeface="+mn-lt"/>
        <a:ea typeface="+mn-ea"/>
        <a:cs typeface="+mn-cs"/>
      </a:defRPr>
    </a:lvl1pPr>
    <a:lvl2pPr marL="2055906" algn="l" defTabSz="4111807" rtl="0" eaLnBrk="1" latinLnBrk="0" hangingPunct="1">
      <a:defRPr sz="8089" kern="1200">
        <a:solidFill>
          <a:schemeClr val="tx1"/>
        </a:solidFill>
        <a:latin typeface="+mn-lt"/>
        <a:ea typeface="+mn-ea"/>
        <a:cs typeface="+mn-cs"/>
      </a:defRPr>
    </a:lvl2pPr>
    <a:lvl3pPr marL="4111807" algn="l" defTabSz="4111807" rtl="0" eaLnBrk="1" latinLnBrk="0" hangingPunct="1">
      <a:defRPr sz="8089" kern="1200">
        <a:solidFill>
          <a:schemeClr val="tx1"/>
        </a:solidFill>
        <a:latin typeface="+mn-lt"/>
        <a:ea typeface="+mn-ea"/>
        <a:cs typeface="+mn-cs"/>
      </a:defRPr>
    </a:lvl3pPr>
    <a:lvl4pPr marL="6167714" algn="l" defTabSz="4111807" rtl="0" eaLnBrk="1" latinLnBrk="0" hangingPunct="1">
      <a:defRPr sz="8089" kern="1200">
        <a:solidFill>
          <a:schemeClr val="tx1"/>
        </a:solidFill>
        <a:latin typeface="+mn-lt"/>
        <a:ea typeface="+mn-ea"/>
        <a:cs typeface="+mn-cs"/>
      </a:defRPr>
    </a:lvl4pPr>
    <a:lvl5pPr marL="8223615" algn="l" defTabSz="4111807" rtl="0" eaLnBrk="1" latinLnBrk="0" hangingPunct="1">
      <a:defRPr sz="8089" kern="1200">
        <a:solidFill>
          <a:schemeClr val="tx1"/>
        </a:solidFill>
        <a:latin typeface="+mn-lt"/>
        <a:ea typeface="+mn-ea"/>
        <a:cs typeface="+mn-cs"/>
      </a:defRPr>
    </a:lvl5pPr>
    <a:lvl6pPr marL="10279522" algn="l" defTabSz="4111807" rtl="0" eaLnBrk="1" latinLnBrk="0" hangingPunct="1">
      <a:defRPr sz="8089" kern="1200">
        <a:solidFill>
          <a:schemeClr val="tx1"/>
        </a:solidFill>
        <a:latin typeface="+mn-lt"/>
        <a:ea typeface="+mn-ea"/>
        <a:cs typeface="+mn-cs"/>
      </a:defRPr>
    </a:lvl6pPr>
    <a:lvl7pPr marL="12335426" algn="l" defTabSz="4111807" rtl="0" eaLnBrk="1" latinLnBrk="0" hangingPunct="1">
      <a:defRPr sz="8089" kern="1200">
        <a:solidFill>
          <a:schemeClr val="tx1"/>
        </a:solidFill>
        <a:latin typeface="+mn-lt"/>
        <a:ea typeface="+mn-ea"/>
        <a:cs typeface="+mn-cs"/>
      </a:defRPr>
    </a:lvl7pPr>
    <a:lvl8pPr marL="14391328" algn="l" defTabSz="4111807" rtl="0" eaLnBrk="1" latinLnBrk="0" hangingPunct="1">
      <a:defRPr sz="8089" kern="1200">
        <a:solidFill>
          <a:schemeClr val="tx1"/>
        </a:solidFill>
        <a:latin typeface="+mn-lt"/>
        <a:ea typeface="+mn-ea"/>
        <a:cs typeface="+mn-cs"/>
      </a:defRPr>
    </a:lvl8pPr>
    <a:lvl9pPr marL="16447234" algn="l" defTabSz="4111807" rtl="0" eaLnBrk="1" latinLnBrk="0" hangingPunct="1">
      <a:defRPr sz="808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90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385D8A"/>
    <a:srgbClr val="6600FF"/>
    <a:srgbClr val="3333CC"/>
    <a:srgbClr val="3366FF"/>
    <a:srgbClr val="3333B4"/>
    <a:srgbClr val="0066FF"/>
    <a:srgbClr val="5050DB"/>
    <a:srgbClr val="502FDB"/>
    <a:srgbClr val="4B82BE"/>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118" autoAdjust="0"/>
  </p:normalViewPr>
  <p:slideViewPr>
    <p:cSldViewPr>
      <p:cViewPr>
        <p:scale>
          <a:sx n="25" d="100"/>
          <a:sy n="25" d="100"/>
        </p:scale>
        <p:origin x="14" y="14"/>
      </p:cViewPr>
      <p:guideLst>
        <p:guide orient="horz" pos="13607"/>
        <p:guide pos="907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7ABB9-34B5-4125-8224-9892EE442924}" type="datetimeFigureOut">
              <a:rPr lang="zh-CN" altLang="en-US" smtClean="0"/>
              <a:t>2021/8/15</a:t>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07A26-B28F-4E9F-B18A-588EABC09C3D}" type="slidenum">
              <a:rPr lang="zh-CN" altLang="en-US" smtClean="0"/>
              <a:t>‹#›</a:t>
            </a:fld>
            <a:endParaRPr lang="zh-CN" altLang="en-US"/>
          </a:p>
        </p:txBody>
      </p:sp>
    </p:spTree>
    <p:extLst>
      <p:ext uri="{BB962C8B-B14F-4D97-AF65-F5344CB8AC3E}">
        <p14:creationId xmlns:p14="http://schemas.microsoft.com/office/powerpoint/2010/main" val="1896306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D407A26-B28F-4E9F-B18A-588EABC09C3D}" type="slidenum">
              <a:rPr lang="zh-CN" altLang="en-US" smtClean="0"/>
              <a:t>1</a:t>
            </a:fld>
            <a:endParaRPr lang="zh-CN" altLang="en-US"/>
          </a:p>
        </p:txBody>
      </p:sp>
    </p:spTree>
    <p:extLst>
      <p:ext uri="{BB962C8B-B14F-4D97-AF65-F5344CB8AC3E}">
        <p14:creationId xmlns:p14="http://schemas.microsoft.com/office/powerpoint/2010/main" val="3449449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2160032" y="13420208"/>
            <a:ext cx="24480361" cy="9260137"/>
          </a:xfrm>
        </p:spPr>
        <p:txBody>
          <a:bodyPr/>
          <a:lstStyle/>
          <a:p>
            <a:r>
              <a:rPr lang="zh-CN" altLang="en-US"/>
              <a:t>单击此处编辑母版标题样式</a:t>
            </a:r>
          </a:p>
        </p:txBody>
      </p:sp>
      <p:sp>
        <p:nvSpPr>
          <p:cNvPr id="3" name="副标题 2"/>
          <p:cNvSpPr>
            <a:spLocks noGrp="1"/>
          </p:cNvSpPr>
          <p:nvPr>
            <p:ph type="subTitle" idx="1"/>
          </p:nvPr>
        </p:nvSpPr>
        <p:spPr>
          <a:xfrm>
            <a:off x="4320065" y="24480362"/>
            <a:ext cx="20160298" cy="11040163"/>
          </a:xfrm>
        </p:spPr>
        <p:txBody>
          <a:bodyPr/>
          <a:lstStyle>
            <a:lvl1pPr marL="0" indent="0" algn="ctr">
              <a:buNone/>
              <a:defRPr>
                <a:solidFill>
                  <a:schemeClr val="tx1">
                    <a:tint val="75000"/>
                  </a:schemeClr>
                </a:solidFill>
              </a:defRPr>
            </a:lvl1pPr>
            <a:lvl2pPr marL="2010441" indent="0" algn="ctr">
              <a:buNone/>
              <a:defRPr>
                <a:solidFill>
                  <a:schemeClr val="tx1">
                    <a:tint val="75000"/>
                  </a:schemeClr>
                </a:solidFill>
              </a:defRPr>
            </a:lvl2pPr>
            <a:lvl3pPr marL="4020876" indent="0" algn="ctr">
              <a:buNone/>
              <a:defRPr>
                <a:solidFill>
                  <a:schemeClr val="tx1">
                    <a:tint val="75000"/>
                  </a:schemeClr>
                </a:solidFill>
              </a:defRPr>
            </a:lvl3pPr>
            <a:lvl4pPr marL="6031317" indent="0" algn="ctr">
              <a:buNone/>
              <a:defRPr>
                <a:solidFill>
                  <a:schemeClr val="tx1">
                    <a:tint val="75000"/>
                  </a:schemeClr>
                </a:solidFill>
              </a:defRPr>
            </a:lvl4pPr>
            <a:lvl5pPr marL="8041753" indent="0" algn="ctr">
              <a:buNone/>
              <a:defRPr>
                <a:solidFill>
                  <a:schemeClr val="tx1">
                    <a:tint val="75000"/>
                  </a:schemeClr>
                </a:solidFill>
              </a:defRPr>
            </a:lvl5pPr>
            <a:lvl6pPr marL="10052194" indent="0" algn="ctr">
              <a:buNone/>
              <a:defRPr>
                <a:solidFill>
                  <a:schemeClr val="tx1">
                    <a:tint val="75000"/>
                  </a:schemeClr>
                </a:solidFill>
              </a:defRPr>
            </a:lvl6pPr>
            <a:lvl7pPr marL="12062633" indent="0" algn="ctr">
              <a:buNone/>
              <a:defRPr>
                <a:solidFill>
                  <a:schemeClr val="tx1">
                    <a:tint val="75000"/>
                  </a:schemeClr>
                </a:solidFill>
              </a:defRPr>
            </a:lvl7pPr>
            <a:lvl8pPr marL="14073069" indent="0" algn="ctr">
              <a:buNone/>
              <a:defRPr>
                <a:solidFill>
                  <a:schemeClr val="tx1">
                    <a:tint val="75000"/>
                  </a:schemeClr>
                </a:solidFill>
              </a:defRPr>
            </a:lvl8pPr>
            <a:lvl9pPr marL="1608351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3898602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5139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925995" y="10800160"/>
            <a:ext cx="20765305" cy="23008339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615071" y="10800160"/>
            <a:ext cx="61830913" cy="23008339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28170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37393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275034" y="27760420"/>
            <a:ext cx="24480361" cy="8580127"/>
          </a:xfrm>
        </p:spPr>
        <p:txBody>
          <a:bodyPr anchor="t"/>
          <a:lstStyle>
            <a:lvl1pPr algn="l">
              <a:defRPr sz="17598" b="1" cap="all"/>
            </a:lvl1pPr>
          </a:lstStyle>
          <a:p>
            <a:r>
              <a:rPr lang="zh-CN" altLang="en-US"/>
              <a:t>单击此处编辑母版标题样式</a:t>
            </a:r>
          </a:p>
        </p:txBody>
      </p:sp>
      <p:sp>
        <p:nvSpPr>
          <p:cNvPr id="3" name="文本占位符 2"/>
          <p:cNvSpPr>
            <a:spLocks noGrp="1"/>
          </p:cNvSpPr>
          <p:nvPr>
            <p:ph type="body" idx="1"/>
          </p:nvPr>
        </p:nvSpPr>
        <p:spPr>
          <a:xfrm>
            <a:off x="2275034" y="18310277"/>
            <a:ext cx="24480361" cy="9450137"/>
          </a:xfrm>
        </p:spPr>
        <p:txBody>
          <a:bodyPr anchor="b"/>
          <a:lstStyle>
            <a:lvl1pPr marL="0" indent="0">
              <a:buNone/>
              <a:defRPr sz="8799">
                <a:solidFill>
                  <a:schemeClr val="tx1">
                    <a:tint val="75000"/>
                  </a:schemeClr>
                </a:solidFill>
              </a:defRPr>
            </a:lvl1pPr>
            <a:lvl2pPr marL="2010441" indent="0">
              <a:buNone/>
              <a:defRPr sz="7910">
                <a:solidFill>
                  <a:schemeClr val="tx1">
                    <a:tint val="75000"/>
                  </a:schemeClr>
                </a:solidFill>
              </a:defRPr>
            </a:lvl2pPr>
            <a:lvl3pPr marL="4020876" indent="0">
              <a:buNone/>
              <a:defRPr sz="7022">
                <a:solidFill>
                  <a:schemeClr val="tx1">
                    <a:tint val="75000"/>
                  </a:schemeClr>
                </a:solidFill>
              </a:defRPr>
            </a:lvl3pPr>
            <a:lvl4pPr marL="6031317" indent="0">
              <a:buNone/>
              <a:defRPr sz="6133">
                <a:solidFill>
                  <a:schemeClr val="tx1">
                    <a:tint val="75000"/>
                  </a:schemeClr>
                </a:solidFill>
              </a:defRPr>
            </a:lvl4pPr>
            <a:lvl5pPr marL="8041753" indent="0">
              <a:buNone/>
              <a:defRPr sz="6133">
                <a:solidFill>
                  <a:schemeClr val="tx1">
                    <a:tint val="75000"/>
                  </a:schemeClr>
                </a:solidFill>
              </a:defRPr>
            </a:lvl5pPr>
            <a:lvl6pPr marL="10052194" indent="0">
              <a:buNone/>
              <a:defRPr sz="6133">
                <a:solidFill>
                  <a:schemeClr val="tx1">
                    <a:tint val="75000"/>
                  </a:schemeClr>
                </a:solidFill>
              </a:defRPr>
            </a:lvl6pPr>
            <a:lvl7pPr marL="12062633" indent="0">
              <a:buNone/>
              <a:defRPr sz="6133">
                <a:solidFill>
                  <a:schemeClr val="tx1">
                    <a:tint val="75000"/>
                  </a:schemeClr>
                </a:solidFill>
              </a:defRPr>
            </a:lvl7pPr>
            <a:lvl8pPr marL="14073069" indent="0">
              <a:buNone/>
              <a:defRPr sz="6133">
                <a:solidFill>
                  <a:schemeClr val="tx1">
                    <a:tint val="75000"/>
                  </a:schemeClr>
                </a:solidFill>
              </a:defRPr>
            </a:lvl8pPr>
            <a:lvl9pPr marL="16083510" indent="0">
              <a:buNone/>
              <a:defRPr sz="6133">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80280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615070" y="62920929"/>
            <a:ext cx="41295608" cy="177962628"/>
          </a:xfrm>
        </p:spPr>
        <p:txBody>
          <a:bodyPr/>
          <a:lstStyle>
            <a:lvl1pPr>
              <a:defRPr sz="12265"/>
            </a:lvl1pPr>
            <a:lvl2pPr>
              <a:defRPr sz="10577"/>
            </a:lvl2pPr>
            <a:lvl3pPr>
              <a:defRPr sz="8799"/>
            </a:lvl3pPr>
            <a:lvl4pPr>
              <a:defRPr sz="7910"/>
            </a:lvl4pPr>
            <a:lvl5pPr>
              <a:defRPr sz="7910"/>
            </a:lvl5pPr>
            <a:lvl6pPr>
              <a:defRPr sz="7910"/>
            </a:lvl6pPr>
            <a:lvl7pPr>
              <a:defRPr sz="7910"/>
            </a:lvl7pPr>
            <a:lvl8pPr>
              <a:defRPr sz="7910"/>
            </a:lvl8pPr>
            <a:lvl9pPr>
              <a:defRPr sz="791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390684" y="62920929"/>
            <a:ext cx="41300610" cy="177962628"/>
          </a:xfrm>
        </p:spPr>
        <p:txBody>
          <a:bodyPr/>
          <a:lstStyle>
            <a:lvl1pPr>
              <a:defRPr sz="12265"/>
            </a:lvl1pPr>
            <a:lvl2pPr>
              <a:defRPr sz="10577"/>
            </a:lvl2pPr>
            <a:lvl3pPr>
              <a:defRPr sz="8799"/>
            </a:lvl3pPr>
            <a:lvl4pPr>
              <a:defRPr sz="7910"/>
            </a:lvl4pPr>
            <a:lvl5pPr>
              <a:defRPr sz="7910"/>
            </a:lvl5pPr>
            <a:lvl6pPr>
              <a:defRPr sz="7910"/>
            </a:lvl6pPr>
            <a:lvl7pPr>
              <a:defRPr sz="7910"/>
            </a:lvl7pPr>
            <a:lvl8pPr>
              <a:defRPr sz="7910"/>
            </a:lvl8pPr>
            <a:lvl9pPr>
              <a:defRPr sz="791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09126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440022" y="1730029"/>
            <a:ext cx="25920383" cy="7200106"/>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440022" y="9670148"/>
            <a:ext cx="12725189" cy="4030056"/>
          </a:xfrm>
        </p:spPr>
        <p:txBody>
          <a:bodyPr anchor="b"/>
          <a:lstStyle>
            <a:lvl1pPr marL="0" indent="0">
              <a:buNone/>
              <a:defRPr sz="10577" b="1"/>
            </a:lvl1pPr>
            <a:lvl2pPr marL="2010441" indent="0">
              <a:buNone/>
              <a:defRPr sz="8799" b="1"/>
            </a:lvl2pPr>
            <a:lvl3pPr marL="4020876" indent="0">
              <a:buNone/>
              <a:defRPr sz="7910" b="1"/>
            </a:lvl3pPr>
            <a:lvl4pPr marL="6031317" indent="0">
              <a:buNone/>
              <a:defRPr sz="7022" b="1"/>
            </a:lvl4pPr>
            <a:lvl5pPr marL="8041753" indent="0">
              <a:buNone/>
              <a:defRPr sz="7022" b="1"/>
            </a:lvl5pPr>
            <a:lvl6pPr marL="10052194" indent="0">
              <a:buNone/>
              <a:defRPr sz="7022" b="1"/>
            </a:lvl6pPr>
            <a:lvl7pPr marL="12062633" indent="0">
              <a:buNone/>
              <a:defRPr sz="7022" b="1"/>
            </a:lvl7pPr>
            <a:lvl8pPr marL="14073069" indent="0">
              <a:buNone/>
              <a:defRPr sz="7022" b="1"/>
            </a:lvl8pPr>
            <a:lvl9pPr marL="16083510" indent="0">
              <a:buNone/>
              <a:defRPr sz="7022" b="1"/>
            </a:lvl9pPr>
          </a:lstStyle>
          <a:p>
            <a:pPr lvl="0"/>
            <a:r>
              <a:rPr lang="zh-CN" altLang="en-US"/>
              <a:t>单击此处编辑母版文本样式</a:t>
            </a:r>
          </a:p>
        </p:txBody>
      </p:sp>
      <p:sp>
        <p:nvSpPr>
          <p:cNvPr id="4" name="内容占位符 3"/>
          <p:cNvSpPr>
            <a:spLocks noGrp="1"/>
          </p:cNvSpPr>
          <p:nvPr>
            <p:ph sz="half" idx="2"/>
          </p:nvPr>
        </p:nvSpPr>
        <p:spPr>
          <a:xfrm>
            <a:off x="1440022" y="13700203"/>
            <a:ext cx="12725189" cy="24890371"/>
          </a:xfrm>
        </p:spPr>
        <p:txBody>
          <a:bodyPr/>
          <a:lstStyle>
            <a:lvl1pPr>
              <a:defRPr sz="10577"/>
            </a:lvl1pPr>
            <a:lvl2pPr>
              <a:defRPr sz="8799"/>
            </a:lvl2pPr>
            <a:lvl3pPr>
              <a:defRPr sz="7910"/>
            </a:lvl3pPr>
            <a:lvl4pPr>
              <a:defRPr sz="7022"/>
            </a:lvl4pPr>
            <a:lvl5pPr>
              <a:defRPr sz="7022"/>
            </a:lvl5pPr>
            <a:lvl6pPr>
              <a:defRPr sz="7022"/>
            </a:lvl6pPr>
            <a:lvl7pPr>
              <a:defRPr sz="7022"/>
            </a:lvl7pPr>
            <a:lvl8pPr>
              <a:defRPr sz="7022"/>
            </a:lvl8pPr>
            <a:lvl9pPr>
              <a:defRPr sz="70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4630222" y="9670148"/>
            <a:ext cx="12730188" cy="4030056"/>
          </a:xfrm>
        </p:spPr>
        <p:txBody>
          <a:bodyPr anchor="b"/>
          <a:lstStyle>
            <a:lvl1pPr marL="0" indent="0">
              <a:buNone/>
              <a:defRPr sz="10577" b="1"/>
            </a:lvl1pPr>
            <a:lvl2pPr marL="2010441" indent="0">
              <a:buNone/>
              <a:defRPr sz="8799" b="1"/>
            </a:lvl2pPr>
            <a:lvl3pPr marL="4020876" indent="0">
              <a:buNone/>
              <a:defRPr sz="7910" b="1"/>
            </a:lvl3pPr>
            <a:lvl4pPr marL="6031317" indent="0">
              <a:buNone/>
              <a:defRPr sz="7022" b="1"/>
            </a:lvl4pPr>
            <a:lvl5pPr marL="8041753" indent="0">
              <a:buNone/>
              <a:defRPr sz="7022" b="1"/>
            </a:lvl5pPr>
            <a:lvl6pPr marL="10052194" indent="0">
              <a:buNone/>
              <a:defRPr sz="7022" b="1"/>
            </a:lvl6pPr>
            <a:lvl7pPr marL="12062633" indent="0">
              <a:buNone/>
              <a:defRPr sz="7022" b="1"/>
            </a:lvl7pPr>
            <a:lvl8pPr marL="14073069" indent="0">
              <a:buNone/>
              <a:defRPr sz="7022" b="1"/>
            </a:lvl8pPr>
            <a:lvl9pPr marL="16083510" indent="0">
              <a:buNone/>
              <a:defRPr sz="7022" b="1"/>
            </a:lvl9pPr>
          </a:lstStyle>
          <a:p>
            <a:pPr lvl="0"/>
            <a:r>
              <a:rPr lang="zh-CN" altLang="en-US"/>
              <a:t>单击此处编辑母版文本样式</a:t>
            </a:r>
          </a:p>
        </p:txBody>
      </p:sp>
      <p:sp>
        <p:nvSpPr>
          <p:cNvPr id="6" name="内容占位符 5"/>
          <p:cNvSpPr>
            <a:spLocks noGrp="1"/>
          </p:cNvSpPr>
          <p:nvPr>
            <p:ph sz="quarter" idx="4"/>
          </p:nvPr>
        </p:nvSpPr>
        <p:spPr>
          <a:xfrm>
            <a:off x="14630222" y="13700203"/>
            <a:ext cx="12730188" cy="24890371"/>
          </a:xfrm>
        </p:spPr>
        <p:txBody>
          <a:bodyPr/>
          <a:lstStyle>
            <a:lvl1pPr>
              <a:defRPr sz="10577"/>
            </a:lvl1pPr>
            <a:lvl2pPr>
              <a:defRPr sz="8799"/>
            </a:lvl2pPr>
            <a:lvl3pPr>
              <a:defRPr sz="7910"/>
            </a:lvl3pPr>
            <a:lvl4pPr>
              <a:defRPr sz="7022"/>
            </a:lvl4pPr>
            <a:lvl5pPr>
              <a:defRPr sz="7022"/>
            </a:lvl5pPr>
            <a:lvl6pPr>
              <a:defRPr sz="7022"/>
            </a:lvl6pPr>
            <a:lvl7pPr>
              <a:defRPr sz="7022"/>
            </a:lvl7pPr>
            <a:lvl8pPr>
              <a:defRPr sz="7022"/>
            </a:lvl8pPr>
            <a:lvl9pPr>
              <a:defRPr sz="70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045046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66747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68590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40023" y="1720025"/>
            <a:ext cx="9475141" cy="7320109"/>
          </a:xfrm>
        </p:spPr>
        <p:txBody>
          <a:bodyPr anchor="b"/>
          <a:lstStyle>
            <a:lvl1pPr algn="l">
              <a:defRPr sz="8799" b="1"/>
            </a:lvl1pPr>
          </a:lstStyle>
          <a:p>
            <a:r>
              <a:rPr lang="zh-CN" altLang="en-US"/>
              <a:t>单击此处编辑母版标题样式</a:t>
            </a:r>
          </a:p>
        </p:txBody>
      </p:sp>
      <p:sp>
        <p:nvSpPr>
          <p:cNvPr id="3" name="内容占位符 2"/>
          <p:cNvSpPr>
            <a:spLocks noGrp="1"/>
          </p:cNvSpPr>
          <p:nvPr>
            <p:ph idx="1"/>
          </p:nvPr>
        </p:nvSpPr>
        <p:spPr>
          <a:xfrm>
            <a:off x="11260166" y="1720036"/>
            <a:ext cx="16100238" cy="36870547"/>
          </a:xfrm>
        </p:spPr>
        <p:txBody>
          <a:bodyPr/>
          <a:lstStyle>
            <a:lvl1pPr>
              <a:defRPr sz="14043"/>
            </a:lvl1pPr>
            <a:lvl2pPr>
              <a:defRPr sz="12265"/>
            </a:lvl2pPr>
            <a:lvl3pPr>
              <a:defRPr sz="10577"/>
            </a:lvl3pPr>
            <a:lvl4pPr>
              <a:defRPr sz="8799"/>
            </a:lvl4pPr>
            <a:lvl5pPr>
              <a:defRPr sz="8799"/>
            </a:lvl5pPr>
            <a:lvl6pPr>
              <a:defRPr sz="8799"/>
            </a:lvl6pPr>
            <a:lvl7pPr>
              <a:defRPr sz="8799"/>
            </a:lvl7pPr>
            <a:lvl8pPr>
              <a:defRPr sz="8799"/>
            </a:lvl8pPr>
            <a:lvl9pPr>
              <a:defRPr sz="8799"/>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440023" y="9040144"/>
            <a:ext cx="9475141" cy="29550440"/>
          </a:xfrm>
        </p:spPr>
        <p:txBody>
          <a:bodyPr/>
          <a:lstStyle>
            <a:lvl1pPr marL="0" indent="0">
              <a:buNone/>
              <a:defRPr sz="6133"/>
            </a:lvl1pPr>
            <a:lvl2pPr marL="2010441" indent="0">
              <a:buNone/>
              <a:defRPr sz="5244"/>
            </a:lvl2pPr>
            <a:lvl3pPr marL="4020876" indent="0">
              <a:buNone/>
              <a:defRPr sz="4355"/>
            </a:lvl3pPr>
            <a:lvl4pPr marL="6031317" indent="0">
              <a:buNone/>
              <a:defRPr sz="4000"/>
            </a:lvl4pPr>
            <a:lvl5pPr marL="8041753" indent="0">
              <a:buNone/>
              <a:defRPr sz="4000"/>
            </a:lvl5pPr>
            <a:lvl6pPr marL="10052194" indent="0">
              <a:buNone/>
              <a:defRPr sz="4000"/>
            </a:lvl6pPr>
            <a:lvl7pPr marL="12062633" indent="0">
              <a:buNone/>
              <a:defRPr sz="4000"/>
            </a:lvl7pPr>
            <a:lvl8pPr marL="14073069" indent="0">
              <a:buNone/>
              <a:defRPr sz="4000"/>
            </a:lvl8pPr>
            <a:lvl9pPr marL="16083510" indent="0">
              <a:buNone/>
              <a:defRPr sz="4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45567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645085" y="30240447"/>
            <a:ext cx="17280255" cy="3570056"/>
          </a:xfrm>
        </p:spPr>
        <p:txBody>
          <a:bodyPr anchor="b"/>
          <a:lstStyle>
            <a:lvl1pPr algn="l">
              <a:defRPr sz="8799" b="1"/>
            </a:lvl1pPr>
          </a:lstStyle>
          <a:p>
            <a:r>
              <a:rPr lang="zh-CN" altLang="en-US"/>
              <a:t>单击此处编辑母版标题样式</a:t>
            </a:r>
          </a:p>
        </p:txBody>
      </p:sp>
      <p:sp>
        <p:nvSpPr>
          <p:cNvPr id="3" name="图片占位符 2"/>
          <p:cNvSpPr>
            <a:spLocks noGrp="1"/>
          </p:cNvSpPr>
          <p:nvPr>
            <p:ph type="pic" idx="1"/>
          </p:nvPr>
        </p:nvSpPr>
        <p:spPr>
          <a:xfrm>
            <a:off x="5645085" y="3860057"/>
            <a:ext cx="17280255" cy="25920383"/>
          </a:xfrm>
        </p:spPr>
        <p:txBody>
          <a:bodyPr/>
          <a:lstStyle>
            <a:lvl1pPr marL="0" indent="0">
              <a:buNone/>
              <a:defRPr sz="14043"/>
            </a:lvl1pPr>
            <a:lvl2pPr marL="2010441" indent="0">
              <a:buNone/>
              <a:defRPr sz="12265"/>
            </a:lvl2pPr>
            <a:lvl3pPr marL="4020876" indent="0">
              <a:buNone/>
              <a:defRPr sz="10577"/>
            </a:lvl3pPr>
            <a:lvl4pPr marL="6031317" indent="0">
              <a:buNone/>
              <a:defRPr sz="8799"/>
            </a:lvl4pPr>
            <a:lvl5pPr marL="8041753" indent="0">
              <a:buNone/>
              <a:defRPr sz="8799"/>
            </a:lvl5pPr>
            <a:lvl6pPr marL="10052194" indent="0">
              <a:buNone/>
              <a:defRPr sz="8799"/>
            </a:lvl6pPr>
            <a:lvl7pPr marL="12062633" indent="0">
              <a:buNone/>
              <a:defRPr sz="8799"/>
            </a:lvl7pPr>
            <a:lvl8pPr marL="14073069" indent="0">
              <a:buNone/>
              <a:defRPr sz="8799"/>
            </a:lvl8pPr>
            <a:lvl9pPr marL="16083510" indent="0">
              <a:buNone/>
              <a:defRPr sz="8799"/>
            </a:lvl9pPr>
          </a:lstStyle>
          <a:p>
            <a:endParaRPr lang="zh-CN" altLang="en-US"/>
          </a:p>
        </p:txBody>
      </p:sp>
      <p:sp>
        <p:nvSpPr>
          <p:cNvPr id="4" name="文本占位符 3"/>
          <p:cNvSpPr>
            <a:spLocks noGrp="1"/>
          </p:cNvSpPr>
          <p:nvPr>
            <p:ph type="body" sz="half" idx="2"/>
          </p:nvPr>
        </p:nvSpPr>
        <p:spPr>
          <a:xfrm>
            <a:off x="5645085" y="33810504"/>
            <a:ext cx="17280255" cy="5070072"/>
          </a:xfrm>
        </p:spPr>
        <p:txBody>
          <a:bodyPr/>
          <a:lstStyle>
            <a:lvl1pPr marL="0" indent="0">
              <a:buNone/>
              <a:defRPr sz="6133"/>
            </a:lvl1pPr>
            <a:lvl2pPr marL="2010441" indent="0">
              <a:buNone/>
              <a:defRPr sz="5244"/>
            </a:lvl2pPr>
            <a:lvl3pPr marL="4020876" indent="0">
              <a:buNone/>
              <a:defRPr sz="4355"/>
            </a:lvl3pPr>
            <a:lvl4pPr marL="6031317" indent="0">
              <a:buNone/>
              <a:defRPr sz="4000"/>
            </a:lvl4pPr>
            <a:lvl5pPr marL="8041753" indent="0">
              <a:buNone/>
              <a:defRPr sz="4000"/>
            </a:lvl5pPr>
            <a:lvl6pPr marL="10052194" indent="0">
              <a:buNone/>
              <a:defRPr sz="4000"/>
            </a:lvl6pPr>
            <a:lvl7pPr marL="12062633" indent="0">
              <a:buNone/>
              <a:defRPr sz="4000"/>
            </a:lvl7pPr>
            <a:lvl8pPr marL="14073069" indent="0">
              <a:buNone/>
              <a:defRPr sz="4000"/>
            </a:lvl8pPr>
            <a:lvl9pPr marL="16083510" indent="0">
              <a:buNone/>
              <a:defRPr sz="4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2021/8/15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997672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500" t="25000" r="500" b="25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440022" y="1730029"/>
            <a:ext cx="25920383" cy="7200106"/>
          </a:xfrm>
          <a:prstGeom prst="rect">
            <a:avLst/>
          </a:prstGeom>
        </p:spPr>
        <p:txBody>
          <a:bodyPr vert="horz" lIns="452393" tIns="226197" rIns="452393" bIns="226197" rtlCol="0" anchor="ctr">
            <a:normAutofit/>
          </a:bodyPr>
          <a:lstStyle/>
          <a:p>
            <a:r>
              <a:rPr lang="zh-CN" altLang="en-US"/>
              <a:t>单击此处编辑母版标题样式</a:t>
            </a:r>
          </a:p>
        </p:txBody>
      </p:sp>
      <p:sp>
        <p:nvSpPr>
          <p:cNvPr id="3" name="文本占位符 2"/>
          <p:cNvSpPr>
            <a:spLocks noGrp="1"/>
          </p:cNvSpPr>
          <p:nvPr>
            <p:ph type="body" idx="1"/>
          </p:nvPr>
        </p:nvSpPr>
        <p:spPr>
          <a:xfrm>
            <a:off x="1440022" y="10080158"/>
            <a:ext cx="25920383" cy="28510425"/>
          </a:xfrm>
          <a:prstGeom prst="rect">
            <a:avLst/>
          </a:prstGeom>
        </p:spPr>
        <p:txBody>
          <a:bodyPr vert="horz" lIns="452393" tIns="226197" rIns="452393" bIns="226197"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1440022" y="40040601"/>
            <a:ext cx="6720099" cy="2300035"/>
          </a:xfrm>
          <a:prstGeom prst="rect">
            <a:avLst/>
          </a:prstGeom>
        </p:spPr>
        <p:txBody>
          <a:bodyPr vert="horz" lIns="452393" tIns="226197" rIns="452393" bIns="226197" rtlCol="0" anchor="ctr"/>
          <a:lstStyle>
            <a:lvl1pPr algn="l">
              <a:defRPr sz="5244">
                <a:solidFill>
                  <a:schemeClr val="tx1">
                    <a:tint val="75000"/>
                  </a:schemeClr>
                </a:solidFill>
              </a:defRPr>
            </a:lvl1pPr>
          </a:lstStyle>
          <a:p>
            <a:fld id="{530820CF-B880-4189-942D-D702A7CBA730}" type="datetimeFigureOut">
              <a:rPr lang="zh-CN" altLang="en-US" smtClean="0"/>
              <a:t>2021/8/15</a:t>
            </a:fld>
            <a:endParaRPr lang="zh-CN" altLang="en-US"/>
          </a:p>
        </p:txBody>
      </p:sp>
      <p:sp>
        <p:nvSpPr>
          <p:cNvPr id="5" name="页脚占位符 4"/>
          <p:cNvSpPr>
            <a:spLocks noGrp="1"/>
          </p:cNvSpPr>
          <p:nvPr>
            <p:ph type="ftr" sz="quarter" idx="3"/>
          </p:nvPr>
        </p:nvSpPr>
        <p:spPr>
          <a:xfrm>
            <a:off x="9840147" y="40040601"/>
            <a:ext cx="9120135" cy="2300035"/>
          </a:xfrm>
          <a:prstGeom prst="rect">
            <a:avLst/>
          </a:prstGeom>
        </p:spPr>
        <p:txBody>
          <a:bodyPr vert="horz" lIns="452393" tIns="226197" rIns="452393" bIns="226197" rtlCol="0" anchor="ctr"/>
          <a:lstStyle>
            <a:lvl1pPr algn="ctr">
              <a:defRPr sz="5244">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0640306" y="40040601"/>
            <a:ext cx="6720099" cy="2300035"/>
          </a:xfrm>
          <a:prstGeom prst="rect">
            <a:avLst/>
          </a:prstGeom>
        </p:spPr>
        <p:txBody>
          <a:bodyPr vert="horz" lIns="452393" tIns="226197" rIns="452393" bIns="226197" rtlCol="0" anchor="ctr"/>
          <a:lstStyle>
            <a:lvl1pPr algn="r">
              <a:defRPr sz="5244">
                <a:solidFill>
                  <a:schemeClr val="tx1">
                    <a:tint val="75000"/>
                  </a:schemeClr>
                </a:solidFill>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531259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020876" rtl="0" eaLnBrk="1" latinLnBrk="0" hangingPunct="1">
        <a:spcBef>
          <a:spcPct val="0"/>
        </a:spcBef>
        <a:buNone/>
        <a:defRPr sz="19287" kern="1200">
          <a:solidFill>
            <a:schemeClr val="tx1"/>
          </a:solidFill>
          <a:latin typeface="+mj-lt"/>
          <a:ea typeface="+mj-ea"/>
          <a:cs typeface="+mj-cs"/>
        </a:defRPr>
      </a:lvl1pPr>
    </p:titleStyle>
    <p:bodyStyle>
      <a:lvl1pPr marL="1507827" indent="-1507827" algn="l" defTabSz="4020876" rtl="0" eaLnBrk="1" latinLnBrk="0" hangingPunct="1">
        <a:spcBef>
          <a:spcPct val="20000"/>
        </a:spcBef>
        <a:buFont typeface="Arial" panose="020B0604020202020204" pitchFamily="34" charset="0"/>
        <a:buChar char="•"/>
        <a:defRPr sz="14043" kern="1200">
          <a:solidFill>
            <a:schemeClr val="tx1"/>
          </a:solidFill>
          <a:latin typeface="+mn-lt"/>
          <a:ea typeface="+mn-ea"/>
          <a:cs typeface="+mn-cs"/>
        </a:defRPr>
      </a:lvl1pPr>
      <a:lvl2pPr marL="3266962" indent="-1256523" algn="l" defTabSz="4020876" rtl="0" eaLnBrk="1" latinLnBrk="0" hangingPunct="1">
        <a:spcBef>
          <a:spcPct val="20000"/>
        </a:spcBef>
        <a:buFont typeface="Arial" panose="020B0604020202020204" pitchFamily="34" charset="0"/>
        <a:buChar char="–"/>
        <a:defRPr sz="12265" kern="1200">
          <a:solidFill>
            <a:schemeClr val="tx1"/>
          </a:solidFill>
          <a:latin typeface="+mn-lt"/>
          <a:ea typeface="+mn-ea"/>
          <a:cs typeface="+mn-cs"/>
        </a:defRPr>
      </a:lvl2pPr>
      <a:lvl3pPr marL="5026099" indent="-1005218" algn="l" defTabSz="4020876" rtl="0" eaLnBrk="1" latinLnBrk="0" hangingPunct="1">
        <a:spcBef>
          <a:spcPct val="20000"/>
        </a:spcBef>
        <a:buFont typeface="Arial" panose="020B0604020202020204" pitchFamily="34" charset="0"/>
        <a:buChar char="•"/>
        <a:defRPr sz="10577" kern="1200">
          <a:solidFill>
            <a:schemeClr val="tx1"/>
          </a:solidFill>
          <a:latin typeface="+mn-lt"/>
          <a:ea typeface="+mn-ea"/>
          <a:cs typeface="+mn-cs"/>
        </a:defRPr>
      </a:lvl3pPr>
      <a:lvl4pPr marL="7036534"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4pPr>
      <a:lvl5pPr marL="9046974"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5pPr>
      <a:lvl6pPr marL="11057411"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6pPr>
      <a:lvl7pPr marL="13067851"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7pPr>
      <a:lvl8pPr marL="15078288"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8pPr>
      <a:lvl9pPr marL="17088727" indent="-1005218" algn="l" defTabSz="4020876" rtl="0" eaLnBrk="1" latinLnBrk="0" hangingPunct="1">
        <a:spcBef>
          <a:spcPct val="20000"/>
        </a:spcBef>
        <a:buFont typeface="Arial" panose="020B0604020202020204" pitchFamily="34" charset="0"/>
        <a:buChar char="•"/>
        <a:defRPr sz="8799" kern="1200">
          <a:solidFill>
            <a:schemeClr val="tx1"/>
          </a:solidFill>
          <a:latin typeface="+mn-lt"/>
          <a:ea typeface="+mn-ea"/>
          <a:cs typeface="+mn-cs"/>
        </a:defRPr>
      </a:lvl9pPr>
    </p:bodyStyle>
    <p:otherStyle>
      <a:defPPr>
        <a:defRPr lang="zh-CN"/>
      </a:defPPr>
      <a:lvl1pPr marL="0" algn="l" defTabSz="4020876" rtl="0" eaLnBrk="1" latinLnBrk="0" hangingPunct="1">
        <a:defRPr sz="7910" kern="1200">
          <a:solidFill>
            <a:schemeClr val="tx1"/>
          </a:solidFill>
          <a:latin typeface="+mn-lt"/>
          <a:ea typeface="+mn-ea"/>
          <a:cs typeface="+mn-cs"/>
        </a:defRPr>
      </a:lvl1pPr>
      <a:lvl2pPr marL="2010441" algn="l" defTabSz="4020876" rtl="0" eaLnBrk="1" latinLnBrk="0" hangingPunct="1">
        <a:defRPr sz="7910" kern="1200">
          <a:solidFill>
            <a:schemeClr val="tx1"/>
          </a:solidFill>
          <a:latin typeface="+mn-lt"/>
          <a:ea typeface="+mn-ea"/>
          <a:cs typeface="+mn-cs"/>
        </a:defRPr>
      </a:lvl2pPr>
      <a:lvl3pPr marL="4020876" algn="l" defTabSz="4020876" rtl="0" eaLnBrk="1" latinLnBrk="0" hangingPunct="1">
        <a:defRPr sz="7910" kern="1200">
          <a:solidFill>
            <a:schemeClr val="tx1"/>
          </a:solidFill>
          <a:latin typeface="+mn-lt"/>
          <a:ea typeface="+mn-ea"/>
          <a:cs typeface="+mn-cs"/>
        </a:defRPr>
      </a:lvl3pPr>
      <a:lvl4pPr marL="6031317" algn="l" defTabSz="4020876" rtl="0" eaLnBrk="1" latinLnBrk="0" hangingPunct="1">
        <a:defRPr sz="7910" kern="1200">
          <a:solidFill>
            <a:schemeClr val="tx1"/>
          </a:solidFill>
          <a:latin typeface="+mn-lt"/>
          <a:ea typeface="+mn-ea"/>
          <a:cs typeface="+mn-cs"/>
        </a:defRPr>
      </a:lvl4pPr>
      <a:lvl5pPr marL="8041753" algn="l" defTabSz="4020876" rtl="0" eaLnBrk="1" latinLnBrk="0" hangingPunct="1">
        <a:defRPr sz="7910" kern="1200">
          <a:solidFill>
            <a:schemeClr val="tx1"/>
          </a:solidFill>
          <a:latin typeface="+mn-lt"/>
          <a:ea typeface="+mn-ea"/>
          <a:cs typeface="+mn-cs"/>
        </a:defRPr>
      </a:lvl5pPr>
      <a:lvl6pPr marL="10052194" algn="l" defTabSz="4020876" rtl="0" eaLnBrk="1" latinLnBrk="0" hangingPunct="1">
        <a:defRPr sz="7910" kern="1200">
          <a:solidFill>
            <a:schemeClr val="tx1"/>
          </a:solidFill>
          <a:latin typeface="+mn-lt"/>
          <a:ea typeface="+mn-ea"/>
          <a:cs typeface="+mn-cs"/>
        </a:defRPr>
      </a:lvl6pPr>
      <a:lvl7pPr marL="12062633" algn="l" defTabSz="4020876" rtl="0" eaLnBrk="1" latinLnBrk="0" hangingPunct="1">
        <a:defRPr sz="7910" kern="1200">
          <a:solidFill>
            <a:schemeClr val="tx1"/>
          </a:solidFill>
          <a:latin typeface="+mn-lt"/>
          <a:ea typeface="+mn-ea"/>
          <a:cs typeface="+mn-cs"/>
        </a:defRPr>
      </a:lvl7pPr>
      <a:lvl8pPr marL="14073069" algn="l" defTabSz="4020876" rtl="0" eaLnBrk="1" latinLnBrk="0" hangingPunct="1">
        <a:defRPr sz="7910" kern="1200">
          <a:solidFill>
            <a:schemeClr val="tx1"/>
          </a:solidFill>
          <a:latin typeface="+mn-lt"/>
          <a:ea typeface="+mn-ea"/>
          <a:cs typeface="+mn-cs"/>
        </a:defRPr>
      </a:lvl8pPr>
      <a:lvl9pPr marL="16083510" algn="l" defTabSz="4020876" rtl="0" eaLnBrk="1" latinLnBrk="0" hangingPunct="1">
        <a:defRPr sz="79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8.bin"/><Relationship Id="rId18" Type="http://schemas.openxmlformats.org/officeDocument/2006/relationships/image" Target="../media/image8.jpeg"/><Relationship Id="rId3" Type="http://schemas.openxmlformats.org/officeDocument/2006/relationships/notesSlide" Target="../notesSlides/notesSlide1.xml"/><Relationship Id="rId7" Type="http://schemas.openxmlformats.org/officeDocument/2006/relationships/oleObject" Target="../embeddings/oleObject3.bin"/><Relationship Id="rId12" Type="http://schemas.openxmlformats.org/officeDocument/2006/relationships/oleObject" Target="../embeddings/oleObject7.bin"/><Relationship Id="rId17" Type="http://schemas.openxmlformats.org/officeDocument/2006/relationships/image" Target="../media/image7.jpeg"/><Relationship Id="rId2" Type="http://schemas.openxmlformats.org/officeDocument/2006/relationships/slideLayout" Target="../slideLayouts/slideLayout1.xml"/><Relationship Id="rId16" Type="http://schemas.openxmlformats.org/officeDocument/2006/relationships/image" Target="../media/image6.png"/><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6.bin"/><Relationship Id="rId5" Type="http://schemas.openxmlformats.org/officeDocument/2006/relationships/image" Target="../media/image2.emf"/><Relationship Id="rId15" Type="http://schemas.openxmlformats.org/officeDocument/2006/relationships/image" Target="../media/image5.jpeg"/><Relationship Id="rId10" Type="http://schemas.openxmlformats.org/officeDocument/2006/relationships/oleObject" Target="../embeddings/oleObject5.bin"/><Relationship Id="rId19"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oleObject" Target="../embeddings/oleObject4.bin"/><Relationship Id="rId1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07572" y="1524951"/>
            <a:ext cx="23413477" cy="2935359"/>
          </a:xfrm>
          <a:prstGeom prst="rect">
            <a:avLst/>
          </a:prstGeom>
          <a:noFill/>
        </p:spPr>
        <p:txBody>
          <a:bodyPr wrap="square" lIns="89219" tIns="44611" rIns="89219" bIns="44611" rtlCol="0">
            <a:spAutoFit/>
          </a:bodyPr>
          <a:lstStyle/>
          <a:p>
            <a:pPr marL="446305" marR="446305" algn="ctr"/>
            <a:r>
              <a:rPr lang="en-US" altLang="zh-CN" dirty="0"/>
              <a:t>Recognition of MFR Based Motif </a:t>
            </a:r>
            <a:r>
              <a:rPr lang="en-US" altLang="zh-CN" dirty="0" smtClean="0"/>
              <a:t>Discovery</a:t>
            </a:r>
          </a:p>
          <a:p>
            <a:pPr marL="446305" marR="446305" algn="ctr"/>
            <a:r>
              <a:rPr lang="en-US" altLang="zh-CN" sz="4000" b="1" dirty="0" err="1">
                <a:ea typeface="宋体" panose="02010600030101010101" pitchFamily="2" charset="-122"/>
                <a:cs typeface="Times New Roman" panose="02020603050405020304" pitchFamily="18" charset="0"/>
              </a:rPr>
              <a:t>Pengcheng</a:t>
            </a:r>
            <a:r>
              <a:rPr lang="en-US" altLang="zh-CN" sz="4000" b="1" dirty="0">
                <a:ea typeface="宋体" panose="02010600030101010101" pitchFamily="2" charset="-122"/>
                <a:cs typeface="Times New Roman" panose="02020603050405020304" pitchFamily="18" charset="0"/>
              </a:rPr>
              <a:t> Wang, </a:t>
            </a:r>
            <a:r>
              <a:rPr lang="en-US" altLang="zh-CN" sz="4000" b="1" dirty="0" err="1">
                <a:ea typeface="宋体" panose="02010600030101010101" pitchFamily="2" charset="-122"/>
                <a:cs typeface="Times New Roman" panose="02020603050405020304" pitchFamily="18" charset="0"/>
              </a:rPr>
              <a:t>Weisong</a:t>
            </a:r>
            <a:r>
              <a:rPr lang="en-US" altLang="zh-CN" sz="4000" b="1" dirty="0">
                <a:ea typeface="宋体" panose="02010600030101010101" pitchFamily="2" charset="-122"/>
                <a:cs typeface="Times New Roman" panose="02020603050405020304" pitchFamily="18" charset="0"/>
              </a:rPr>
              <a:t> Liu, Chao Wang, </a:t>
            </a:r>
            <a:r>
              <a:rPr lang="en-US" altLang="zh-CN" sz="4000" b="1" dirty="0" err="1">
                <a:ea typeface="宋体" panose="02010600030101010101" pitchFamily="2" charset="-122"/>
                <a:cs typeface="Times New Roman" panose="02020603050405020304" pitchFamily="18" charset="0"/>
              </a:rPr>
              <a:t>Pengyu</a:t>
            </a:r>
            <a:r>
              <a:rPr lang="en-US" altLang="zh-CN" sz="4000" b="1" dirty="0">
                <a:ea typeface="宋体" panose="02010600030101010101" pitchFamily="2" charset="-122"/>
                <a:cs typeface="Times New Roman" panose="02020603050405020304" pitchFamily="18" charset="0"/>
              </a:rPr>
              <a:t> Zhang, </a:t>
            </a:r>
            <a:r>
              <a:rPr lang="en-US" altLang="zh-CN" sz="4000" b="1" dirty="0" err="1">
                <a:ea typeface="宋体" panose="02010600030101010101" pitchFamily="2" charset="-122"/>
                <a:cs typeface="Times New Roman" panose="02020603050405020304" pitchFamily="18" charset="0"/>
              </a:rPr>
              <a:t>Tailai</a:t>
            </a:r>
            <a:r>
              <a:rPr lang="en-US" altLang="zh-CN" sz="4000" b="1" dirty="0">
                <a:ea typeface="宋体" panose="02010600030101010101" pitchFamily="2" charset="-122"/>
                <a:cs typeface="Times New Roman" panose="02020603050405020304" pitchFamily="18" charset="0"/>
              </a:rPr>
              <a:t> Wen, Zheng </a:t>
            </a:r>
            <a:r>
              <a:rPr lang="en-US" altLang="zh-CN" sz="4000" b="1" dirty="0" smtClean="0">
                <a:ea typeface="宋体" panose="02010600030101010101" pitchFamily="2" charset="-122"/>
                <a:cs typeface="Times New Roman" panose="02020603050405020304" pitchFamily="18" charset="0"/>
              </a:rPr>
              <a:t>Liu</a:t>
            </a:r>
            <a:r>
              <a:rPr lang="en-GB" altLang="zh-CN" sz="4000" b="1" dirty="0" smtClean="0">
                <a:ea typeface="宋体" panose="02010600030101010101" pitchFamily="2" charset="-122"/>
                <a:cs typeface="Times New Roman" panose="02020603050405020304" pitchFamily="18" charset="0"/>
              </a:rPr>
              <a:t>* </a:t>
            </a:r>
            <a:endParaRPr lang="en-GB" altLang="zh-CN" sz="4000" b="1" dirty="0">
              <a:ea typeface="宋体" panose="02010600030101010101" pitchFamily="2" charset="-122"/>
              <a:cs typeface="Times New Roman" panose="02020603050405020304" pitchFamily="18" charset="0"/>
            </a:endParaRPr>
          </a:p>
          <a:p>
            <a:pPr marL="899795" algn="ctr"/>
            <a:r>
              <a:rPr lang="en-US" altLang="zh-CN" sz="3200" kern="0" dirty="0" smtClean="0">
                <a:solidFill>
                  <a:srgbClr val="333333"/>
                </a:solidFill>
                <a:effectLst/>
                <a:cs typeface="Times New Roman" panose="02020603050405020304" pitchFamily="18" charset="0"/>
              </a:rPr>
              <a:t>College </a:t>
            </a:r>
            <a:r>
              <a:rPr lang="en-US" altLang="zh-CN" sz="3200" kern="0" dirty="0">
                <a:solidFill>
                  <a:srgbClr val="333333"/>
                </a:solidFill>
                <a:effectLst/>
                <a:cs typeface="Times New Roman" panose="02020603050405020304" pitchFamily="18" charset="0"/>
              </a:rPr>
              <a:t>of Electronic Science, National University of Defense Technology,</a:t>
            </a:r>
            <a:r>
              <a:rPr lang="en-US" altLang="zh-CN" sz="3200" kern="0" dirty="0">
                <a:solidFill>
                  <a:srgbClr val="000000"/>
                </a:solidFill>
                <a:effectLst/>
                <a:cs typeface="Times New Roman" panose="02020603050405020304" pitchFamily="18" charset="0"/>
              </a:rPr>
              <a:t> </a:t>
            </a:r>
            <a:r>
              <a:rPr lang="en-US" altLang="zh-CN" sz="3200" kern="0" dirty="0">
                <a:solidFill>
                  <a:srgbClr val="333333"/>
                </a:solidFill>
                <a:effectLst/>
                <a:cs typeface="Times New Roman" panose="02020603050405020304" pitchFamily="18" charset="0"/>
              </a:rPr>
              <a:t>Changsha, China, 310014, China</a:t>
            </a:r>
          </a:p>
          <a:p>
            <a:pPr marL="899795" algn="ctr"/>
            <a:r>
              <a:rPr lang="en-US" altLang="zh-CN" sz="3200" baseline="30000" dirty="0" smtClean="0">
                <a:effectLst/>
                <a:cs typeface="Times New Roman" panose="02020603050405020304" pitchFamily="18" charset="0"/>
              </a:rPr>
              <a:t>*</a:t>
            </a:r>
            <a:r>
              <a:rPr lang="en-US" altLang="zh-CN" sz="3200" dirty="0">
                <a:effectLst/>
                <a:cs typeface="Times New Roman" panose="02020603050405020304" pitchFamily="18" charset="0"/>
              </a:rPr>
              <a:t>Corresponding author’s e-mail: </a:t>
            </a:r>
            <a:r>
              <a:rPr lang="en-US" altLang="zh-CN" sz="3200" dirty="0" smtClean="0">
                <a:effectLst/>
                <a:cs typeface="Times New Roman" panose="02020603050405020304" pitchFamily="18" charset="0"/>
              </a:rPr>
              <a:t>liuzheng@nudt.edu.cn</a:t>
            </a:r>
            <a:endParaRPr lang="zh-CN" altLang="zh-CN" sz="3200" dirty="0">
              <a:effectLst/>
              <a:cs typeface="Times New Roman" panose="02020603050405020304" pitchFamily="18" charset="0"/>
            </a:endParaRPr>
          </a:p>
        </p:txBody>
      </p:sp>
      <p:cxnSp>
        <p:nvCxnSpPr>
          <p:cNvPr id="8" name="直接连接符 7"/>
          <p:cNvCxnSpPr/>
          <p:nvPr/>
        </p:nvCxnSpPr>
        <p:spPr>
          <a:xfrm>
            <a:off x="884341" y="40642932"/>
            <a:ext cx="27385561" cy="0"/>
          </a:xfrm>
          <a:prstGeom prst="line">
            <a:avLst/>
          </a:prstGeom>
          <a:ln w="127000">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47256" y="5816194"/>
            <a:ext cx="27385561" cy="0"/>
          </a:xfrm>
          <a:prstGeom prst="line">
            <a:avLst/>
          </a:prstGeom>
          <a:ln w="127000">
            <a:solidFill>
              <a:srgbClr val="3333FF"/>
            </a:solidFill>
          </a:ln>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14899281" y="6288835"/>
            <a:ext cx="12961669" cy="27139367"/>
          </a:xfrm>
          <a:prstGeom prst="rect">
            <a:avLst/>
          </a:prstGeom>
          <a:noFill/>
          <a:ln w="635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44" name="矩形 43"/>
          <p:cNvSpPr/>
          <p:nvPr/>
        </p:nvSpPr>
        <p:spPr>
          <a:xfrm>
            <a:off x="14904267" y="6262615"/>
            <a:ext cx="12992959" cy="809288"/>
          </a:xfrm>
          <a:prstGeom prst="rect">
            <a:avLst/>
          </a:prstGeom>
          <a:solidFill>
            <a:srgbClr val="3333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53" name="TextBox 52"/>
          <p:cNvSpPr txBox="1"/>
          <p:nvPr/>
        </p:nvSpPr>
        <p:spPr>
          <a:xfrm>
            <a:off x="14863006" y="6308110"/>
            <a:ext cx="12969812" cy="746593"/>
          </a:xfrm>
          <a:prstGeom prst="rect">
            <a:avLst/>
          </a:prstGeom>
          <a:noFill/>
        </p:spPr>
        <p:txBody>
          <a:bodyPr wrap="square" lIns="89260" tIns="44630" rIns="89260" bIns="44630" rtlCol="0">
            <a:spAutoFit/>
          </a:bodyPr>
          <a:lstStyle/>
          <a:p>
            <a:pPr algn="ctr"/>
            <a:r>
              <a:rPr lang="zh-CN" altLang="en-US" sz="4266" b="1" dirty="0">
                <a:solidFill>
                  <a:schemeClr val="bg1"/>
                </a:solidFill>
              </a:rPr>
              <a:t>     </a:t>
            </a:r>
            <a:r>
              <a:rPr lang="en-US" altLang="zh-CN" sz="4270" b="1" kern="100" dirty="0" smtClean="0">
                <a:solidFill>
                  <a:schemeClr val="bg1"/>
                </a:solidFill>
                <a:latin typeface="Times New Roman" panose="02020603050405020304" pitchFamily="18" charset="0"/>
                <a:ea typeface="宋体" panose="02010600030101010101" pitchFamily="2" charset="-122"/>
              </a:rPr>
              <a:t>MFR Recognition</a:t>
            </a:r>
            <a:endParaRPr lang="zh-CN" altLang="en-US" sz="4270" b="1" dirty="0">
              <a:solidFill>
                <a:schemeClr val="bg1"/>
              </a:solidFill>
              <a:latin typeface="Times New Roman" panose="02020603050405020304" pitchFamily="18" charset="0"/>
              <a:cs typeface="Times New Roman" panose="02020603050405020304" pitchFamily="18" charset="0"/>
            </a:endParaRPr>
          </a:p>
        </p:txBody>
      </p:sp>
      <p:sp>
        <p:nvSpPr>
          <p:cNvPr id="54" name="矩形 53"/>
          <p:cNvSpPr/>
          <p:nvPr/>
        </p:nvSpPr>
        <p:spPr>
          <a:xfrm>
            <a:off x="14899280" y="34111725"/>
            <a:ext cx="12997947" cy="6243199"/>
          </a:xfrm>
          <a:prstGeom prst="rect">
            <a:avLst/>
          </a:prstGeom>
          <a:noFill/>
          <a:ln w="635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55" name="矩形 54"/>
          <p:cNvSpPr/>
          <p:nvPr/>
        </p:nvSpPr>
        <p:spPr>
          <a:xfrm>
            <a:off x="14938524" y="34085693"/>
            <a:ext cx="12922426" cy="808728"/>
          </a:xfrm>
          <a:prstGeom prst="rect">
            <a:avLst/>
          </a:prstGeom>
          <a:solidFill>
            <a:srgbClr val="3333FF">
              <a:alpha val="85000"/>
            </a:srgbClr>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r>
              <a:rPr lang="en-US" altLang="zh-CN" sz="7190" dirty="0" smtClean="0"/>
              <a:t>Conclusion</a:t>
            </a:r>
            <a:endParaRPr lang="zh-CN" altLang="en-US" sz="7190" dirty="0"/>
          </a:p>
        </p:txBody>
      </p:sp>
      <p:sp>
        <p:nvSpPr>
          <p:cNvPr id="56" name="TextBox 55"/>
          <p:cNvSpPr txBox="1"/>
          <p:nvPr/>
        </p:nvSpPr>
        <p:spPr>
          <a:xfrm>
            <a:off x="17782824" y="26202835"/>
            <a:ext cx="7130176" cy="746593"/>
          </a:xfrm>
          <a:prstGeom prst="rect">
            <a:avLst/>
          </a:prstGeom>
          <a:noFill/>
        </p:spPr>
        <p:txBody>
          <a:bodyPr wrap="square" lIns="89260" tIns="44630" rIns="89260" bIns="44630" rtlCol="0">
            <a:spAutoFit/>
          </a:bodyPr>
          <a:lstStyle/>
          <a:p>
            <a:pPr algn="ctr"/>
            <a:r>
              <a:rPr lang="en-US" altLang="zh-CN" sz="4266" dirty="0">
                <a:solidFill>
                  <a:schemeClr val="bg1"/>
                </a:solidFill>
              </a:rPr>
              <a:t>Conclusion</a:t>
            </a:r>
          </a:p>
        </p:txBody>
      </p:sp>
      <p:sp>
        <p:nvSpPr>
          <p:cNvPr id="11" name="矩形 10"/>
          <p:cNvSpPr/>
          <p:nvPr/>
        </p:nvSpPr>
        <p:spPr>
          <a:xfrm>
            <a:off x="1415911" y="6312410"/>
            <a:ext cx="12530770" cy="9367625"/>
          </a:xfrm>
          <a:prstGeom prst="rect">
            <a:avLst/>
          </a:prstGeom>
          <a:noFill/>
          <a:ln w="635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12" name="矩形 11"/>
          <p:cNvSpPr/>
          <p:nvPr/>
        </p:nvSpPr>
        <p:spPr>
          <a:xfrm>
            <a:off x="1421502" y="6334623"/>
            <a:ext cx="12525178" cy="739202"/>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13" name="TextBox 12"/>
          <p:cNvSpPr txBox="1"/>
          <p:nvPr/>
        </p:nvSpPr>
        <p:spPr>
          <a:xfrm>
            <a:off x="1420971" y="6334626"/>
            <a:ext cx="12979241" cy="746593"/>
          </a:xfrm>
          <a:prstGeom prst="rect">
            <a:avLst/>
          </a:prstGeom>
          <a:noFill/>
        </p:spPr>
        <p:txBody>
          <a:bodyPr wrap="square" lIns="89260" tIns="44630" rIns="89260" bIns="44630" rtlCol="0">
            <a:spAutoFit/>
          </a:bodyPr>
          <a:lstStyle/>
          <a:p>
            <a:pPr algn="ctr"/>
            <a:r>
              <a:rPr lang="en-US" altLang="zh-CN" sz="4266" b="1" dirty="0">
                <a:solidFill>
                  <a:schemeClr val="bg1"/>
                </a:solidFill>
                <a:latin typeface="Times New Roman" panose="02020603050405020304" pitchFamily="18" charset="0"/>
                <a:cs typeface="Times New Roman" panose="02020603050405020304" pitchFamily="18" charset="0"/>
              </a:rPr>
              <a:t>Introduction</a:t>
            </a:r>
            <a:endParaRPr lang="zh-CN" altLang="en-US" sz="4266" b="1" dirty="0">
              <a:solidFill>
                <a:schemeClr val="bg1"/>
              </a:solidFill>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0" y="201719"/>
            <a:ext cx="180328" cy="119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260" tIns="44630" rIns="89260" bIns="44630" numCol="1" anchor="ctr" anchorCtr="0" compatLnSpc="1">
            <a:prstTxWarp prst="textNoShape">
              <a:avLst/>
            </a:prstTxWarp>
            <a:spAutoFit/>
          </a:bodyPr>
          <a:lstStyle/>
          <a:p>
            <a:endParaRPr lang="zh-CN" altLang="en-US" sz="7190"/>
          </a:p>
        </p:txBody>
      </p:sp>
      <p:sp>
        <p:nvSpPr>
          <p:cNvPr id="15" name="Rectangle 4"/>
          <p:cNvSpPr>
            <a:spLocks noChangeArrowheads="1"/>
          </p:cNvSpPr>
          <p:nvPr/>
        </p:nvSpPr>
        <p:spPr bwMode="auto">
          <a:xfrm>
            <a:off x="0" y="201719"/>
            <a:ext cx="180328" cy="119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260" tIns="44630" rIns="89260" bIns="44630" numCol="1" anchor="ctr" anchorCtr="0" compatLnSpc="1">
            <a:prstTxWarp prst="textNoShape">
              <a:avLst/>
            </a:prstTxWarp>
            <a:spAutoFit/>
          </a:bodyPr>
          <a:lstStyle/>
          <a:p>
            <a:endParaRPr lang="zh-CN" altLang="en-US" sz="7190"/>
          </a:p>
        </p:txBody>
      </p:sp>
      <p:sp>
        <p:nvSpPr>
          <p:cNvPr id="18" name="Rectangle 8"/>
          <p:cNvSpPr>
            <a:spLocks noChangeArrowheads="1"/>
          </p:cNvSpPr>
          <p:nvPr/>
        </p:nvSpPr>
        <p:spPr bwMode="auto">
          <a:xfrm>
            <a:off x="0" y="201719"/>
            <a:ext cx="180328" cy="119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260" tIns="44630" rIns="89260" bIns="44630" numCol="1" anchor="ctr" anchorCtr="0" compatLnSpc="1">
            <a:prstTxWarp prst="textNoShape">
              <a:avLst/>
            </a:prstTxWarp>
            <a:spAutoFit/>
          </a:bodyPr>
          <a:lstStyle/>
          <a:p>
            <a:endParaRPr lang="zh-CN" altLang="en-US" sz="7190"/>
          </a:p>
        </p:txBody>
      </p:sp>
      <p:sp>
        <p:nvSpPr>
          <p:cNvPr id="20" name="Rectangle 18"/>
          <p:cNvSpPr>
            <a:spLocks noChangeArrowheads="1"/>
          </p:cNvSpPr>
          <p:nvPr/>
        </p:nvSpPr>
        <p:spPr bwMode="auto">
          <a:xfrm>
            <a:off x="0" y="201719"/>
            <a:ext cx="180328" cy="119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260" tIns="44630" rIns="89260" bIns="44630" numCol="1" anchor="ctr" anchorCtr="0" compatLnSpc="1">
            <a:prstTxWarp prst="textNoShape">
              <a:avLst/>
            </a:prstTxWarp>
            <a:spAutoFit/>
          </a:bodyPr>
          <a:lstStyle/>
          <a:p>
            <a:endParaRPr lang="zh-CN" altLang="en-US" sz="7190"/>
          </a:p>
        </p:txBody>
      </p:sp>
      <p:sp>
        <p:nvSpPr>
          <p:cNvPr id="22" name="Rectangle 20"/>
          <p:cNvSpPr>
            <a:spLocks noChangeArrowheads="1"/>
          </p:cNvSpPr>
          <p:nvPr/>
        </p:nvSpPr>
        <p:spPr bwMode="auto">
          <a:xfrm>
            <a:off x="0" y="201719"/>
            <a:ext cx="180328" cy="119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260" tIns="44630" rIns="89260" bIns="44630" numCol="1" anchor="ctr" anchorCtr="0" compatLnSpc="1">
            <a:prstTxWarp prst="textNoShape">
              <a:avLst/>
            </a:prstTxWarp>
            <a:spAutoFit/>
          </a:bodyPr>
          <a:lstStyle/>
          <a:p>
            <a:endParaRPr lang="zh-CN" altLang="en-US" sz="7190"/>
          </a:p>
        </p:txBody>
      </p:sp>
      <p:sp>
        <p:nvSpPr>
          <p:cNvPr id="79" name="矩形 78"/>
          <p:cNvSpPr/>
          <p:nvPr/>
        </p:nvSpPr>
        <p:spPr>
          <a:xfrm>
            <a:off x="1415911" y="16838914"/>
            <a:ext cx="12530769" cy="23561733"/>
          </a:xfrm>
          <a:prstGeom prst="rect">
            <a:avLst/>
          </a:prstGeom>
          <a:noFill/>
          <a:ln w="635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a:p>
        </p:txBody>
      </p:sp>
      <p:sp>
        <p:nvSpPr>
          <p:cNvPr id="80" name="矩形 79"/>
          <p:cNvSpPr/>
          <p:nvPr/>
        </p:nvSpPr>
        <p:spPr>
          <a:xfrm>
            <a:off x="1397144" y="16045648"/>
            <a:ext cx="12549536" cy="820567"/>
          </a:xfrm>
          <a:prstGeom prst="rect">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lIns="89260" tIns="44630" rIns="89260" bIns="44630" rtlCol="0" anchor="ctr"/>
          <a:lstStyle/>
          <a:p>
            <a:pPr algn="ctr"/>
            <a:endParaRPr lang="zh-CN" altLang="en-US" sz="7190" dirty="0"/>
          </a:p>
        </p:txBody>
      </p:sp>
      <p:sp>
        <p:nvSpPr>
          <p:cNvPr id="81" name="TextBox 80"/>
          <p:cNvSpPr txBox="1"/>
          <p:nvPr/>
        </p:nvSpPr>
        <p:spPr>
          <a:xfrm>
            <a:off x="1334016" y="14549667"/>
            <a:ext cx="12514631" cy="746593"/>
          </a:xfrm>
          <a:prstGeom prst="rect">
            <a:avLst/>
          </a:prstGeom>
          <a:noFill/>
        </p:spPr>
        <p:txBody>
          <a:bodyPr wrap="square" lIns="89260" tIns="44630" rIns="89260" bIns="44630" rtlCol="0">
            <a:spAutoFit/>
          </a:bodyPr>
          <a:lstStyle/>
          <a:p>
            <a:pPr algn="ctr"/>
            <a:r>
              <a:rPr lang="zh-CN" altLang="en-US" sz="4266" dirty="0">
                <a:solidFill>
                  <a:schemeClr val="bg1"/>
                </a:solidFill>
                <a:latin typeface="Times New Roman" panose="02020603050405020304" pitchFamily="18" charset="0"/>
                <a:cs typeface="Times New Roman" panose="02020603050405020304" pitchFamily="18" charset="0"/>
              </a:rPr>
              <a:t>方法</a:t>
            </a:r>
            <a:endParaRPr lang="en-US" altLang="zh-CN" sz="4266" dirty="0">
              <a:solidFill>
                <a:schemeClr val="bg1"/>
              </a:solidFill>
              <a:latin typeface="Times New Roman" panose="02020603050405020304" pitchFamily="18" charset="0"/>
              <a:cs typeface="Times New Roman" panose="02020603050405020304" pitchFamily="18" charset="0"/>
            </a:endParaRPr>
          </a:p>
        </p:txBody>
      </p:sp>
      <p:sp>
        <p:nvSpPr>
          <p:cNvPr id="25" name="矩形 24"/>
          <p:cNvSpPr/>
          <p:nvPr/>
        </p:nvSpPr>
        <p:spPr>
          <a:xfrm>
            <a:off x="1792201" y="7328307"/>
            <a:ext cx="11712010" cy="584775"/>
          </a:xfrm>
          <a:prstGeom prst="rect">
            <a:avLst/>
          </a:prstGeom>
        </p:spPr>
        <p:txBody>
          <a:bodyPr wrap="square">
            <a:spAutoFit/>
          </a:bodyPr>
          <a:lstStyle/>
          <a:p>
            <a:pPr indent="457200" algn="just"/>
            <a:endParaRPr lang="zh-CN" altLang="en-US" sz="3200" dirty="0">
              <a:latin typeface="Times New Roman" panose="02020603050405020304" pitchFamily="18" charset="0"/>
              <a:cs typeface="Times New Roman" panose="02020603050405020304" pitchFamily="18" charset="0"/>
            </a:endParaRPr>
          </a:p>
        </p:txBody>
      </p:sp>
      <p:sp>
        <p:nvSpPr>
          <p:cNvPr id="28" name="Rectangle 454"/>
          <p:cNvSpPr>
            <a:spLocks noChangeArrowheads="1"/>
          </p:cNvSpPr>
          <p:nvPr/>
        </p:nvSpPr>
        <p:spPr bwMode="auto">
          <a:xfrm>
            <a:off x="0" y="205751"/>
            <a:ext cx="164194" cy="118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71" tIns="40636" rIns="81271" bIns="40636" numCol="1" anchor="ctr" anchorCtr="0" compatLnSpc="1">
            <a:prstTxWarp prst="textNoShape">
              <a:avLst/>
            </a:prstTxWarp>
            <a:spAutoFit/>
          </a:bodyPr>
          <a:lstStyle/>
          <a:p>
            <a:endParaRPr lang="zh-CN" altLang="en-US" sz="7190"/>
          </a:p>
        </p:txBody>
      </p:sp>
      <p:sp>
        <p:nvSpPr>
          <p:cNvPr id="30" name="Rectangle 458"/>
          <p:cNvSpPr>
            <a:spLocks noChangeArrowheads="1"/>
          </p:cNvSpPr>
          <p:nvPr/>
        </p:nvSpPr>
        <p:spPr bwMode="auto">
          <a:xfrm>
            <a:off x="0" y="408929"/>
            <a:ext cx="164194" cy="118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71" tIns="40636" rIns="81271" bIns="40636" numCol="1" anchor="ctr" anchorCtr="0" compatLnSpc="1">
            <a:prstTxWarp prst="textNoShape">
              <a:avLst/>
            </a:prstTxWarp>
            <a:spAutoFit/>
          </a:bodyPr>
          <a:lstStyle/>
          <a:p>
            <a:endParaRPr lang="zh-CN" altLang="en-US" sz="7190"/>
          </a:p>
        </p:txBody>
      </p:sp>
      <p:sp>
        <p:nvSpPr>
          <p:cNvPr id="14" name="矩形 13"/>
          <p:cNvSpPr/>
          <p:nvPr/>
        </p:nvSpPr>
        <p:spPr>
          <a:xfrm>
            <a:off x="2110998" y="7219075"/>
            <a:ext cx="11372137" cy="8202245"/>
          </a:xfrm>
          <a:prstGeom prst="rect">
            <a:avLst/>
          </a:prstGeom>
        </p:spPr>
        <p:txBody>
          <a:bodyPr wrap="square">
            <a:spAutoFit/>
          </a:bodyPr>
          <a:lstStyle/>
          <a:p>
            <a:pPr indent="457200" algn="just" fontAlgn="ctr"/>
            <a:r>
              <a:rPr lang="en-US" altLang="zh-CN" sz="3100" kern="100" dirty="0">
                <a:latin typeface="Times New Roman" panose="02020603050405020304" pitchFamily="18" charset="0"/>
                <a:cs typeface="Times New Roman" panose="02020603050405020304" pitchFamily="18" charset="0"/>
              </a:rPr>
              <a:t>Multi-function radar (MFR) has pulse-level parameter agility, and under the scheduling of complex procedures, it can adjust resource allocation in an optimal way to perform multiple tasks in different directions. The agility of the parameters makes it difficult to describe MFR statistically, and traditional statistical description methods based on signal characteristics are difficult to support the needs of MFR recognition tasks. Another potential MFR description method is using the high-dimensional temporal pattern hidden in pulse stream, which is represented by the pulse repetition interval (PRI) switch rule and value range. This paper uses motif mining algorithm to find high-dimensional repeated patterns in MFR pulse stream, and the key PRI sequence of MFR is obtained through further screening. Then, multiple key sample sequence matchers are integrated into a matching degree generator, which is used to output the matching degree between the MFR to be identified and the reference MFR. Simulation results show that compared with the deep learning method, it has better performance and </a:t>
            </a:r>
            <a:r>
              <a:rPr lang="en-US" altLang="zh-CN" sz="3100" kern="100" dirty="0" smtClean="0">
                <a:latin typeface="Times New Roman" panose="02020603050405020304" pitchFamily="18" charset="0"/>
                <a:cs typeface="Times New Roman" panose="02020603050405020304" pitchFamily="18" charset="0"/>
              </a:rPr>
              <a:t>stronger interpretability.</a:t>
            </a:r>
            <a:endParaRPr lang="zh-CN" altLang="zh-CN" sz="3100" dirty="0">
              <a:solidFill>
                <a:prstClr val="black"/>
              </a:solidFill>
              <a:latin typeface="+mn-ea"/>
              <a:cs typeface="Times New Roman" panose="02020603050405020304" pitchFamily="18" charset="0"/>
            </a:endParaRPr>
          </a:p>
        </p:txBody>
      </p:sp>
      <p:sp>
        <p:nvSpPr>
          <p:cNvPr id="34" name="Rectangle 496"/>
          <p:cNvSpPr>
            <a:spLocks noChangeArrowheads="1"/>
          </p:cNvSpPr>
          <p:nvPr/>
        </p:nvSpPr>
        <p:spPr bwMode="auto">
          <a:xfrm>
            <a:off x="0" y="205751"/>
            <a:ext cx="164194" cy="118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71" tIns="40636" rIns="81271" bIns="40636" numCol="1" anchor="ctr" anchorCtr="0" compatLnSpc="1">
            <a:prstTxWarp prst="textNoShape">
              <a:avLst/>
            </a:prstTxWarp>
            <a:spAutoFit/>
          </a:bodyPr>
          <a:lstStyle/>
          <a:p>
            <a:endParaRPr lang="zh-CN" altLang="en-US" sz="7190"/>
          </a:p>
        </p:txBody>
      </p:sp>
      <p:sp>
        <p:nvSpPr>
          <p:cNvPr id="36" name="Rectangle 498"/>
          <p:cNvSpPr>
            <a:spLocks noChangeArrowheads="1"/>
          </p:cNvSpPr>
          <p:nvPr/>
        </p:nvSpPr>
        <p:spPr bwMode="auto">
          <a:xfrm>
            <a:off x="0" y="408929"/>
            <a:ext cx="164194" cy="118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71" tIns="40636" rIns="81271" bIns="40636" numCol="1" anchor="ctr" anchorCtr="0" compatLnSpc="1">
            <a:prstTxWarp prst="textNoShape">
              <a:avLst/>
            </a:prstTxWarp>
            <a:spAutoFit/>
          </a:bodyPr>
          <a:lstStyle/>
          <a:p>
            <a:endParaRPr lang="zh-CN" altLang="en-US" sz="7190"/>
          </a:p>
        </p:txBody>
      </p:sp>
      <p:sp>
        <p:nvSpPr>
          <p:cNvPr id="46" name="Rectangle 500"/>
          <p:cNvSpPr>
            <a:spLocks noChangeArrowheads="1"/>
          </p:cNvSpPr>
          <p:nvPr/>
        </p:nvSpPr>
        <p:spPr bwMode="auto">
          <a:xfrm>
            <a:off x="0" y="205751"/>
            <a:ext cx="164194" cy="118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1271" tIns="40636" rIns="81271" bIns="40636" numCol="1" anchor="ctr" anchorCtr="0" compatLnSpc="1">
            <a:prstTxWarp prst="textNoShape">
              <a:avLst/>
            </a:prstTxWarp>
            <a:spAutoFit/>
          </a:bodyPr>
          <a:lstStyle/>
          <a:p>
            <a:endParaRPr lang="zh-CN" altLang="en-US" sz="7190"/>
          </a:p>
        </p:txBody>
      </p:sp>
      <p:sp>
        <p:nvSpPr>
          <p:cNvPr id="89" name="矩形 88"/>
          <p:cNvSpPr/>
          <p:nvPr/>
        </p:nvSpPr>
        <p:spPr>
          <a:xfrm>
            <a:off x="15162967" y="24158761"/>
            <a:ext cx="11857311" cy="7940635"/>
          </a:xfrm>
          <a:prstGeom prst="rect">
            <a:avLst/>
          </a:prstGeom>
        </p:spPr>
        <p:txBody>
          <a:bodyPr wrap="square">
            <a:spAutoFit/>
          </a:bodyPr>
          <a:lstStyle/>
          <a:p>
            <a:pPr algn="just"/>
            <a:r>
              <a:rPr lang="x-none" altLang="zh-CN" sz="3000" dirty="0">
                <a:latin typeface="Times New Roman" panose="02020603050405020304" pitchFamily="18" charset="0"/>
              </a:rPr>
              <a:t>First of  all, it can be observed that under different data quality, the recognition effect of the two methods based on deep learning fluctuates greatly, and the greater the false pulse rate and the missing pulse rate in the training data, the lower the AUC value. This is because deep learning is a data fitting algorithm, and a large amount of noise in the training data will have great impact on the performance of the model. Secondly, in the case of good data quality, as shown in Fig.3, the method based on deep learning also has a relatively good recognition effect, which once again shows that the method based on deep learning relies heavily on data quality. However, in a complex reconnaissance environment, it is very difficult to obtain high-quality data. Finally, it can be observed that the MFR recognition method based on motif discovery which is proposed in this paper achieves the best recognition effect. This is because it accurately finds whether the key PRI sequences of the reference MFR appear in the PRI series. It is a rule and knowledge-driven decision method. Compared with the data-driven method based on deep learning, the method proposed in this paper has stronger interpretability, and has better performance in complex data environment.</a:t>
            </a:r>
            <a:endParaRPr lang="zh-CN" altLang="zh-CN" sz="3000" dirty="0">
              <a:latin typeface="Times New Roman" panose="02020603050405020304" pitchFamily="18" charset="0"/>
            </a:endParaRPr>
          </a:p>
        </p:txBody>
      </p:sp>
      <p:sp>
        <p:nvSpPr>
          <p:cNvPr id="3" name="矩形 2"/>
          <p:cNvSpPr/>
          <p:nvPr/>
        </p:nvSpPr>
        <p:spPr>
          <a:xfrm>
            <a:off x="15184741" y="35194237"/>
            <a:ext cx="12382785" cy="3785652"/>
          </a:xfrm>
          <a:prstGeom prst="rect">
            <a:avLst/>
          </a:prstGeom>
        </p:spPr>
        <p:txBody>
          <a:bodyPr wrap="square">
            <a:spAutoFit/>
          </a:bodyPr>
          <a:lstStyle/>
          <a:p>
            <a:pPr algn="just"/>
            <a:r>
              <a:rPr lang="en-US" altLang="zh-CN" sz="3000" dirty="0" smtClean="0">
                <a:latin typeface="Times New Roman" panose="02020603050405020304" pitchFamily="18" charset="0"/>
              </a:rPr>
              <a:t>We </a:t>
            </a:r>
            <a:r>
              <a:rPr lang="x-none" altLang="zh-CN" sz="3000" dirty="0" smtClean="0">
                <a:latin typeface="Times New Roman" panose="02020603050405020304" pitchFamily="18" charset="0"/>
              </a:rPr>
              <a:t>solve </a:t>
            </a:r>
            <a:r>
              <a:rPr lang="x-none" altLang="zh-CN" sz="3000" dirty="0">
                <a:latin typeface="Times New Roman" panose="02020603050405020304" pitchFamily="18" charset="0"/>
              </a:rPr>
              <a:t>the problem of MFR recognition through motif discovery and key PRI sequence matching. The repeated patterns in the reference MFR’s PRI series are effectively mined out and become the key PRI sequences through further screening. </a:t>
            </a:r>
            <a:r>
              <a:rPr lang="x-none" altLang="zh-CN" sz="3000" dirty="0" smtClean="0">
                <a:latin typeface="Times New Roman" panose="02020603050405020304" pitchFamily="18" charset="0"/>
              </a:rPr>
              <a:t>The </a:t>
            </a:r>
            <a:r>
              <a:rPr lang="x-none" altLang="zh-CN" sz="3000" dirty="0">
                <a:latin typeface="Times New Roman" panose="02020603050405020304" pitchFamily="18" charset="0"/>
              </a:rPr>
              <a:t>algorithm proposed in this paper is easy to be extended, and new reference MFRs can be added without re-adjusting the model. Simulation results show that the method based on motif discovery has better recognition performance than the popular deep learning method, and it is more interpretable.</a:t>
            </a:r>
            <a:endParaRPr lang="zh-CN" altLang="zh-CN" sz="3000" dirty="0">
              <a:latin typeface="Times New Roman" panose="02020603050405020304" pitchFamily="18" charset="0"/>
            </a:endParaRPr>
          </a:p>
        </p:txBody>
      </p:sp>
      <p:sp>
        <p:nvSpPr>
          <p:cNvPr id="77" name="Rectangle 605"/>
          <p:cNvSpPr>
            <a:spLocks noChangeArrowheads="1"/>
          </p:cNvSpPr>
          <p:nvPr/>
        </p:nvSpPr>
        <p:spPr bwMode="auto">
          <a:xfrm>
            <a:off x="2207572" y="35710662"/>
            <a:ext cx="271054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0" name="文本框 9"/>
          <p:cNvSpPr txBox="1"/>
          <p:nvPr/>
        </p:nvSpPr>
        <p:spPr>
          <a:xfrm>
            <a:off x="3074563" y="16080383"/>
            <a:ext cx="8809790" cy="707886"/>
          </a:xfrm>
          <a:prstGeom prst="rect">
            <a:avLst/>
          </a:prstGeom>
          <a:noFill/>
        </p:spPr>
        <p:txBody>
          <a:bodyPr wrap="square" rtlCol="0">
            <a:spAutoFit/>
          </a:bodyPr>
          <a:lstStyle/>
          <a:p>
            <a:pPr lvl="0" algn="ctr"/>
            <a:r>
              <a:rPr lang="en-US" altLang="zh-CN" sz="4000" b="1" dirty="0" smtClean="0">
                <a:solidFill>
                  <a:schemeClr val="bg1"/>
                </a:solidFill>
              </a:rPr>
              <a:t>Motif Discovery </a:t>
            </a:r>
            <a:endParaRPr lang="zh-CN" altLang="en-US" dirty="0"/>
          </a:p>
        </p:txBody>
      </p:sp>
      <p:graphicFrame>
        <p:nvGraphicFramePr>
          <p:cNvPr id="94" name="对象 93">
            <a:extLst>
              <a:ext uri="{FF2B5EF4-FFF2-40B4-BE49-F238E27FC236}">
                <a16:creationId xmlns:a16="http://schemas.microsoft.com/office/drawing/2014/main" id="{2845BBFB-B671-4D4B-9904-49CE9FEB03CA}"/>
              </a:ext>
            </a:extLst>
          </p:cNvPr>
          <p:cNvGraphicFramePr>
            <a:graphicFrameLocks noChangeAspect="1"/>
          </p:cNvGraphicFramePr>
          <p:nvPr>
            <p:extLst>
              <p:ext uri="{D42A27DB-BD31-4B8C-83A1-F6EECF244321}">
                <p14:modId xmlns:p14="http://schemas.microsoft.com/office/powerpoint/2010/main" val="685404951"/>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16" name="Equation" r:id="rId4" imgW="1466814" imgH="390558" progId="Equation.DSMT4">
                  <p:embed/>
                </p:oleObj>
              </mc:Choice>
              <mc:Fallback>
                <p:oleObj name="Equation" r:id="rId4" imgW="1466814" imgH="390558" progId="Equation.DSMT4">
                  <p:embed/>
                  <p:pic>
                    <p:nvPicPr>
                      <p:cNvPr id="0" name=""/>
                      <p:cNvPicPr/>
                      <p:nvPr/>
                    </p:nvPicPr>
                    <p:blipFill>
                      <a:blip r:embed="rId5"/>
                      <a:stretch>
                        <a:fillRect/>
                      </a:stretch>
                    </p:blipFill>
                    <p:spPr>
                      <a:xfrm>
                        <a:off x="13666788" y="21404263"/>
                        <a:ext cx="1466850" cy="390525"/>
                      </a:xfrm>
                      <a:prstGeom prst="rect">
                        <a:avLst/>
                      </a:prstGeom>
                    </p:spPr>
                  </p:pic>
                </p:oleObj>
              </mc:Fallback>
            </mc:AlternateContent>
          </a:graphicData>
        </a:graphic>
      </p:graphicFrame>
      <p:graphicFrame>
        <p:nvGraphicFramePr>
          <p:cNvPr id="95" name="对象 94">
            <a:extLst>
              <a:ext uri="{FF2B5EF4-FFF2-40B4-BE49-F238E27FC236}">
                <a16:creationId xmlns:a16="http://schemas.microsoft.com/office/drawing/2014/main" id="{CA3F5484-B4B1-4BFA-A692-532F8469E048}"/>
              </a:ext>
            </a:extLst>
          </p:cNvPr>
          <p:cNvGraphicFramePr>
            <a:graphicFrameLocks noChangeAspect="1"/>
          </p:cNvGraphicFramePr>
          <p:nvPr>
            <p:extLst>
              <p:ext uri="{D42A27DB-BD31-4B8C-83A1-F6EECF244321}">
                <p14:modId xmlns:p14="http://schemas.microsoft.com/office/powerpoint/2010/main" val="4066286296"/>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17" name="Equation" r:id="rId6" imgW="1466814" imgH="390558" progId="Equation.DSMT4">
                  <p:embed/>
                </p:oleObj>
              </mc:Choice>
              <mc:Fallback>
                <p:oleObj name="Equation" r:id="rId6" imgW="1466814" imgH="390558" progId="Equation.DSMT4">
                  <p:embed/>
                  <p:pic>
                    <p:nvPicPr>
                      <p:cNvPr id="0" name=""/>
                      <p:cNvPicPr/>
                      <p:nvPr/>
                    </p:nvPicPr>
                    <p:blipFill>
                      <a:blip r:embed="rId5"/>
                      <a:stretch>
                        <a:fillRect/>
                      </a:stretch>
                    </p:blipFill>
                    <p:spPr>
                      <a:xfrm>
                        <a:off x="13666788" y="21404263"/>
                        <a:ext cx="1466850" cy="390525"/>
                      </a:xfrm>
                      <a:prstGeom prst="rect">
                        <a:avLst/>
                      </a:prstGeom>
                    </p:spPr>
                  </p:pic>
                </p:oleObj>
              </mc:Fallback>
            </mc:AlternateContent>
          </a:graphicData>
        </a:graphic>
      </p:graphicFrame>
      <p:sp>
        <p:nvSpPr>
          <p:cNvPr id="96" name="Rectangle 2">
            <a:extLst>
              <a:ext uri="{FF2B5EF4-FFF2-40B4-BE49-F238E27FC236}">
                <a16:creationId xmlns:a16="http://schemas.microsoft.com/office/drawing/2014/main" id="{141A8A3D-AD1B-4E67-8FAE-FBDAE3CEEC3D}"/>
              </a:ext>
            </a:extLst>
          </p:cNvPr>
          <p:cNvSpPr>
            <a:spLocks noChangeArrowheads="1"/>
          </p:cNvSpPr>
          <p:nvPr/>
        </p:nvSpPr>
        <p:spPr bwMode="auto">
          <a:xfrm>
            <a:off x="249231" y="1199804"/>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9" name="对象 98">
            <a:extLst>
              <a:ext uri="{FF2B5EF4-FFF2-40B4-BE49-F238E27FC236}">
                <a16:creationId xmlns:a16="http://schemas.microsoft.com/office/drawing/2014/main" id="{26B49D1A-534F-4B23-A810-D8C04B331D2E}"/>
              </a:ext>
            </a:extLst>
          </p:cNvPr>
          <p:cNvGraphicFramePr>
            <a:graphicFrameLocks noChangeAspect="1"/>
          </p:cNvGraphicFramePr>
          <p:nvPr>
            <p:extLst>
              <p:ext uri="{D42A27DB-BD31-4B8C-83A1-F6EECF244321}">
                <p14:modId xmlns:p14="http://schemas.microsoft.com/office/powerpoint/2010/main" val="1445231871"/>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18" name="Equation" r:id="rId7" imgW="1466814" imgH="390558" progId="Equation.DSMT4">
                  <p:embed/>
                </p:oleObj>
              </mc:Choice>
              <mc:Fallback>
                <p:oleObj name="Equation" r:id="rId7"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graphicFrame>
        <p:nvGraphicFramePr>
          <p:cNvPr id="100" name="对象 99">
            <a:extLst>
              <a:ext uri="{FF2B5EF4-FFF2-40B4-BE49-F238E27FC236}">
                <a16:creationId xmlns:a16="http://schemas.microsoft.com/office/drawing/2014/main" id="{746A7F23-D683-40A0-BE7C-99DA51FAB0F4}"/>
              </a:ext>
            </a:extLst>
          </p:cNvPr>
          <p:cNvGraphicFramePr>
            <a:graphicFrameLocks noChangeAspect="1"/>
          </p:cNvGraphicFramePr>
          <p:nvPr>
            <p:extLst>
              <p:ext uri="{D42A27DB-BD31-4B8C-83A1-F6EECF244321}">
                <p14:modId xmlns:p14="http://schemas.microsoft.com/office/powerpoint/2010/main" val="943907569"/>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19" name="Equation" r:id="rId9" imgW="1466814" imgH="390558" progId="Equation.DSMT4">
                  <p:embed/>
                </p:oleObj>
              </mc:Choice>
              <mc:Fallback>
                <p:oleObj name="Equation" r:id="rId9"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graphicFrame>
        <p:nvGraphicFramePr>
          <p:cNvPr id="101" name="对象 100">
            <a:extLst>
              <a:ext uri="{FF2B5EF4-FFF2-40B4-BE49-F238E27FC236}">
                <a16:creationId xmlns:a16="http://schemas.microsoft.com/office/drawing/2014/main" id="{F8F57E42-D12D-49E2-BAA2-4C8D915C1ADC}"/>
              </a:ext>
            </a:extLst>
          </p:cNvPr>
          <p:cNvGraphicFramePr>
            <a:graphicFrameLocks noChangeAspect="1"/>
          </p:cNvGraphicFramePr>
          <p:nvPr>
            <p:extLst>
              <p:ext uri="{D42A27DB-BD31-4B8C-83A1-F6EECF244321}">
                <p14:modId xmlns:p14="http://schemas.microsoft.com/office/powerpoint/2010/main" val="238789852"/>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20" name="Equation" r:id="rId10" imgW="1466814" imgH="390558" progId="Equation.DSMT4">
                  <p:embed/>
                </p:oleObj>
              </mc:Choice>
              <mc:Fallback>
                <p:oleObj name="Equation" r:id="rId10"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graphicFrame>
        <p:nvGraphicFramePr>
          <p:cNvPr id="102" name="对象 101">
            <a:extLst>
              <a:ext uri="{FF2B5EF4-FFF2-40B4-BE49-F238E27FC236}">
                <a16:creationId xmlns:a16="http://schemas.microsoft.com/office/drawing/2014/main" id="{57C04E5F-C5F6-4EA4-9B1A-B302AC3D9D5A}"/>
              </a:ext>
            </a:extLst>
          </p:cNvPr>
          <p:cNvGraphicFramePr>
            <a:graphicFrameLocks noChangeAspect="1"/>
          </p:cNvGraphicFramePr>
          <p:nvPr>
            <p:extLst>
              <p:ext uri="{D42A27DB-BD31-4B8C-83A1-F6EECF244321}">
                <p14:modId xmlns:p14="http://schemas.microsoft.com/office/powerpoint/2010/main" val="3517170556"/>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21" name="Equation" r:id="rId11" imgW="1466814" imgH="390558" progId="Equation.DSMT4">
                  <p:embed/>
                </p:oleObj>
              </mc:Choice>
              <mc:Fallback>
                <p:oleObj name="Equation" r:id="rId11"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graphicFrame>
        <p:nvGraphicFramePr>
          <p:cNvPr id="111" name="对象 110">
            <a:extLst>
              <a:ext uri="{FF2B5EF4-FFF2-40B4-BE49-F238E27FC236}">
                <a16:creationId xmlns:a16="http://schemas.microsoft.com/office/drawing/2014/main" id="{A0C36D00-AB43-4780-8E03-2DCD36F6389D}"/>
              </a:ext>
            </a:extLst>
          </p:cNvPr>
          <p:cNvGraphicFramePr>
            <a:graphicFrameLocks noChangeAspect="1"/>
          </p:cNvGraphicFramePr>
          <p:nvPr>
            <p:extLst>
              <p:ext uri="{D42A27DB-BD31-4B8C-83A1-F6EECF244321}">
                <p14:modId xmlns:p14="http://schemas.microsoft.com/office/powerpoint/2010/main" val="1788478487"/>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22" name="Equation" r:id="rId12" imgW="1466814" imgH="390558" progId="Equation.DSMT4">
                  <p:embed/>
                </p:oleObj>
              </mc:Choice>
              <mc:Fallback>
                <p:oleObj name="Equation" r:id="rId12"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graphicFrame>
        <p:nvGraphicFramePr>
          <p:cNvPr id="112" name="对象 111">
            <a:extLst>
              <a:ext uri="{FF2B5EF4-FFF2-40B4-BE49-F238E27FC236}">
                <a16:creationId xmlns:a16="http://schemas.microsoft.com/office/drawing/2014/main" id="{3CA4047C-36E8-4382-AEDB-C59CB6C2F48F}"/>
              </a:ext>
            </a:extLst>
          </p:cNvPr>
          <p:cNvGraphicFramePr>
            <a:graphicFrameLocks noChangeAspect="1"/>
          </p:cNvGraphicFramePr>
          <p:nvPr>
            <p:extLst>
              <p:ext uri="{D42A27DB-BD31-4B8C-83A1-F6EECF244321}">
                <p14:modId xmlns:p14="http://schemas.microsoft.com/office/powerpoint/2010/main" val="1599435141"/>
              </p:ext>
            </p:extLst>
          </p:nvPr>
        </p:nvGraphicFramePr>
        <p:xfrm>
          <a:off x="13666788" y="21404263"/>
          <a:ext cx="1466850" cy="390525"/>
        </p:xfrm>
        <a:graphic>
          <a:graphicData uri="http://schemas.openxmlformats.org/presentationml/2006/ole">
            <mc:AlternateContent xmlns:mc="http://schemas.openxmlformats.org/markup-compatibility/2006">
              <mc:Choice xmlns:v="urn:schemas-microsoft-com:vml" Requires="v">
                <p:oleObj spid="_x0000_s2623" name="Equation" r:id="rId13" imgW="1466814" imgH="390558" progId="Equation.DSMT4">
                  <p:embed/>
                </p:oleObj>
              </mc:Choice>
              <mc:Fallback>
                <p:oleObj name="Equation" r:id="rId13" imgW="1466814" imgH="390558" progId="Equation.DSMT4">
                  <p:embed/>
                  <p:pic>
                    <p:nvPicPr>
                      <p:cNvPr id="0" name=""/>
                      <p:cNvPicPr/>
                      <p:nvPr/>
                    </p:nvPicPr>
                    <p:blipFill>
                      <a:blip r:embed="rId8"/>
                      <a:stretch>
                        <a:fillRect/>
                      </a:stretch>
                    </p:blipFill>
                    <p:spPr>
                      <a:xfrm>
                        <a:off x="13666788" y="21404263"/>
                        <a:ext cx="1466850" cy="390525"/>
                      </a:xfrm>
                      <a:prstGeom prst="rect">
                        <a:avLst/>
                      </a:prstGeom>
                    </p:spPr>
                  </p:pic>
                </p:oleObj>
              </mc:Fallback>
            </mc:AlternateContent>
          </a:graphicData>
        </a:graphic>
      </p:graphicFrame>
      <p:sp>
        <p:nvSpPr>
          <p:cNvPr id="167" name="Rectangle 77">
            <a:extLst>
              <a:ext uri="{FF2B5EF4-FFF2-40B4-BE49-F238E27FC236}">
                <a16:creationId xmlns:a16="http://schemas.microsoft.com/office/drawing/2014/main" id="{2C1ABEEC-6E03-4395-A2A0-9DCBA6CCFBEE}"/>
              </a:ext>
            </a:extLst>
          </p:cNvPr>
          <p:cNvSpPr>
            <a:spLocks noChangeArrowheads="1"/>
          </p:cNvSpPr>
          <p:nvPr/>
        </p:nvSpPr>
        <p:spPr bwMode="auto">
          <a:xfrm>
            <a:off x="1052914" y="35234592"/>
            <a:ext cx="571711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83" name="Rectangle 101">
            <a:extLst>
              <a:ext uri="{FF2B5EF4-FFF2-40B4-BE49-F238E27FC236}">
                <a16:creationId xmlns:a16="http://schemas.microsoft.com/office/drawing/2014/main" id="{F83E1A3E-1425-4242-BC89-D2916D0366EA}"/>
              </a:ext>
            </a:extLst>
          </p:cNvPr>
          <p:cNvSpPr>
            <a:spLocks noChangeArrowheads="1"/>
          </p:cNvSpPr>
          <p:nvPr/>
        </p:nvSpPr>
        <p:spPr bwMode="auto">
          <a:xfrm>
            <a:off x="-2088620" y="37464768"/>
            <a:ext cx="4829914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292" name="文本框 291">
            <a:extLst>
              <a:ext uri="{FF2B5EF4-FFF2-40B4-BE49-F238E27FC236}">
                <a16:creationId xmlns:a16="http://schemas.microsoft.com/office/drawing/2014/main" id="{A34BD6E6-B2B0-433B-9ED9-6F0248441324}"/>
              </a:ext>
            </a:extLst>
          </p:cNvPr>
          <p:cNvSpPr txBox="1"/>
          <p:nvPr/>
        </p:nvSpPr>
        <p:spPr>
          <a:xfrm>
            <a:off x="21961052" y="41030070"/>
            <a:ext cx="6308850" cy="1569660"/>
          </a:xfrm>
          <a:prstGeom prst="rect">
            <a:avLst/>
          </a:prstGeom>
          <a:noFill/>
        </p:spPr>
        <p:txBody>
          <a:bodyPr wrap="square" rtlCol="0">
            <a:spAutoFit/>
          </a:bodyPr>
          <a:lstStyle/>
          <a:p>
            <a:r>
              <a:rPr lang="en-US" altLang="zh-CN" sz="3200" kern="0" dirty="0">
                <a:solidFill>
                  <a:srgbClr val="333333"/>
                </a:solidFill>
                <a:effectLst/>
                <a:cs typeface="Times New Roman" panose="02020603050405020304" pitchFamily="18" charset="0"/>
              </a:rPr>
              <a:t>National University of Defense Technology</a:t>
            </a:r>
          </a:p>
          <a:p>
            <a:r>
              <a:rPr lang="en-US" altLang="zh-CN" sz="3200" kern="0" dirty="0">
                <a:solidFill>
                  <a:srgbClr val="333333"/>
                </a:solidFill>
                <a:cs typeface="Times New Roman" panose="02020603050405020304" pitchFamily="18" charset="0"/>
              </a:rPr>
              <a:t>Changsha, China</a:t>
            </a:r>
            <a:endParaRPr lang="zh-CN" altLang="en-US" sz="3200" kern="0" dirty="0">
              <a:solidFill>
                <a:srgbClr val="333333"/>
              </a:solidFill>
              <a:cs typeface="Times New Roman" panose="02020603050405020304" pitchFamily="18" charset="0"/>
            </a:endParaRPr>
          </a:p>
        </p:txBody>
      </p:sp>
      <p:sp>
        <p:nvSpPr>
          <p:cNvPr id="87" name="文本框 86">
            <a:extLst>
              <a:ext uri="{FF2B5EF4-FFF2-40B4-BE49-F238E27FC236}">
                <a16:creationId xmlns:a16="http://schemas.microsoft.com/office/drawing/2014/main" id="{35392703-E579-4EF0-A6B9-5336845144A3}"/>
              </a:ext>
            </a:extLst>
          </p:cNvPr>
          <p:cNvSpPr txBox="1"/>
          <p:nvPr/>
        </p:nvSpPr>
        <p:spPr>
          <a:xfrm>
            <a:off x="512850" y="3430782"/>
            <a:ext cx="6408712" cy="1938992"/>
          </a:xfrm>
          <a:prstGeom prst="rect">
            <a:avLst/>
          </a:prstGeom>
          <a:noFill/>
        </p:spPr>
        <p:txBody>
          <a:bodyPr wrap="square">
            <a:spAutoFit/>
          </a:bodyPr>
          <a:lstStyle/>
          <a:p>
            <a:r>
              <a:rPr lang="en-US" altLang="zh-CN" sz="6000" dirty="0" smtClean="0">
                <a:solidFill>
                  <a:schemeClr val="accent1"/>
                </a:solidFill>
                <a:latin typeface="Algerian" panose="04020705040A02060702" pitchFamily="82" charset="0"/>
              </a:rPr>
              <a:t>ICEICT2021</a:t>
            </a:r>
          </a:p>
          <a:p>
            <a:r>
              <a:rPr lang="en-US" altLang="zh-CN" sz="6000" dirty="0" smtClean="0">
                <a:solidFill>
                  <a:schemeClr val="accent1"/>
                </a:solidFill>
                <a:latin typeface="Algerian" panose="04020705040A02060702" pitchFamily="82" charset="0"/>
              </a:rPr>
              <a:t>XI’ an</a:t>
            </a:r>
            <a:endParaRPr lang="zh-CN" altLang="en-US" sz="6000" dirty="0">
              <a:solidFill>
                <a:schemeClr val="accent1"/>
              </a:solidFill>
              <a:latin typeface="Algerian" panose="04020705040A02060702" pitchFamily="82" charset="0"/>
            </a:endParaRPr>
          </a:p>
        </p:txBody>
      </p:sp>
      <p:sp>
        <p:nvSpPr>
          <p:cNvPr id="236" name="Rectangle 1204">
            <a:extLst>
              <a:ext uri="{FF2B5EF4-FFF2-40B4-BE49-F238E27FC236}">
                <a16:creationId xmlns:a16="http://schemas.microsoft.com/office/drawing/2014/main" id="{96BDA869-4C63-4062-83ED-A32AA345605D}"/>
              </a:ext>
            </a:extLst>
          </p:cNvPr>
          <p:cNvSpPr>
            <a:spLocks noChangeArrowheads="1"/>
          </p:cNvSpPr>
          <p:nvPr/>
        </p:nvSpPr>
        <p:spPr bwMode="auto">
          <a:xfrm>
            <a:off x="0" y="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8" name="Rectangle 1206">
            <a:extLst>
              <a:ext uri="{FF2B5EF4-FFF2-40B4-BE49-F238E27FC236}">
                <a16:creationId xmlns:a16="http://schemas.microsoft.com/office/drawing/2014/main" id="{9038E86D-3BA9-4C8D-A198-80BCCDD45BCF}"/>
              </a:ext>
            </a:extLst>
          </p:cNvPr>
          <p:cNvSpPr>
            <a:spLocks noChangeArrowheads="1"/>
          </p:cNvSpPr>
          <p:nvPr/>
        </p:nvSpPr>
        <p:spPr bwMode="auto">
          <a:xfrm>
            <a:off x="0" y="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3" name="Rectangle 1210">
            <a:extLst>
              <a:ext uri="{FF2B5EF4-FFF2-40B4-BE49-F238E27FC236}">
                <a16:creationId xmlns:a16="http://schemas.microsoft.com/office/drawing/2014/main" id="{A22DA26A-06A8-4AF1-82CD-9FEE75F6F29B}"/>
              </a:ext>
            </a:extLst>
          </p:cNvPr>
          <p:cNvSpPr>
            <a:spLocks noChangeArrowheads="1"/>
          </p:cNvSpPr>
          <p:nvPr/>
        </p:nvSpPr>
        <p:spPr bwMode="auto">
          <a:xfrm>
            <a:off x="11541212" y="20067959"/>
            <a:ext cx="5017938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48" name="文本框 147">
            <a:extLst>
              <a:ext uri="{FF2B5EF4-FFF2-40B4-BE49-F238E27FC236}">
                <a16:creationId xmlns:a16="http://schemas.microsoft.com/office/drawing/2014/main" id="{F1242436-48B7-4262-846B-0E0C5A007D5E}"/>
              </a:ext>
            </a:extLst>
          </p:cNvPr>
          <p:cNvSpPr txBox="1"/>
          <p:nvPr/>
        </p:nvSpPr>
        <p:spPr>
          <a:xfrm>
            <a:off x="2492135" y="41519516"/>
            <a:ext cx="14724809" cy="461665"/>
          </a:xfrm>
          <a:prstGeom prst="rect">
            <a:avLst/>
          </a:prstGeom>
          <a:noFill/>
        </p:spPr>
        <p:txBody>
          <a:bodyPr wrap="square">
            <a:spAutoFit/>
          </a:bodyPr>
          <a:lstStyle/>
          <a:p>
            <a:pPr indent="457200" algn="just" fontAlgn="ctr"/>
            <a:r>
              <a:rPr lang="en-US" altLang="zh-CN" sz="2400" kern="100" dirty="0" smtClean="0">
                <a:latin typeface="Times New Roman" panose="02020603050405020304" pitchFamily="18" charset="0"/>
                <a:ea typeface="宋体" panose="02010600030101010101" pitchFamily="2" charset="-122"/>
                <a:cs typeface="Times New Roman" panose="02020603050405020304" pitchFamily="18" charset="0"/>
              </a:rPr>
              <a:t>2021 IEEE 4</a:t>
            </a:r>
            <a:r>
              <a:rPr lang="en-US" altLang="zh-CN" sz="2400" kern="100" baseline="30000" dirty="0" smtClean="0">
                <a:latin typeface="Times New Roman" panose="02020603050405020304" pitchFamily="18" charset="0"/>
                <a:ea typeface="宋体" panose="02010600030101010101" pitchFamily="2" charset="-122"/>
                <a:cs typeface="Times New Roman" panose="02020603050405020304" pitchFamily="18" charset="0"/>
              </a:rPr>
              <a:t>th</a:t>
            </a:r>
            <a:r>
              <a:rPr lang="en-US" altLang="zh-CN" sz="2400" kern="100" dirty="0" smtClean="0">
                <a:latin typeface="Times New Roman" panose="02020603050405020304" pitchFamily="18" charset="0"/>
                <a:ea typeface="宋体" panose="02010600030101010101" pitchFamily="2" charset="-122"/>
                <a:cs typeface="Times New Roman" panose="02020603050405020304" pitchFamily="18" charset="0"/>
              </a:rPr>
              <a:t> International Conference on Electronic Information and Communication Technology, Xi’an China.</a:t>
            </a:r>
            <a:endParaRPr lang="zh-CN" altLang="en-US" sz="2400" kern="100" dirty="0">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370" name="Picture 1346">
            <a:extLst>
              <a:ext uri="{FF2B5EF4-FFF2-40B4-BE49-F238E27FC236}">
                <a16:creationId xmlns:a16="http://schemas.microsoft.com/office/drawing/2014/main" id="{4423161E-C21F-437F-8C7C-5BB949E1F5E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707838" y="40940999"/>
            <a:ext cx="1892481" cy="1892481"/>
          </a:xfrm>
          <a:prstGeom prst="rect">
            <a:avLst/>
          </a:prstGeom>
          <a:noFill/>
          <a:extLst>
            <a:ext uri="{909E8E84-426E-40DD-AFC4-6F175D3DCCD1}">
              <a14:hiddenFill xmlns:a14="http://schemas.microsoft.com/office/drawing/2010/main">
                <a:solidFill>
                  <a:srgbClr val="FFFFFF"/>
                </a:solidFill>
              </a14:hiddenFill>
            </a:ext>
          </a:extLst>
        </p:spPr>
      </p:pic>
      <p:sp>
        <p:nvSpPr>
          <p:cNvPr id="51" name="文本框 50"/>
          <p:cNvSpPr txBox="1"/>
          <p:nvPr/>
        </p:nvSpPr>
        <p:spPr>
          <a:xfrm>
            <a:off x="2235962" y="17677144"/>
            <a:ext cx="10824488" cy="19020592"/>
          </a:xfrm>
          <a:prstGeom prst="rect">
            <a:avLst/>
          </a:prstGeom>
          <a:noFill/>
        </p:spPr>
        <p:txBody>
          <a:bodyPr wrap="square" rtlCol="0">
            <a:spAutoFit/>
          </a:bodyPr>
          <a:lstStyle/>
          <a:p>
            <a:pPr algn="just"/>
            <a:r>
              <a:rPr lang="en-US" altLang="zh-CN" sz="3000" b="1" dirty="0" smtClean="0">
                <a:latin typeface="Times New Roman" panose="02020603050405020304" pitchFamily="18" charset="0"/>
                <a:cs typeface="Times New Roman" panose="02020603050405020304" pitchFamily="18" charset="0"/>
              </a:rPr>
              <a:t>Definition </a:t>
            </a:r>
            <a:r>
              <a:rPr lang="en-US" altLang="zh-CN" sz="3000" b="1" dirty="0">
                <a:latin typeface="Times New Roman" panose="02020603050405020304" pitchFamily="18" charset="0"/>
                <a:cs typeface="Times New Roman" panose="02020603050405020304" pitchFamily="18" charset="0"/>
              </a:rPr>
              <a:t>1 (PRI series). </a:t>
            </a:r>
            <a:r>
              <a:rPr lang="en-US" altLang="zh-CN" sz="3000" dirty="0">
                <a:latin typeface="Times New Roman" panose="02020603050405020304" pitchFamily="18" charset="0"/>
                <a:cs typeface="Times New Roman" panose="02020603050405020304" pitchFamily="18" charset="0"/>
              </a:rPr>
              <a:t>The time-of-arrival (TOA) of each pulse is measured, and the differential time of arrival (DTOA) between adjacent pulses are calculated and recorded as PRIs. A PRI series  </a:t>
            </a:r>
            <a:r>
              <a:rPr lang="en-US" altLang="zh-CN" sz="3000" dirty="0" smtClean="0">
                <a:latin typeface="Times New Roman" panose="02020603050405020304" pitchFamily="18" charset="0"/>
                <a:cs typeface="Times New Roman" panose="02020603050405020304" pitchFamily="18" charset="0"/>
              </a:rPr>
              <a:t>is </a:t>
            </a:r>
            <a:r>
              <a:rPr lang="en-US" altLang="zh-CN" sz="3000" dirty="0">
                <a:latin typeface="Times New Roman" panose="02020603050405020304" pitchFamily="18" charset="0"/>
                <a:cs typeface="Times New Roman" panose="02020603050405020304" pitchFamily="18" charset="0"/>
              </a:rPr>
              <a:t>a finite sequence of real-valued variables, where is the length of the PRI series. The actual PRI series can be very long, but this article is concerned with the subsequences that have the same changing trend and the same value range in PRI series.</a:t>
            </a:r>
          </a:p>
          <a:p>
            <a:pPr algn="just"/>
            <a:r>
              <a:rPr lang="en-US" altLang="zh-CN" sz="3000" b="1" dirty="0">
                <a:latin typeface="Times New Roman" panose="02020603050405020304" pitchFamily="18" charset="0"/>
                <a:cs typeface="Times New Roman" panose="02020603050405020304" pitchFamily="18" charset="0"/>
              </a:rPr>
              <a:t>Definition 2 (Match). </a:t>
            </a:r>
            <a:r>
              <a:rPr lang="en-US" altLang="zh-CN" sz="3000" dirty="0">
                <a:latin typeface="Times New Roman" panose="02020603050405020304" pitchFamily="18" charset="0"/>
                <a:cs typeface="Times New Roman" panose="02020603050405020304" pitchFamily="18" charset="0"/>
              </a:rPr>
              <a:t>Consider a threshold value  </a:t>
            </a:r>
            <a:r>
              <a:rPr lang="en-US" altLang="zh-CN" sz="3000" dirty="0" smtClean="0">
                <a:latin typeface="Times New Roman" panose="02020603050405020304" pitchFamily="18" charset="0"/>
                <a:cs typeface="Times New Roman" panose="02020603050405020304" pitchFamily="18" charset="0"/>
              </a:rPr>
              <a:t>and </a:t>
            </a:r>
            <a:r>
              <a:rPr lang="en-US" altLang="zh-CN" sz="3000" dirty="0">
                <a:latin typeface="Times New Roman" panose="02020603050405020304" pitchFamily="18" charset="0"/>
                <a:cs typeface="Times New Roman" panose="02020603050405020304" pitchFamily="18" charset="0"/>
              </a:rPr>
              <a:t>a PRI subsequence   starting at position   and another PRI subsequence   starting at position  , the two subsequences have the same length  . Then, they are considered to constitute a match if the distance between them is less than the threshold value  . The schematic diagram of the PRI series is shown in Fig.1, where the height of the black square represents discrete PRI values, and the connection lines are to emphasize the trend of change. As one can see, seq1 and seq2 constitute a perfect match, and seq3 and seq4 also form a match when the distance threshold  is set slightly larger. But what one can observe is that seq3 and seq4 overlap in position. This kind of match does not mean that the pattern represented by seq3 is really repeated twice in the PRI series, so this kind of match is a trivial match. The definition of trivial matching is given below</a:t>
            </a:r>
            <a:r>
              <a:rPr lang="en-US" altLang="zh-CN" sz="3000" dirty="0" smtClean="0">
                <a:latin typeface="Times New Roman" panose="02020603050405020304" pitchFamily="18" charset="0"/>
                <a:cs typeface="Times New Roman" panose="02020603050405020304" pitchFamily="18" charset="0"/>
              </a:rPr>
              <a:t>.</a:t>
            </a:r>
          </a:p>
          <a:p>
            <a:pPr algn="just"/>
            <a:endParaRPr lang="en-US" altLang="zh-CN" sz="3000" dirty="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a:latin typeface="Times New Roman" panose="02020603050405020304" pitchFamily="18" charset="0"/>
              <a:cs typeface="Times New Roman" panose="02020603050405020304" pitchFamily="18" charset="0"/>
            </a:endParaRPr>
          </a:p>
          <a:p>
            <a:pPr algn="just"/>
            <a:endParaRPr lang="en-US" altLang="zh-CN" sz="3000" dirty="0" smtClean="0">
              <a:latin typeface="Times New Roman" panose="02020603050405020304" pitchFamily="18" charset="0"/>
              <a:cs typeface="Times New Roman" panose="02020603050405020304" pitchFamily="18" charset="0"/>
            </a:endParaRPr>
          </a:p>
          <a:p>
            <a:pPr algn="just"/>
            <a:endParaRPr lang="en-US" altLang="zh-CN" sz="3000" dirty="0">
              <a:latin typeface="Times New Roman" panose="02020603050405020304" pitchFamily="18" charset="0"/>
              <a:cs typeface="Times New Roman" panose="02020603050405020304" pitchFamily="18" charset="0"/>
            </a:endParaRPr>
          </a:p>
          <a:p>
            <a:pPr algn="just"/>
            <a:r>
              <a:rPr lang="en-US" altLang="zh-CN" sz="3000" b="1" dirty="0">
                <a:latin typeface="Times New Roman" panose="02020603050405020304" pitchFamily="18" charset="0"/>
                <a:cs typeface="Times New Roman" panose="02020603050405020304" pitchFamily="18" charset="0"/>
              </a:rPr>
              <a:t>Definition 3 (Trivial match and motif). </a:t>
            </a:r>
            <a:r>
              <a:rPr lang="en-US" altLang="zh-CN" sz="3000" dirty="0">
                <a:latin typeface="Times New Roman" panose="02020603050405020304" pitchFamily="18" charset="0"/>
                <a:cs typeface="Times New Roman" panose="02020603050405020304" pitchFamily="18" charset="0"/>
              </a:rPr>
              <a:t>Consider a PRI series  of length  , containing a subsequence   beginning at position   and a matching subsequence   beginning at  , the two subsequences have the same length  .  is a trivial match to   if either   or  . That is, the match overlapped in position belongs to trivial match. In the actual algorithm, the distance between the subsequences which constitute a trivial match is set to infinity. This paper takes a subsequence pairs which constitute non-trivial match as a motif, and motif mining is to find all non-trivial match in the PRI series.</a:t>
            </a:r>
            <a:endParaRPr lang="zh-CN" altLang="en-US" sz="3000" dirty="0">
              <a:latin typeface="Times New Roman" panose="02020603050405020304" pitchFamily="18" charset="0"/>
              <a:cs typeface="Times New Roman" panose="02020603050405020304" pitchFamily="18" charset="0"/>
            </a:endParaRPr>
          </a:p>
        </p:txBody>
      </p:sp>
      <p:pic>
        <p:nvPicPr>
          <p:cNvPr id="2537" name="图片 3" descr="motif-match"/>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95849" y="27502932"/>
            <a:ext cx="7967218" cy="3983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39" name="Picture 1515" descr="http://www.meetlist.org/ICEICT2021/UploadFiles_8226/202101/2021012109454435.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6266" y="40857078"/>
            <a:ext cx="2375499" cy="1583666"/>
          </a:xfrm>
          <a:prstGeom prst="rect">
            <a:avLst/>
          </a:prstGeom>
          <a:noFill/>
          <a:extLst>
            <a:ext uri="{909E8E84-426E-40DD-AFC4-6F175D3DCCD1}">
              <a14:hiddenFill xmlns:a14="http://schemas.microsoft.com/office/drawing/2010/main">
                <a:solidFill>
                  <a:srgbClr val="FFFFFF"/>
                </a:solidFill>
              </a14:hiddenFill>
            </a:ext>
          </a:extLst>
        </p:spPr>
      </p:pic>
      <p:sp>
        <p:nvSpPr>
          <p:cNvPr id="199" name="文本框 198">
            <a:extLst>
              <a:ext uri="{FF2B5EF4-FFF2-40B4-BE49-F238E27FC236}">
                <a16:creationId xmlns:a16="http://schemas.microsoft.com/office/drawing/2014/main" id="{10EB5368-A719-4D00-B2EE-25A98A4D40DE}"/>
              </a:ext>
            </a:extLst>
          </p:cNvPr>
          <p:cNvSpPr txBox="1"/>
          <p:nvPr/>
        </p:nvSpPr>
        <p:spPr>
          <a:xfrm>
            <a:off x="2102082" y="31523488"/>
            <a:ext cx="10243741" cy="523220"/>
          </a:xfrm>
          <a:prstGeom prst="rect">
            <a:avLst/>
          </a:prstGeom>
          <a:noFill/>
        </p:spPr>
        <p:txBody>
          <a:bodyPr wrap="square">
            <a:spAutoFit/>
          </a:bodyPr>
          <a:lstStyle/>
          <a:p>
            <a:pPr algn="ctr">
              <a:spcBef>
                <a:spcPts val="400"/>
              </a:spcBef>
              <a:spcAft>
                <a:spcPts val="1000"/>
              </a:spcAft>
            </a:pPr>
            <a:r>
              <a:rPr lang="en-US" altLang="zh-CN" sz="2800" dirty="0">
                <a:effectLst/>
                <a:latin typeface="Times New Roman" panose="02020603050405020304" pitchFamily="18" charset="0"/>
                <a:ea typeface="宋体" panose="02010600030101010101" pitchFamily="2" charset="-122"/>
                <a:cs typeface="Times New Roman" panose="02020603050405020304" pitchFamily="18" charset="0"/>
              </a:rPr>
              <a:t>Figure </a:t>
            </a:r>
            <a:r>
              <a:rPr lang="en-US" altLang="zh-CN" sz="2800" dirty="0" smtClean="0">
                <a:effectLst/>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dirty="0" smtClean="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PRI series and subsequence match.</a:t>
            </a:r>
            <a:endParaRPr lang="zh-CN" altLang="zh-CN" sz="2800" dirty="0">
              <a:effectLst/>
              <a:latin typeface="Times New Roman" panose="02020603050405020304" pitchFamily="18" charset="0"/>
              <a:ea typeface="等线 Light" panose="02010600030101010101" pitchFamily="2" charset="-122"/>
              <a:cs typeface="Times New Roman" panose="02020603050405020304" pitchFamily="18" charset="0"/>
            </a:endParaRPr>
          </a:p>
        </p:txBody>
      </p:sp>
      <p:sp>
        <p:nvSpPr>
          <p:cNvPr id="106" name="文本框 105"/>
          <p:cNvSpPr txBox="1"/>
          <p:nvPr/>
        </p:nvSpPr>
        <p:spPr>
          <a:xfrm>
            <a:off x="15484814" y="7620694"/>
            <a:ext cx="10724710" cy="7940635"/>
          </a:xfrm>
          <a:prstGeom prst="rect">
            <a:avLst/>
          </a:prstGeom>
          <a:noFill/>
        </p:spPr>
        <p:txBody>
          <a:bodyPr wrap="square" rtlCol="0">
            <a:spAutoFit/>
          </a:bodyPr>
          <a:lstStyle/>
          <a:p>
            <a:pPr algn="just"/>
            <a:r>
              <a:rPr lang="en-US" altLang="zh-CN" sz="3000" dirty="0" smtClean="0">
                <a:latin typeface="Times New Roman" panose="02020603050405020304" pitchFamily="18" charset="0"/>
              </a:rPr>
              <a:t>    In </a:t>
            </a:r>
            <a:r>
              <a:rPr lang="en-US" altLang="zh-CN" sz="3000" dirty="0">
                <a:latin typeface="Times New Roman" panose="02020603050405020304" pitchFamily="18" charset="0"/>
              </a:rPr>
              <a:t>addition to the proposed MFR recognition method based on motif discovery and key PRI sequence alignment, we also implement two MFR recognition methods based on deep learning, including LSTM network and CNN network. In the training process of the deep learning method, the PRI sequence corresponding to every 10 pulses of each MFR’s PRI series is divided into a training sample, and the label corresponding to the MFR is attached. Each MFR has 8000 training samples, and the method of 5-fold cross validation is used in the training process to make the variance of the result smaller. In the process of recognition, the model takes 10 PRI values as the step length to read the PRI series to be identified, that is, the recognition result is output once every 10 pulses, and then the model discriminates according to the voting method to determine which MFR the PRI series to be identified belongs to. This voting method is actually to identify MFR in a longer PRI series, which is more robust and can be reasonably compared with the method proposed in this article. </a:t>
            </a:r>
            <a:endParaRPr lang="zh-CN" altLang="en-US" sz="3000" dirty="0">
              <a:latin typeface="Times New Roman" panose="02020603050405020304" pitchFamily="18" charset="0"/>
            </a:endParaRPr>
          </a:p>
        </p:txBody>
      </p:sp>
      <p:pic>
        <p:nvPicPr>
          <p:cNvPr id="2556" name="Picture 1532" descr="03"/>
          <p:cNvPicPr>
            <a:picLocks noChangeAspect="1" noChangeArrowheads="1"/>
          </p:cNvPicPr>
          <p:nvPr/>
        </p:nvPicPr>
        <p:blipFill>
          <a:blip r:embed="rId17">
            <a:extLst>
              <a:ext uri="{28A0092B-C50C-407E-A947-70E740481C1C}">
                <a14:useLocalDpi xmlns:a14="http://schemas.microsoft.com/office/drawing/2010/main" val="0"/>
              </a:ext>
            </a:extLst>
          </a:blip>
          <a:srcRect t="9134" r="7291"/>
          <a:stretch>
            <a:fillRect/>
          </a:stretch>
        </p:blipFill>
        <p:spPr bwMode="auto">
          <a:xfrm>
            <a:off x="15834617" y="15587612"/>
            <a:ext cx="5563636" cy="36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58" name="Picture 1534" descr="0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907437" y="19277328"/>
            <a:ext cx="6419212" cy="4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59" name="Picture 1535" descr="0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76134" y="15586238"/>
            <a:ext cx="5332459" cy="36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501538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6717</TotalTime>
  <Words>1166</Words>
  <Application>Microsoft Office PowerPoint</Application>
  <PresentationFormat>自定义</PresentationFormat>
  <Paragraphs>35</Paragraphs>
  <Slides>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0" baseType="lpstr">
      <vt:lpstr>等线</vt:lpstr>
      <vt:lpstr>等线 Light</vt:lpstr>
      <vt:lpstr>宋体</vt:lpstr>
      <vt:lpstr>Algerian</vt:lpstr>
      <vt:lpstr>Arial</vt:lpstr>
      <vt:lpstr>Calibri</vt:lpstr>
      <vt:lpstr>Times New Roman</vt:lpstr>
      <vt:lpstr>Office 主题​​</vt:lpstr>
      <vt:lpstr>Equation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王德玺</dc:creator>
  <cp:lastModifiedBy>pcyy</cp:lastModifiedBy>
  <cp:revision>253</cp:revision>
  <dcterms:created xsi:type="dcterms:W3CDTF">2016-11-23T04:40:10Z</dcterms:created>
  <dcterms:modified xsi:type="dcterms:W3CDTF">2021-08-15T06:52:11Z</dcterms:modified>
</cp:coreProperties>
</file>