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42803445" cy="3027553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9535"/>
        <p:guide pos="1348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4208779" y="4036800"/>
            <a:ext cx="34403294" cy="1134754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649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208779" y="15718092"/>
            <a:ext cx="34403294" cy="6500202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0595" spc="200">
                <a:uFillTx/>
              </a:defRPr>
            </a:lvl1pPr>
            <a:lvl2pPr marL="2018665" indent="0" algn="ctr">
              <a:buNone/>
              <a:defRPr sz="8830"/>
            </a:lvl2pPr>
            <a:lvl3pPr marL="4036695" indent="0" algn="ctr">
              <a:buNone/>
              <a:defRPr sz="7945"/>
            </a:lvl3pPr>
            <a:lvl4pPr marL="6055360" indent="0" algn="ctr">
              <a:buNone/>
              <a:defRPr sz="7065"/>
            </a:lvl4pPr>
            <a:lvl5pPr marL="8073390" indent="0" algn="ctr">
              <a:buNone/>
              <a:defRPr sz="7065"/>
            </a:lvl5pPr>
            <a:lvl6pPr marL="10092055" indent="0" algn="ctr">
              <a:buNone/>
              <a:defRPr sz="7065"/>
            </a:lvl6pPr>
            <a:lvl7pPr marL="12110085" indent="0" algn="ctr">
              <a:buNone/>
              <a:defRPr sz="7065"/>
            </a:lvl7pPr>
            <a:lvl8pPr marL="14128750" indent="0" algn="ctr">
              <a:buNone/>
              <a:defRPr sz="7065"/>
            </a:lvl8pPr>
            <a:lvl9pPr marL="16147415" indent="0" algn="ctr">
              <a:buNone/>
              <a:defRPr sz="706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2135987" y="3416977"/>
            <a:ext cx="38523601" cy="2420490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208779" y="10966111"/>
            <a:ext cx="34403294" cy="4497695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649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4208779" y="15718092"/>
            <a:ext cx="34403294" cy="208197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059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5987" y="2685902"/>
            <a:ext cx="38510962" cy="311501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135987" y="6579666"/>
            <a:ext cx="38510962" cy="2101043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989354" y="16989525"/>
            <a:ext cx="27274911" cy="338519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942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989354" y="20374716"/>
            <a:ext cx="27274911" cy="3830192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794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01866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2pPr>
            <a:lvl3pPr marL="403669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3pPr>
            <a:lvl4pPr marL="605536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4pPr>
            <a:lvl5pPr marL="807339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5pPr>
            <a:lvl6pPr marL="1009205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6pPr>
            <a:lvl7pPr marL="1211008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7pPr>
            <a:lvl8pPr marL="1412875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8pPr>
            <a:lvl9pPr marL="1614741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5987" y="2685902"/>
            <a:ext cx="38510962" cy="311501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2135987" y="6627345"/>
            <a:ext cx="18174848" cy="20962754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22510017" y="6627345"/>
            <a:ext cx="18174848" cy="20962754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5987" y="2685902"/>
            <a:ext cx="38510962" cy="311501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135987" y="6309487"/>
            <a:ext cx="18756241" cy="168464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883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018665" indent="0">
              <a:buNone/>
              <a:defRPr sz="8830" b="1"/>
            </a:lvl2pPr>
            <a:lvl3pPr marL="4036695" indent="0">
              <a:buNone/>
              <a:defRPr sz="7945" b="1"/>
            </a:lvl3pPr>
            <a:lvl4pPr marL="6055360" indent="0">
              <a:buNone/>
              <a:defRPr sz="7065" b="1"/>
            </a:lvl4pPr>
            <a:lvl5pPr marL="8073390" indent="0">
              <a:buNone/>
              <a:defRPr sz="7065" b="1"/>
            </a:lvl5pPr>
            <a:lvl6pPr marL="10092055" indent="0">
              <a:buNone/>
              <a:defRPr sz="7065" b="1"/>
            </a:lvl6pPr>
            <a:lvl7pPr marL="12110085" indent="0">
              <a:buNone/>
              <a:defRPr sz="7065" b="1"/>
            </a:lvl7pPr>
            <a:lvl8pPr marL="14128750" indent="0">
              <a:buNone/>
              <a:defRPr sz="7065" b="1"/>
            </a:lvl8pPr>
            <a:lvl9pPr marL="16147415" indent="0">
              <a:buNone/>
              <a:defRPr sz="706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2135987" y="8184851"/>
            <a:ext cx="18756241" cy="1940524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21892638" y="6276505"/>
            <a:ext cx="18756241" cy="168464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883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018665" indent="0">
              <a:buNone/>
              <a:defRPr sz="8830" b="1"/>
            </a:lvl2pPr>
            <a:lvl3pPr marL="4036695" indent="0">
              <a:buNone/>
              <a:defRPr sz="7945" b="1"/>
            </a:lvl3pPr>
            <a:lvl4pPr marL="6055360" indent="0">
              <a:buNone/>
              <a:defRPr sz="7065" b="1"/>
            </a:lvl4pPr>
            <a:lvl5pPr marL="8073390" indent="0">
              <a:buNone/>
              <a:defRPr sz="7065" b="1"/>
            </a:lvl5pPr>
            <a:lvl6pPr marL="10092055" indent="0">
              <a:buNone/>
              <a:defRPr sz="7065" b="1"/>
            </a:lvl6pPr>
            <a:lvl7pPr marL="12110085" indent="0">
              <a:buNone/>
              <a:defRPr sz="7065" b="1"/>
            </a:lvl7pPr>
            <a:lvl8pPr marL="14128750" indent="0">
              <a:buNone/>
              <a:defRPr sz="7065" b="1"/>
            </a:lvl8pPr>
            <a:lvl9pPr marL="16147415" indent="0">
              <a:buNone/>
              <a:defRPr sz="706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21892638" y="8184851"/>
            <a:ext cx="18756241" cy="1940524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5987" y="2685902"/>
            <a:ext cx="38510962" cy="311501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135741" y="6865364"/>
            <a:ext cx="18372280" cy="20343791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7065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22295155" y="6865739"/>
            <a:ext cx="18351794" cy="2034293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7065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35932610" y="4036800"/>
            <a:ext cx="3665303" cy="2220240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1236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3210300" y="4036800"/>
            <a:ext cx="32191473" cy="22202401"/>
          </a:xfrm>
        </p:spPr>
        <p:txBody>
          <a:bodyPr vert="eaVert" lIns="46800" tIns="46800" rIns="46800" bIns="46800"/>
          <a:lstStyle>
            <a:lvl1pPr marL="1009015" indent="-1009015">
              <a:spcAft>
                <a:spcPts val="1000"/>
              </a:spcAft>
              <a:defRPr spc="300"/>
            </a:lvl1pPr>
            <a:lvl2pPr marL="3027680" indent="-1009015">
              <a:defRPr spc="300"/>
            </a:lvl2pPr>
            <a:lvl3pPr marL="5045710" indent="-1009015">
              <a:defRPr spc="300"/>
            </a:lvl3pPr>
            <a:lvl4pPr marL="7064375" indent="-1009015">
              <a:defRPr spc="300"/>
            </a:lvl4pPr>
            <a:lvl5pPr marL="9083040" indent="-100901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2135987" y="2685902"/>
            <a:ext cx="38510962" cy="311501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2135987" y="6579666"/>
            <a:ext cx="38510962" cy="21010432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2148626" y="27876171"/>
            <a:ext cx="9479232" cy="1398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41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4450563" y="27876171"/>
            <a:ext cx="13902874" cy="1398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41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31167716" y="27876171"/>
            <a:ext cx="9479232" cy="1398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441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036695" rtl="0" eaLnBrk="1" fontAlgn="auto" latinLnBrk="0" hangingPunct="1">
        <a:lnSpc>
          <a:spcPct val="100000"/>
        </a:lnSpc>
        <a:spcBef>
          <a:spcPct val="0"/>
        </a:spcBef>
        <a:buNone/>
        <a:defRPr sz="1589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009015" indent="-1009015" algn="l" defTabSz="4036695" rtl="0" eaLnBrk="1" fontAlgn="auto" latinLnBrk="0" hangingPunct="1">
        <a:lnSpc>
          <a:spcPct val="130000"/>
        </a:lnSpc>
        <a:spcBef>
          <a:spcPct val="2000"/>
        </a:spcBef>
        <a:spcAft>
          <a:spcPts val="1000"/>
        </a:spcAft>
        <a:buFont typeface="Arial" panose="020B0604020202020204" pitchFamily="34" charset="0"/>
        <a:buChar char="●"/>
        <a:defRPr sz="794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3027680" indent="-1009015" algn="l" defTabSz="4036695" rtl="0" eaLnBrk="1" fontAlgn="auto" latinLnBrk="0" hangingPunct="1">
        <a:lnSpc>
          <a:spcPct val="120000"/>
        </a:lnSpc>
        <a:spcBef>
          <a:spcPct val="2000"/>
        </a:spcBef>
        <a:spcAft>
          <a:spcPts val="600"/>
        </a:spcAft>
        <a:buFont typeface="Arial" panose="020B0604020202020204" pitchFamily="34" charset="0"/>
        <a:buChar char="●"/>
        <a:tabLst>
          <a:tab pos="7106285" algn="l"/>
          <a:tab pos="7106285" algn="l"/>
          <a:tab pos="7106285" algn="l"/>
          <a:tab pos="7106285" algn="l"/>
        </a:tabLst>
        <a:defRPr sz="706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5045710" indent="-1009015" algn="l" defTabSz="4036695" rtl="0" eaLnBrk="1" fontAlgn="auto" latinLnBrk="0" hangingPunct="1">
        <a:lnSpc>
          <a:spcPct val="120000"/>
        </a:lnSpc>
        <a:spcBef>
          <a:spcPct val="2000"/>
        </a:spcBef>
        <a:spcAft>
          <a:spcPts val="600"/>
        </a:spcAft>
        <a:buFont typeface="Arial" panose="020B0604020202020204" pitchFamily="34" charset="0"/>
        <a:buChar char="●"/>
        <a:defRPr sz="706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7064375" indent="-1009015" algn="l" defTabSz="4036695" rtl="0" eaLnBrk="1" fontAlgn="auto" latinLnBrk="0" hangingPunct="1">
        <a:lnSpc>
          <a:spcPct val="120000"/>
        </a:lnSpc>
        <a:spcBef>
          <a:spcPct val="2000"/>
        </a:spcBef>
        <a:spcAft>
          <a:spcPts val="300"/>
        </a:spcAft>
        <a:buFont typeface="Wingdings" panose="05000000000000000000" charset="0"/>
        <a:buChar char=""/>
        <a:defRPr sz="61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9083040" indent="-1009015" algn="l" defTabSz="4036695" rtl="0" eaLnBrk="1" fontAlgn="auto" latinLnBrk="0" hangingPunct="1">
        <a:lnSpc>
          <a:spcPct val="120000"/>
        </a:lnSpc>
        <a:spcBef>
          <a:spcPct val="2000"/>
        </a:spcBef>
        <a:spcAft>
          <a:spcPts val="300"/>
        </a:spcAft>
        <a:buFont typeface="Arial" panose="020B0604020202020204" pitchFamily="34" charset="0"/>
        <a:buChar char="•"/>
        <a:defRPr sz="61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1101070" indent="-1009015" algn="l" defTabSz="4036695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6pPr>
      <a:lvl7pPr marL="13119735" indent="-1009015" algn="l" defTabSz="4036695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7pPr>
      <a:lvl8pPr marL="15137765" indent="-1009015" algn="l" defTabSz="4036695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8pPr>
      <a:lvl9pPr marL="17156430" indent="-1009015" algn="l" defTabSz="4036695" rtl="0" eaLnBrk="1" latinLnBrk="0" hangingPunct="1">
        <a:lnSpc>
          <a:spcPct val="90000"/>
        </a:lnSpc>
        <a:spcBef>
          <a:spcPts val="221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1pPr>
      <a:lvl2pPr marL="201866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403669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3pPr>
      <a:lvl4pPr marL="605536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4pPr>
      <a:lvl5pPr marL="807339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5pPr>
      <a:lvl6pPr marL="1009205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6pPr>
      <a:lvl7pPr marL="1211008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7pPr>
      <a:lvl8pPr marL="1412875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8pPr>
      <a:lvl9pPr marL="1614741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71.xml"/><Relationship Id="rId12" Type="http://schemas.openxmlformats.org/officeDocument/2006/relationships/image" Target="../media/image4.jpeg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607060" y="2827020"/>
            <a:ext cx="19431000" cy="4976495"/>
          </a:xfrm>
        </p:spPr>
        <p:txBody>
          <a:bodyPr>
            <a:noAutofit/>
          </a:bodyPr>
          <a:p>
            <a:pPr indent="457200" algn="l"/>
            <a:r>
              <a:rPr lang="en-US" altLang="zh-CN" sz="3600"/>
              <a:t>  </a:t>
            </a:r>
            <a:r>
              <a:rPr lang="zh-CN" altLang="en-US" sz="3600"/>
              <a:t>Abstract—In the field of POI recommendation, some scholars proposed the DAN-SNR model, which constructs the deep learning network by self-attention mechanism and designs dual channels to capture users' long and short interest preferences and social influence. Based on the improvement of the DAN-SNR model, the gating mechanism is introduced in this paper based on the self-attentive mechanism before its long- and short-term interest preference features are fused, and the optimal features are filtered by weighting the feature parameters.</a:t>
            </a:r>
            <a:endParaRPr lang="zh-CN" altLang="en-US" sz="3600"/>
          </a:p>
        </p:txBody>
      </p:sp>
      <p:sp>
        <p:nvSpPr>
          <p:cNvPr id="4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0" y="266065"/>
            <a:ext cx="42803445" cy="233045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ctr"/>
            <a:r>
              <a:rPr lang="en-US" altLang="zh-CN" sz="5400" b="1"/>
              <a:t>6629 G-DAN-SNR: An improved Personalized POI recommendation algorithm based on gating and attention mechanism</a:t>
            </a:r>
            <a:endParaRPr lang="en-US" altLang="zh-CN" sz="5400" b="1"/>
          </a:p>
        </p:txBody>
      </p:sp>
      <p:pic>
        <p:nvPicPr>
          <p:cNvPr id="5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60" y="8033385"/>
            <a:ext cx="19431000" cy="186918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标题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607060" y="27685365"/>
            <a:ext cx="19431000" cy="120459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ctr"/>
            <a:r>
              <a:rPr lang="en-US" sz="3600" b="1"/>
              <a:t>The Fig. 1. G-DAN-SNR model architecture</a:t>
            </a:r>
            <a:endParaRPr lang="en-US" sz="3600" b="1"/>
          </a:p>
        </p:txBody>
      </p:sp>
      <p:pic>
        <p:nvPicPr>
          <p:cNvPr id="7" name="图片 7" descr="图表, 直方图&#10;&#10;描述已自动生成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060" y="12625705"/>
            <a:ext cx="11423015" cy="848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图片 8" descr="图形用户界面, 图表&#10;&#10;描述已自动生成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1075" y="12625705"/>
            <a:ext cx="11252200" cy="87642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表格 8"/>
          <p:cNvGraphicFramePr/>
          <p:nvPr>
            <p:custDataLst>
              <p:tags r:id="rId7"/>
            </p:custDataLst>
          </p:nvPr>
        </p:nvGraphicFramePr>
        <p:xfrm>
          <a:off x="20460970" y="22350095"/>
          <a:ext cx="22252305" cy="4375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4320"/>
                <a:gridCol w="5059680"/>
                <a:gridCol w="4695190"/>
                <a:gridCol w="4356735"/>
                <a:gridCol w="4056380"/>
              </a:tblGrid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Models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R@5</a:t>
                      </a:r>
                      <a:endParaRPr lang="en-US" sz="24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NDCG @5</a:t>
                      </a:r>
                      <a:endParaRPr lang="en-US" sz="24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R@10</a:t>
                      </a:r>
                      <a:endParaRPr lang="en-US" sz="24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NDCG @10</a:t>
                      </a:r>
                      <a:endParaRPr lang="en-US" sz="24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400" b="0">
                          <a:latin typeface="Calibri" panose="020F0502020204030204" charset="0"/>
                          <a:ea typeface="Calibri" panose="020F0502020204030204" charset="0"/>
                          <a:cs typeface="Calibri" panose="020F0502020204030204" charset="0"/>
                        </a:rPr>
                        <a:t>FPMC-LR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0.0543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0.1133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0.1297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0.1195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PRME-G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0.0769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0.1276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0.1481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0.1317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ST-RNN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0.0904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0.1282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0.1645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0.1648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G RU4Rec+ST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0.1004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0.1431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0.1885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0.1652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S ASRec+ST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0.1227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0.1502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0.1964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0.1858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ATST-LSTM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0.1336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0.1537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0.1961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0.1898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DGRec+ST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0.1576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0.1559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0.2214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0.2057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D AN-SNR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0.1832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0.1783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0.2554</a:t>
                      </a:r>
                      <a:endParaRPr lang="en-US" altLang="en-US" sz="24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0.2219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G-DAN-SNR</a:t>
                      </a:r>
                      <a:endParaRPr lang="en-US" altLang="en-US" sz="2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.1892</a:t>
                      </a:r>
                      <a:endParaRPr lang="en-US" altLang="en-US" sz="2400" b="1">
                        <a:latin typeface="Calibri" panose="020F0502020204030204" charset="0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.1823</a:t>
                      </a:r>
                      <a:endParaRPr lang="en-US" altLang="en-US" sz="2400" b="1">
                        <a:latin typeface="Calibri" panose="020F0502020204030204" charset="0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2400" b="1">
                          <a:latin typeface="Calibri" panose="020F0502020204030204" charset="0"/>
                          <a:cs typeface="Calibri" panose="020F0502020204030204" charset="0"/>
                        </a:rPr>
                        <a:t>.2644</a:t>
                      </a:r>
                      <a:endParaRPr lang="en-US" altLang="en-US" sz="2400" b="1">
                        <a:latin typeface="Calibri" panose="020F0502020204030204" charset="0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2400" b="0">
                          <a:latin typeface="Calibri" panose="020F0502020204030204" charset="0"/>
                          <a:cs typeface="Calibri" panose="020F0502020204030204" charset="0"/>
                        </a:rPr>
                        <a:t>.2174</a:t>
                      </a:r>
                      <a:endParaRPr lang="en-US" altLang="en-US" sz="2400" b="0">
                        <a:latin typeface="Calibri" panose="020F0502020204030204" charset="0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副标题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21832570" y="2827020"/>
            <a:ext cx="19431000" cy="951992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Wingdings" panose="05000000000000000000" charset="0"/>
              <a:buChar char="l"/>
            </a:pPr>
            <a:r>
              <a:rPr sz="3600"/>
              <a:t> Step1. Feature representation layer: Perform feature embedding for user, POI, time, location, and then proceed sum pooling with location embedding</a:t>
            </a:r>
            <a:endParaRPr sz="3600"/>
          </a:p>
          <a:p>
            <a:pPr marL="571500" indent="-571500" algn="l">
              <a:buFont typeface="Wingdings" panose="05000000000000000000" charset="0"/>
              <a:buChar char="l"/>
            </a:pPr>
            <a:r>
              <a:rPr sz="3600"/>
              <a:t>Step2. Feature transformation layer: do feature transformation on the features from the first step using transformer network, extract feature intersection, calculate attention, and finally output the changed features.</a:t>
            </a:r>
            <a:endParaRPr sz="3600"/>
          </a:p>
          <a:p>
            <a:pPr marL="571500" indent="-571500" algn="l">
              <a:buFont typeface="Wingdings" panose="05000000000000000000" charset="0"/>
              <a:buChar char="l"/>
            </a:pPr>
            <a:r>
              <a:rPr sz="3600"/>
              <a:t> Step3. Long-term interest and short-term interest feature representation: do the attention mechanism on the features and target embedding obtained in the second step, and construct long-term interest representation and short-term interest representation, respectively.</a:t>
            </a:r>
            <a:endParaRPr sz="3600"/>
          </a:p>
          <a:p>
            <a:pPr marL="571500" indent="-571500" algn="l">
              <a:buFont typeface="Wingdings" panose="05000000000000000000" charset="0"/>
              <a:buChar char="l"/>
            </a:pPr>
            <a:r>
              <a:rPr sz="3600"/>
              <a:t> Step4. Add gating mechanism to long-term interest and short-term interest: do feature weighting on user personalized recommended POI points and learn a priori structure information of output POI categories.</a:t>
            </a:r>
            <a:endParaRPr sz="3600"/>
          </a:p>
          <a:p>
            <a:pPr marL="571500" indent="-571500" algn="l">
              <a:buFont typeface="Wingdings" panose="05000000000000000000" charset="0"/>
              <a:buChar char="l"/>
            </a:pPr>
            <a:r>
              <a:rPr sz="3600"/>
              <a:t> Step5. Perform sum pooling with user embedding, POI point embedding, and weighted long-term and short-term interest representations to make predictions for the next POI point</a:t>
            </a:r>
            <a:endParaRPr sz="3600"/>
          </a:p>
        </p:txBody>
      </p:sp>
      <p:sp>
        <p:nvSpPr>
          <p:cNvPr id="12" name="副标题 2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20038060" y="21389975"/>
            <a:ext cx="22174200" cy="120459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ctr"/>
            <a:r>
              <a:rPr lang="en-US" sz="3600" b="1"/>
              <a:t>Fig. 2. Loss and index convergence curves of G-DAN-SNR</a:t>
            </a:r>
            <a:endParaRPr lang="en-US" sz="3600" b="1"/>
          </a:p>
        </p:txBody>
      </p:sp>
      <p:sp>
        <p:nvSpPr>
          <p:cNvPr id="13" name="副标题 2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20460970" y="27685365"/>
            <a:ext cx="22174200" cy="120459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ctr"/>
            <a:r>
              <a:rPr lang="en-US" sz="3600" b="1"/>
              <a:t>Table 1. G-DA-SNRN baseline model comparison results</a:t>
            </a:r>
            <a:endParaRPr lang="en-US" sz="3600" b="1"/>
          </a:p>
        </p:txBody>
      </p:sp>
      <p:sp>
        <p:nvSpPr>
          <p:cNvPr id="14" name="副标题 2"/>
          <p:cNvSpPr>
            <a:spLocks noGrp="1"/>
          </p:cNvSpPr>
          <p:nvPr>
            <p:custDataLst>
              <p:tags r:id="rId11"/>
            </p:custDataLst>
          </p:nvPr>
        </p:nvSpPr>
        <p:spPr>
          <a:xfrm>
            <a:off x="23204170" y="29298900"/>
            <a:ext cx="19431000" cy="97663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4036695" rtl="0" eaLnBrk="1" fontAlgn="auto" latinLnBrk="0" hangingPunct="1">
              <a:lnSpc>
                <a:spcPct val="110000"/>
              </a:lnSpc>
              <a:spcBef>
                <a:spcPct val="2000"/>
              </a:spcBef>
              <a:spcAft>
                <a:spcPts val="1000"/>
              </a:spcAft>
              <a:buFont typeface="Arial" panose="020B0604020202020204" pitchFamily="34" charset="0"/>
              <a:buNone/>
              <a:defRPr sz="1059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01866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7106285" algn="l"/>
                <a:tab pos="7106285" algn="l"/>
                <a:tab pos="7106285" algn="l"/>
                <a:tab pos="7106285" algn="l"/>
              </a:tabLst>
              <a:defRPr sz="883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4036695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600"/>
              </a:spcAft>
              <a:buFont typeface="Arial" panose="020B0604020202020204" pitchFamily="34" charset="0"/>
              <a:buNone/>
              <a:defRPr sz="794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605536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Wingdings" panose="05000000000000000000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8073390" indent="0" algn="ctr" defTabSz="4036695" rtl="0" eaLnBrk="1" fontAlgn="auto" latinLnBrk="0" hangingPunct="1">
              <a:lnSpc>
                <a:spcPct val="120000"/>
              </a:lnSpc>
              <a:spcBef>
                <a:spcPct val="2000"/>
              </a:spcBef>
              <a:spcAft>
                <a:spcPts val="300"/>
              </a:spcAft>
              <a:buFont typeface="Arial" panose="020B0604020202020204" pitchFamily="34" charset="0"/>
              <a:buNone/>
              <a:defRPr sz="706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1009205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11008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28750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147415" indent="0" algn="ctr" defTabSz="4036695" rtl="0" eaLnBrk="1" latinLnBrk="0" hangingPunct="1">
              <a:lnSpc>
                <a:spcPct val="90000"/>
              </a:lnSpc>
              <a:spcBef>
                <a:spcPts val="2215"/>
              </a:spcBef>
              <a:buFont typeface="Arial" panose="020B0604020202020204" pitchFamily="34" charset="0"/>
              <a:buNone/>
              <a:defRPr sz="70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7200" algn="r"/>
            <a:r>
              <a:rPr sz="3600"/>
              <a:t>Ming Huang, YiJie Fu, Xuan Jiao</a:t>
            </a:r>
            <a:endParaRPr sz="3600"/>
          </a:p>
        </p:txBody>
      </p:sp>
      <p:pic>
        <p:nvPicPr>
          <p:cNvPr id="18" name="图片 17" descr="logo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" y="26779220"/>
            <a:ext cx="3494405" cy="3451860"/>
          </a:xfrm>
          <a:prstGeom prst="rect">
            <a:avLst/>
          </a:prstGeom>
        </p:spPr>
      </p:pic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TABLE_BEAUTIFY" val="smartTable{c14959ef-59e2-48a2-8d4c-b50c1c4649e0}"/>
  <p:tag name="TABLE_ENDDRAG_ORIGIN_RECT" val="1752*344"/>
  <p:tag name="TABLE_ENDDRAG_RECT" val="1611*1759*1752*344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2161</Words>
  <Application>WPS 演示</Application>
  <PresentationFormat>宽屏</PresentationFormat>
  <Paragraphs>118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fyj</cp:lastModifiedBy>
  <cp:revision>173</cp:revision>
  <dcterms:created xsi:type="dcterms:W3CDTF">2019-06-19T02:08:00Z</dcterms:created>
  <dcterms:modified xsi:type="dcterms:W3CDTF">2021-10-20T17:16:10Z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F87456C2430D42ED8BF9E0A7BB935A27</vt:lpwstr>
  </property>
</Properties>
</file>